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Lst>
  <p:notesMasterIdLst>
    <p:notesMasterId r:id="rId63"/>
  </p:notesMasterIdLst>
  <p:sldIdLst>
    <p:sldId id="256" r:id="rId2"/>
    <p:sldId id="257" r:id="rId3"/>
    <p:sldId id="317" r:id="rId4"/>
    <p:sldId id="258" r:id="rId5"/>
    <p:sldId id="259" r:id="rId6"/>
    <p:sldId id="260" r:id="rId7"/>
    <p:sldId id="261" r:id="rId8"/>
    <p:sldId id="262" r:id="rId9"/>
    <p:sldId id="263" r:id="rId10"/>
    <p:sldId id="264" r:id="rId11"/>
    <p:sldId id="306" r:id="rId12"/>
    <p:sldId id="265" r:id="rId13"/>
    <p:sldId id="266" r:id="rId14"/>
    <p:sldId id="267" r:id="rId15"/>
    <p:sldId id="268" r:id="rId16"/>
    <p:sldId id="269" r:id="rId17"/>
    <p:sldId id="270" r:id="rId18"/>
    <p:sldId id="271" r:id="rId19"/>
    <p:sldId id="272" r:id="rId20"/>
    <p:sldId id="273" r:id="rId21"/>
    <p:sldId id="307"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8" r:id="rId36"/>
    <p:sldId id="287" r:id="rId37"/>
    <p:sldId id="289" r:id="rId38"/>
    <p:sldId id="290" r:id="rId39"/>
    <p:sldId id="291" r:id="rId40"/>
    <p:sldId id="308"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9" r:id="rId56"/>
    <p:sldId id="310" r:id="rId57"/>
    <p:sldId id="311" r:id="rId58"/>
    <p:sldId id="312" r:id="rId59"/>
    <p:sldId id="313" r:id="rId60"/>
    <p:sldId id="314" r:id="rId61"/>
    <p:sldId id="315"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17" d="100"/>
          <a:sy n="117" d="100"/>
        </p:scale>
        <p:origin x="192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55683-A7C3-B64C-88F9-C2A98F1BE71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pitchFamily="34"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E874CEF-29DA-DF4D-87D2-B7CCD9928E7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49EABB3-0D69-CF44-9772-9675F72716DB}" type="datetimeFigureOut">
              <a:rPr lang="en-US" altLang="en-US"/>
              <a:pPr/>
              <a:t>3/30/20</a:t>
            </a:fld>
            <a:endParaRPr lang="en-US" altLang="en-US"/>
          </a:p>
        </p:txBody>
      </p:sp>
      <p:sp>
        <p:nvSpPr>
          <p:cNvPr id="4" name="Slide Image Placeholder 3">
            <a:extLst>
              <a:ext uri="{FF2B5EF4-FFF2-40B4-BE49-F238E27FC236}">
                <a16:creationId xmlns:a16="http://schemas.microsoft.com/office/drawing/2014/main" id="{85ED23DE-297C-B744-A9ED-43301801D33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6C04C02-F692-0846-96B5-DA518DA24E1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3D3EEEE-C9E9-8545-A862-B903796B25F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pitchFamily="34"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537C06A-345C-D144-A309-B7CD7B473CA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BE7E43-6F41-7249-A081-6665B1224A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0BD93D43-460A-DF46-AAF8-5D92329BF5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923E9C5-E734-4843-8284-3BFAE03279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www.northwestontariomaps.ca</a:t>
            </a:r>
          </a:p>
        </p:txBody>
      </p:sp>
      <p:sp>
        <p:nvSpPr>
          <p:cNvPr id="18435" name="Slide Number Placeholder 3">
            <a:extLst>
              <a:ext uri="{FF2B5EF4-FFF2-40B4-BE49-F238E27FC236}">
                <a16:creationId xmlns:a16="http://schemas.microsoft.com/office/drawing/2014/main" id="{0857054A-E675-0A4E-A158-01B12DD702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83A5576A-9F7A-0341-8B27-D1ED26B43A4B}" type="slidenum">
              <a:rPr lang="en-US" altLang="en-US" sz="1200"/>
              <a:pPr eaLnBrk="1" hangingPunct="1"/>
              <a:t>5</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DB34FCEE-DE16-1E44-88E2-AA999AA99A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8F77D8CF-89D9-AD48-A955-7216D29EB6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www.yelp.com</a:t>
            </a:r>
          </a:p>
        </p:txBody>
      </p:sp>
      <p:sp>
        <p:nvSpPr>
          <p:cNvPr id="38915" name="Slide Number Placeholder 3">
            <a:extLst>
              <a:ext uri="{FF2B5EF4-FFF2-40B4-BE49-F238E27FC236}">
                <a16:creationId xmlns:a16="http://schemas.microsoft.com/office/drawing/2014/main" id="{2386C4DF-C66A-4C40-A944-60487CF6E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A36FCD9A-19D7-FA48-A02A-EA5110FCD050}" type="slidenum">
              <a:rPr lang="en-US" altLang="en-US" sz="1200"/>
              <a:pPr eaLnBrk="1" hangingPunct="1"/>
              <a:t>16</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2C5A771C-4BD0-E649-8664-3A420EC3C3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C7D7B265-760B-9149-8810-0AF6B8B3D3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www.turtletrack.org</a:t>
            </a:r>
          </a:p>
        </p:txBody>
      </p:sp>
      <p:sp>
        <p:nvSpPr>
          <p:cNvPr id="40963" name="Slide Number Placeholder 3">
            <a:extLst>
              <a:ext uri="{FF2B5EF4-FFF2-40B4-BE49-F238E27FC236}">
                <a16:creationId xmlns:a16="http://schemas.microsoft.com/office/drawing/2014/main" id="{ED2778F4-3BE1-2A4B-9AA1-9F8C35D7A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63362CD5-31A4-4F4F-8F6D-FA60D9B91A9D}" type="slidenum">
              <a:rPr lang="en-US" altLang="en-US" sz="1200"/>
              <a:pPr eaLnBrk="1" hangingPunct="1"/>
              <a:t>17</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686FD48A-7CFA-DB4B-B667-A8F02B27B2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75FA11F4-911A-7342-9A0F-94CDF7F48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www.abroadintheyard.com</a:t>
            </a:r>
          </a:p>
        </p:txBody>
      </p:sp>
      <p:sp>
        <p:nvSpPr>
          <p:cNvPr id="43011" name="Slide Number Placeholder 3">
            <a:extLst>
              <a:ext uri="{FF2B5EF4-FFF2-40B4-BE49-F238E27FC236}">
                <a16:creationId xmlns:a16="http://schemas.microsoft.com/office/drawing/2014/main" id="{5E7ED529-504B-B14B-B6FC-E6E497090D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9B6AF3F2-3D2D-8C43-BCFF-CD5AFBDDAE92}" type="slidenum">
              <a:rPr lang="en-US" altLang="en-US" sz="1200"/>
              <a:pPr eaLnBrk="1" hangingPunct="1"/>
              <a:t>18</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1607DE27-C409-BB4D-A5DC-DC3B48F764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B8321B82-00B7-E64F-87B0-3A6DF8B084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www.kids.britannica.com</a:t>
            </a:r>
          </a:p>
        </p:txBody>
      </p:sp>
      <p:sp>
        <p:nvSpPr>
          <p:cNvPr id="45059" name="Slide Number Placeholder 3">
            <a:extLst>
              <a:ext uri="{FF2B5EF4-FFF2-40B4-BE49-F238E27FC236}">
                <a16:creationId xmlns:a16="http://schemas.microsoft.com/office/drawing/2014/main" id="{71C2DE2B-82EF-C94E-BC80-CAD08FC089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A36D5379-9E4B-394D-9EDF-D9DD5A2FDEC6}" type="slidenum">
              <a:rPr lang="en-US" altLang="en-US" sz="1200"/>
              <a:pPr eaLnBrk="1" hangingPunct="1"/>
              <a:t>19</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4800A349-9EA2-FF4F-921F-982D9EA731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A6EFC83B-F377-0443-A082-4CC4AAA66C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www.iamoceansroar.wordpress.com</a:t>
            </a:r>
          </a:p>
        </p:txBody>
      </p:sp>
      <p:sp>
        <p:nvSpPr>
          <p:cNvPr id="47107" name="Slide Number Placeholder 3">
            <a:extLst>
              <a:ext uri="{FF2B5EF4-FFF2-40B4-BE49-F238E27FC236}">
                <a16:creationId xmlns:a16="http://schemas.microsoft.com/office/drawing/2014/main" id="{19B02365-16D7-D74F-9383-56381C5DCD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04B501A6-C7DB-EA4F-A336-E73663AC2EA0}" type="slidenum">
              <a:rPr lang="en-US" altLang="en-US" sz="1200"/>
              <a:pPr eaLnBrk="1" hangingPunct="1"/>
              <a:t>20</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F165890A-93BF-464B-89F3-64CB5D5CC3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7C892E6A-4688-2D45-B678-EDDC472BB0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www.chassmiddleton.com</a:t>
            </a:r>
          </a:p>
        </p:txBody>
      </p:sp>
      <p:sp>
        <p:nvSpPr>
          <p:cNvPr id="51203" name="Slide Number Placeholder 3">
            <a:extLst>
              <a:ext uri="{FF2B5EF4-FFF2-40B4-BE49-F238E27FC236}">
                <a16:creationId xmlns:a16="http://schemas.microsoft.com/office/drawing/2014/main" id="{DDAE59DD-1753-7346-9DE9-758DE595FC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5A6A4709-8D5D-7C44-BEAD-D15032453048}" type="slidenum">
              <a:rPr lang="en-US" altLang="en-US" sz="1200"/>
              <a:pPr eaLnBrk="1" hangingPunct="1"/>
              <a:t>23</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D94F5A5E-1464-AE4A-8A0A-705F38B40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7C99F519-62DA-B442-9567-167BE25AF7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www.lenaweepaint.com</a:t>
            </a:r>
          </a:p>
        </p:txBody>
      </p:sp>
      <p:sp>
        <p:nvSpPr>
          <p:cNvPr id="53251" name="Slide Number Placeholder 3">
            <a:extLst>
              <a:ext uri="{FF2B5EF4-FFF2-40B4-BE49-F238E27FC236}">
                <a16:creationId xmlns:a16="http://schemas.microsoft.com/office/drawing/2014/main" id="{A09C4549-FADC-9546-9AFE-58A1318A8D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7BE12252-BFB7-0C4B-8C53-F6EC8530F1B3}" type="slidenum">
              <a:rPr lang="en-US" altLang="en-US" sz="1200"/>
              <a:pPr eaLnBrk="1" hangingPunct="1"/>
              <a:t>24</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222EC7E6-436A-5341-BDD5-CD49F21915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4EBD0FA8-59D1-B845-9206-200E852F9E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www.ellimckean.com</a:t>
            </a:r>
          </a:p>
        </p:txBody>
      </p:sp>
      <p:sp>
        <p:nvSpPr>
          <p:cNvPr id="55299" name="Slide Number Placeholder 3">
            <a:extLst>
              <a:ext uri="{FF2B5EF4-FFF2-40B4-BE49-F238E27FC236}">
                <a16:creationId xmlns:a16="http://schemas.microsoft.com/office/drawing/2014/main" id="{661CA7A8-D9C5-514A-AE49-838F747E2B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3705132D-36E0-5148-8256-E1545E5F3C9A}" type="slidenum">
              <a:rPr lang="en-US" altLang="en-US" sz="1200"/>
              <a:pPr eaLnBrk="1" hangingPunct="1"/>
              <a:t>25</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FD666F9C-8E5D-FA4A-A971-6341351A37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3366D2DF-35EA-9045-B446-FB0A33C53E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www.esack.uregina.ca</a:t>
            </a:r>
          </a:p>
        </p:txBody>
      </p:sp>
      <p:sp>
        <p:nvSpPr>
          <p:cNvPr id="57347" name="Slide Number Placeholder 3">
            <a:extLst>
              <a:ext uri="{FF2B5EF4-FFF2-40B4-BE49-F238E27FC236}">
                <a16:creationId xmlns:a16="http://schemas.microsoft.com/office/drawing/2014/main" id="{BBA1CA0F-BEF6-2747-AF78-CE2C56EB0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2C060506-B74C-BC46-8175-882694C1F4ED}" type="slidenum">
              <a:rPr lang="en-US" altLang="en-US" sz="1200"/>
              <a:pPr eaLnBrk="1" hangingPunct="1"/>
              <a:t>26</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3051716C-9506-0145-BC8E-FD4717318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31D28E64-E4E0-8742-ACE1-5672A85B6B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www.publications.newberry.org</a:t>
            </a:r>
          </a:p>
        </p:txBody>
      </p:sp>
      <p:sp>
        <p:nvSpPr>
          <p:cNvPr id="59395" name="Slide Number Placeholder 3">
            <a:extLst>
              <a:ext uri="{FF2B5EF4-FFF2-40B4-BE49-F238E27FC236}">
                <a16:creationId xmlns:a16="http://schemas.microsoft.com/office/drawing/2014/main" id="{F83811AD-845D-9C40-B192-994DF609F9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48D9BE60-8C03-EF4E-9F1F-A263C361B872}" type="slidenum">
              <a:rPr lang="en-US" altLang="en-US" sz="1200"/>
              <a:pPr eaLnBrk="1" hangingPunct="1"/>
              <a:t>27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F9D4FC67-7FCE-9444-B2AD-87B23339D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D2B082BA-96CE-7B4E-A33D-BABA45764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www.ontariobassfishing.ca</a:t>
            </a:r>
          </a:p>
        </p:txBody>
      </p:sp>
      <p:sp>
        <p:nvSpPr>
          <p:cNvPr id="20483" name="Slide Number Placeholder 3">
            <a:extLst>
              <a:ext uri="{FF2B5EF4-FFF2-40B4-BE49-F238E27FC236}">
                <a16:creationId xmlns:a16="http://schemas.microsoft.com/office/drawing/2014/main" id="{00A13FCF-066E-704D-A4F8-9796F0F788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03D27424-7A29-4B45-BEFE-BD146A2B55A5}" type="slidenum">
              <a:rPr lang="en-US" altLang="en-US" sz="1200"/>
              <a:pPr eaLnBrk="1" hangingPunct="1"/>
              <a:t>6</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C204B037-6A7A-C74C-B67F-765B64ABBD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FBC16E1E-B8DA-4D4A-A028-6808B90C54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www.metisbygabriella.wikispaces.com</a:t>
            </a:r>
          </a:p>
        </p:txBody>
      </p:sp>
      <p:sp>
        <p:nvSpPr>
          <p:cNvPr id="61443" name="Slide Number Placeholder 3">
            <a:extLst>
              <a:ext uri="{FF2B5EF4-FFF2-40B4-BE49-F238E27FC236}">
                <a16:creationId xmlns:a16="http://schemas.microsoft.com/office/drawing/2014/main" id="{B88C7687-7444-EA40-9557-57061AF304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4692E367-2E09-B543-8552-B97418AEF116}" type="slidenum">
              <a:rPr lang="en-US" altLang="en-US" sz="1200"/>
              <a:pPr eaLnBrk="1" hangingPunct="1"/>
              <a:t>28</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26D1104A-F167-AB43-889A-D8CA96C88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738CB0F8-0C30-324C-984E-7DE99E627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www.ukrainianchurchesofcanada.ca</a:t>
            </a:r>
          </a:p>
        </p:txBody>
      </p:sp>
      <p:sp>
        <p:nvSpPr>
          <p:cNvPr id="63491" name="Slide Number Placeholder 3">
            <a:extLst>
              <a:ext uri="{FF2B5EF4-FFF2-40B4-BE49-F238E27FC236}">
                <a16:creationId xmlns:a16="http://schemas.microsoft.com/office/drawing/2014/main" id="{9A4CCA63-D754-2C46-BE03-C320754354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11190AC3-3203-E240-8083-ADDB9063DA78}" type="slidenum">
              <a:rPr lang="en-US" altLang="en-US" sz="1200"/>
              <a:pPr eaLnBrk="1" hangingPunct="1"/>
              <a:t>29</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4D9A33A9-A1B3-564D-AB33-3903E0ED82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A5504412-A7F8-6A4E-9DD5-072736DDC2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www.metronews.ca</a:t>
            </a:r>
          </a:p>
        </p:txBody>
      </p:sp>
      <p:sp>
        <p:nvSpPr>
          <p:cNvPr id="65539" name="Slide Number Placeholder 3">
            <a:extLst>
              <a:ext uri="{FF2B5EF4-FFF2-40B4-BE49-F238E27FC236}">
                <a16:creationId xmlns:a16="http://schemas.microsoft.com/office/drawing/2014/main" id="{A012B397-FDE8-C744-B02B-A4DFEB1802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0076D6DD-6251-664E-A9DE-E2C1B3301136}" type="slidenum">
              <a:rPr lang="en-US" altLang="en-US" sz="1200"/>
              <a:pPr eaLnBrk="1" hangingPunct="1"/>
              <a:t>30</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9F95E6E2-ED34-4E42-AEBC-F7E014351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6B3BE7AE-D60C-104D-AE78-15577D73DF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www.calgary.usconsulate.gov</a:t>
            </a:r>
          </a:p>
        </p:txBody>
      </p:sp>
      <p:sp>
        <p:nvSpPr>
          <p:cNvPr id="67587" name="Slide Number Placeholder 3">
            <a:extLst>
              <a:ext uri="{FF2B5EF4-FFF2-40B4-BE49-F238E27FC236}">
                <a16:creationId xmlns:a16="http://schemas.microsoft.com/office/drawing/2014/main" id="{C6F531A6-21DC-A742-9A58-DD61502C19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C742A488-FCCF-F04F-A98B-AFCD559620F7}" type="slidenum">
              <a:rPr lang="en-US" altLang="en-US" sz="1200"/>
              <a:pPr eaLnBrk="1" hangingPunct="1"/>
              <a:t>31</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4C732037-FB87-4240-8E8A-8DCF78C68E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63B13E8B-9411-F547-BFD2-70AF0866E3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www.wikipedia.org</a:t>
            </a:r>
          </a:p>
        </p:txBody>
      </p:sp>
      <p:sp>
        <p:nvSpPr>
          <p:cNvPr id="70659" name="Slide Number Placeholder 3">
            <a:extLst>
              <a:ext uri="{FF2B5EF4-FFF2-40B4-BE49-F238E27FC236}">
                <a16:creationId xmlns:a16="http://schemas.microsoft.com/office/drawing/2014/main" id="{E5F1A3D0-5375-4444-9E8E-1852CE54DF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CEC8A46F-F283-0B4C-A5CD-645A2269A8E8}" type="slidenum">
              <a:rPr lang="en-US" altLang="en-US" sz="1200"/>
              <a:pPr eaLnBrk="1" hangingPunct="1"/>
              <a:t>33</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5AD0A03C-BC7E-EA44-8A00-C90E72A4D4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9F3DE13B-94A0-8248-A061-CF8237C0E4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www.post.queensu.ca</a:t>
            </a:r>
          </a:p>
        </p:txBody>
      </p:sp>
      <p:sp>
        <p:nvSpPr>
          <p:cNvPr id="72707" name="Slide Number Placeholder 3">
            <a:extLst>
              <a:ext uri="{FF2B5EF4-FFF2-40B4-BE49-F238E27FC236}">
                <a16:creationId xmlns:a16="http://schemas.microsoft.com/office/drawing/2014/main" id="{B041861A-43C0-A245-8920-486EDB1A64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D4442F90-6D74-3445-8B45-36A14FEE5BDC}" type="slidenum">
              <a:rPr lang="en-US" altLang="en-US" sz="1200"/>
              <a:pPr eaLnBrk="1" hangingPunct="1"/>
              <a:t>34</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C2DBCAE1-45CD-A34F-B8B2-6D9CC843F2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2E1492A4-2814-464A-90A5-ECC7145CBB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www.inukshuk.com</a:t>
            </a:r>
          </a:p>
        </p:txBody>
      </p:sp>
      <p:sp>
        <p:nvSpPr>
          <p:cNvPr id="74755" name="Slide Number Placeholder 3">
            <a:extLst>
              <a:ext uri="{FF2B5EF4-FFF2-40B4-BE49-F238E27FC236}">
                <a16:creationId xmlns:a16="http://schemas.microsoft.com/office/drawing/2014/main" id="{C2AD5FE6-66F1-EC4E-BF53-E2BF7C178E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4E8C2FAF-4124-5147-B4FA-514666DE70A4}" type="slidenum">
              <a:rPr lang="en-US" altLang="en-US" sz="1200"/>
              <a:pPr eaLnBrk="1" hangingPunct="1"/>
              <a:t>35</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DD546454-F172-5745-8104-7816B68D2C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079F0051-C7E1-CD4A-AC4D-21E414E03D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www.arctic-guide.net</a:t>
            </a:r>
          </a:p>
        </p:txBody>
      </p:sp>
      <p:sp>
        <p:nvSpPr>
          <p:cNvPr id="76803" name="Slide Number Placeholder 3">
            <a:extLst>
              <a:ext uri="{FF2B5EF4-FFF2-40B4-BE49-F238E27FC236}">
                <a16:creationId xmlns:a16="http://schemas.microsoft.com/office/drawing/2014/main" id="{E9892FDF-40EA-D342-A97D-34FD760FD4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C224569E-43C2-FC4A-B73F-D3DDC529F4C3}" type="slidenum">
              <a:rPr lang="en-US" altLang="en-US" sz="1200"/>
              <a:pPr eaLnBrk="1" hangingPunct="1"/>
              <a:t>36</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69756A39-CF00-A641-91BD-DB2CC9206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34CFD1FB-0BF8-4E42-BCF4-BF72150F9E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www.foxnews.com</a:t>
            </a:r>
          </a:p>
        </p:txBody>
      </p:sp>
      <p:sp>
        <p:nvSpPr>
          <p:cNvPr id="79875" name="Slide Number Placeholder 3">
            <a:extLst>
              <a:ext uri="{FF2B5EF4-FFF2-40B4-BE49-F238E27FC236}">
                <a16:creationId xmlns:a16="http://schemas.microsoft.com/office/drawing/2014/main" id="{52D2FAD6-B4AC-5B4F-9E46-C4FFBDCF87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C50076E4-8A9A-DE4A-B5CA-5A2EC680F1EC}" type="slidenum">
              <a:rPr lang="en-US" altLang="en-US" sz="1200"/>
              <a:pPr eaLnBrk="1" hangingPunct="1"/>
              <a:t>38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26397A78-6CA4-4349-B3D8-AF804DB9B3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B6AD2060-9DCB-7C47-8DC0-A4A374B322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www.polarprince.com</a:t>
            </a:r>
          </a:p>
        </p:txBody>
      </p:sp>
      <p:sp>
        <p:nvSpPr>
          <p:cNvPr id="81923" name="Slide Number Placeholder 3">
            <a:extLst>
              <a:ext uri="{FF2B5EF4-FFF2-40B4-BE49-F238E27FC236}">
                <a16:creationId xmlns:a16="http://schemas.microsoft.com/office/drawing/2014/main" id="{1E6ADBD5-BE48-D241-A041-6EBF070CC1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2093B0F8-39B2-3647-A521-D699B57AD61B}" type="slidenum">
              <a:rPr lang="en-US" altLang="en-US" sz="1200"/>
              <a:pPr eaLnBrk="1" hangingPunct="1"/>
              <a:t>39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A37EB6B-0B6B-834A-856C-D0144D488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1A22EE2C-E358-BC4B-9FFF-8A97183345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www.mrpolino.pbworks.com</a:t>
            </a:r>
          </a:p>
        </p:txBody>
      </p:sp>
      <p:sp>
        <p:nvSpPr>
          <p:cNvPr id="22531" name="Slide Number Placeholder 3">
            <a:extLst>
              <a:ext uri="{FF2B5EF4-FFF2-40B4-BE49-F238E27FC236}">
                <a16:creationId xmlns:a16="http://schemas.microsoft.com/office/drawing/2014/main" id="{464EEA86-EFF0-5D40-AA1C-0E06BCC9A8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AB61388A-ED12-664F-AD85-F8A537D5338C}" type="slidenum">
              <a:rPr lang="en-US" altLang="en-US" sz="1200"/>
              <a:pPr eaLnBrk="1" hangingPunct="1"/>
              <a:t>7</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8737EAD0-7E8F-BF41-83F1-042AA747E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CB37E350-921F-D14D-82AF-6139BB72B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www.grade7geography.wikispaces.com</a:t>
            </a:r>
          </a:p>
        </p:txBody>
      </p:sp>
      <p:sp>
        <p:nvSpPr>
          <p:cNvPr id="86019" name="Slide Number Placeholder 3">
            <a:extLst>
              <a:ext uri="{FF2B5EF4-FFF2-40B4-BE49-F238E27FC236}">
                <a16:creationId xmlns:a16="http://schemas.microsoft.com/office/drawing/2014/main" id="{280A6DDA-34E0-2845-8A26-02113AC9C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998EAE9F-2AE5-9042-9C9B-8F8F5A295EE2}" type="slidenum">
              <a:rPr lang="en-US" altLang="en-US" sz="1200"/>
              <a:pPr eaLnBrk="1" hangingPunct="1"/>
              <a:t>42</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72663EC7-D5C0-004B-9D41-372F52FDBE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E142B7BA-ACD3-174B-91BD-68954FEA2C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www.niagaraontario.com</a:t>
            </a:r>
          </a:p>
        </p:txBody>
      </p:sp>
      <p:sp>
        <p:nvSpPr>
          <p:cNvPr id="88067" name="Slide Number Placeholder 3">
            <a:extLst>
              <a:ext uri="{FF2B5EF4-FFF2-40B4-BE49-F238E27FC236}">
                <a16:creationId xmlns:a16="http://schemas.microsoft.com/office/drawing/2014/main" id="{EF2500A8-7DDE-F345-BA17-41C80BC1DA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E9C31801-E79F-334F-990C-DC1F6F4CF961}" type="slidenum">
              <a:rPr lang="en-US" altLang="en-US" sz="1200"/>
              <a:pPr eaLnBrk="1" hangingPunct="1"/>
              <a:t>43</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241A8504-4066-3342-9A3C-DB32503FED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F6BA0570-A7DB-1542-BC4B-4E6194A153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www.canadiangeographic.ca</a:t>
            </a:r>
          </a:p>
        </p:txBody>
      </p:sp>
      <p:sp>
        <p:nvSpPr>
          <p:cNvPr id="90115" name="Slide Number Placeholder 3">
            <a:extLst>
              <a:ext uri="{FF2B5EF4-FFF2-40B4-BE49-F238E27FC236}">
                <a16:creationId xmlns:a16="http://schemas.microsoft.com/office/drawing/2014/main" id="{EB1EC04D-8D26-5944-95FE-ED91A71F6B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2ACF5283-DB44-4044-A93D-47B5D8A1E8CB}" type="slidenum">
              <a:rPr lang="en-US" altLang="en-US" sz="1200"/>
              <a:pPr eaLnBrk="1" hangingPunct="1"/>
              <a:t>44</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42608A66-B482-6D42-A8AB-BBA679EFF3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EF1F1EAB-1D60-204D-AAE4-A512E74953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www.images.businessweek.com</a:t>
            </a:r>
          </a:p>
        </p:txBody>
      </p:sp>
      <p:sp>
        <p:nvSpPr>
          <p:cNvPr id="92163" name="Slide Number Placeholder 3">
            <a:extLst>
              <a:ext uri="{FF2B5EF4-FFF2-40B4-BE49-F238E27FC236}">
                <a16:creationId xmlns:a16="http://schemas.microsoft.com/office/drawing/2014/main" id="{B78D2741-C010-B149-8FEF-8F3D5456B7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50B158D4-571D-4141-A745-9BF9965FFF9A}" type="slidenum">
              <a:rPr lang="en-US" altLang="en-US" sz="1200"/>
              <a:pPr eaLnBrk="1" hangingPunct="1"/>
              <a:t>45</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2DBF4057-BCB1-474C-B058-A6CA85EFCD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A9D0FBAB-458A-204F-BAEE-9C002FFB7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www.forbes.com</a:t>
            </a:r>
          </a:p>
        </p:txBody>
      </p:sp>
      <p:sp>
        <p:nvSpPr>
          <p:cNvPr id="94211" name="Slide Number Placeholder 3">
            <a:extLst>
              <a:ext uri="{FF2B5EF4-FFF2-40B4-BE49-F238E27FC236}">
                <a16:creationId xmlns:a16="http://schemas.microsoft.com/office/drawing/2014/main" id="{99112C01-EC96-B74B-8B2A-CE6278FB0D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71129A2A-AD8E-734E-BF15-183B85E8836C}" type="slidenum">
              <a:rPr lang="en-US" altLang="en-US" sz="1200"/>
              <a:pPr eaLnBrk="1" hangingPunct="1"/>
              <a:t>46</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24D8C104-C1CB-5C45-B100-8967B19500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A06AE3A6-22E0-8C4E-B810-234996ADB3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www.pinterest.com</a:t>
            </a:r>
          </a:p>
        </p:txBody>
      </p:sp>
      <p:sp>
        <p:nvSpPr>
          <p:cNvPr id="96259" name="Slide Number Placeholder 3">
            <a:extLst>
              <a:ext uri="{FF2B5EF4-FFF2-40B4-BE49-F238E27FC236}">
                <a16:creationId xmlns:a16="http://schemas.microsoft.com/office/drawing/2014/main" id="{236B6DC7-3585-E748-8DC1-86F597CAF8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3E0C8937-D5B8-2A4C-AE72-A4790370E5A3}" type="slidenum">
              <a:rPr lang="en-US" altLang="en-US" sz="1200"/>
              <a:pPr eaLnBrk="1" hangingPunct="1"/>
              <a:t>47</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86428E5A-ABE4-4146-91E4-6E64407991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6A2FDF1C-CC02-7B4B-878C-5862A0C6DD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www.newtopiamagazine.wordpress.com</a:t>
            </a:r>
          </a:p>
        </p:txBody>
      </p:sp>
      <p:sp>
        <p:nvSpPr>
          <p:cNvPr id="98307" name="Slide Number Placeholder 3">
            <a:extLst>
              <a:ext uri="{FF2B5EF4-FFF2-40B4-BE49-F238E27FC236}">
                <a16:creationId xmlns:a16="http://schemas.microsoft.com/office/drawing/2014/main" id="{085B59EB-7A58-6F47-AFC3-63ACAAE719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5123744D-3454-944B-84D1-533530562640}" type="slidenum">
              <a:rPr lang="en-US" altLang="en-US" sz="1200"/>
              <a:pPr eaLnBrk="1" hangingPunct="1"/>
              <a:t>48</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4BEC6736-21D4-644A-A385-02D6E10CA8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667DCC43-BD82-034E-A96E-EE097BF034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www.civilication.ca</a:t>
            </a:r>
          </a:p>
        </p:txBody>
      </p:sp>
      <p:sp>
        <p:nvSpPr>
          <p:cNvPr id="100355" name="Slide Number Placeholder 3">
            <a:extLst>
              <a:ext uri="{FF2B5EF4-FFF2-40B4-BE49-F238E27FC236}">
                <a16:creationId xmlns:a16="http://schemas.microsoft.com/office/drawing/2014/main" id="{468179C3-CB9A-BE4A-A95A-76D90A76FB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E83EDFFE-CE73-3E44-811B-E649A019B4B0}" type="slidenum">
              <a:rPr lang="en-US" altLang="en-US" sz="1200"/>
              <a:pPr eaLnBrk="1" hangingPunct="1"/>
              <a:t>49</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43F01718-1AF2-294A-93FD-8A9603C783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a:extLst>
              <a:ext uri="{FF2B5EF4-FFF2-40B4-BE49-F238E27FC236}">
                <a16:creationId xmlns:a16="http://schemas.microsoft.com/office/drawing/2014/main" id="{DCE029F9-9D76-7F44-BE8C-BAE3E2875D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www.5francisroney.weebly.com</a:t>
            </a:r>
          </a:p>
        </p:txBody>
      </p:sp>
      <p:sp>
        <p:nvSpPr>
          <p:cNvPr id="102403" name="Slide Number Placeholder 3">
            <a:extLst>
              <a:ext uri="{FF2B5EF4-FFF2-40B4-BE49-F238E27FC236}">
                <a16:creationId xmlns:a16="http://schemas.microsoft.com/office/drawing/2014/main" id="{60F03BA4-168B-2C4A-8B1A-A7516AB641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36291C3F-412F-2D45-B416-8E920E169FD4}" type="slidenum">
              <a:rPr lang="en-US" altLang="en-US" sz="1200"/>
              <a:pPr eaLnBrk="1" hangingPunct="1"/>
              <a:t>50</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78513A6D-DB55-4B4D-9F72-0793CB3746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a:extLst>
              <a:ext uri="{FF2B5EF4-FFF2-40B4-BE49-F238E27FC236}">
                <a16:creationId xmlns:a16="http://schemas.microsoft.com/office/drawing/2014/main" id="{9183A546-5156-9146-BB94-85AFF842ED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www.veteranstoday.com</a:t>
            </a:r>
          </a:p>
        </p:txBody>
      </p:sp>
      <p:sp>
        <p:nvSpPr>
          <p:cNvPr id="104451" name="Slide Number Placeholder 3">
            <a:extLst>
              <a:ext uri="{FF2B5EF4-FFF2-40B4-BE49-F238E27FC236}">
                <a16:creationId xmlns:a16="http://schemas.microsoft.com/office/drawing/2014/main" id="{F504FC0A-22A9-074B-A09E-28A49A142A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82AE3DA3-90FF-E545-B723-3F9EA7F66BBA}" type="slidenum">
              <a:rPr lang="en-US" altLang="en-US" sz="1200"/>
              <a:pPr eaLnBrk="1" hangingPunct="1"/>
              <a:t>51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38627708-6F3D-7843-92EC-700B57EB42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1F7A7307-93C5-7246-9640-B9AD7F9384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www.blogs.agu.org</a:t>
            </a:r>
          </a:p>
        </p:txBody>
      </p:sp>
      <p:sp>
        <p:nvSpPr>
          <p:cNvPr id="24579" name="Slide Number Placeholder 3">
            <a:extLst>
              <a:ext uri="{FF2B5EF4-FFF2-40B4-BE49-F238E27FC236}">
                <a16:creationId xmlns:a16="http://schemas.microsoft.com/office/drawing/2014/main" id="{3E9018E9-598B-904E-8A12-B00A3BE114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92A48504-681A-E049-9392-8BF486EBFC0E}" type="slidenum">
              <a:rPr lang="en-US" altLang="en-US" sz="1200"/>
              <a:pPr eaLnBrk="1" hangingPunct="1"/>
              <a:t>8</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FF173CAC-EB04-5E4D-AB26-B9952DB8C7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B59D1F8C-BE9C-5947-B629-360EED8A6B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www.conservapedia.com</a:t>
            </a:r>
          </a:p>
        </p:txBody>
      </p:sp>
      <p:sp>
        <p:nvSpPr>
          <p:cNvPr id="106499" name="Slide Number Placeholder 3">
            <a:extLst>
              <a:ext uri="{FF2B5EF4-FFF2-40B4-BE49-F238E27FC236}">
                <a16:creationId xmlns:a16="http://schemas.microsoft.com/office/drawing/2014/main" id="{34FB1766-950E-9948-A395-48ED3CDC2E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6393EF74-A32A-D64B-ADBA-D21835F8E23A}" type="slidenum">
              <a:rPr lang="en-US" altLang="en-US" sz="1200"/>
              <a:pPr eaLnBrk="1" hangingPunct="1"/>
              <a:t>52</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16EA67D0-B1BA-124C-B143-B3F2F6283C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a:extLst>
              <a:ext uri="{FF2B5EF4-FFF2-40B4-BE49-F238E27FC236}">
                <a16:creationId xmlns:a16="http://schemas.microsoft.com/office/drawing/2014/main" id="{5F592D3E-BC03-BA4B-BDFB-181B201494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www.waxingandwaningcousinsconnections.blogspot.com</a:t>
            </a:r>
          </a:p>
        </p:txBody>
      </p:sp>
      <p:sp>
        <p:nvSpPr>
          <p:cNvPr id="108547" name="Slide Number Placeholder 3">
            <a:extLst>
              <a:ext uri="{FF2B5EF4-FFF2-40B4-BE49-F238E27FC236}">
                <a16:creationId xmlns:a16="http://schemas.microsoft.com/office/drawing/2014/main" id="{67BAB149-3A4F-8448-9484-6A0E491563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AB6AA53F-52A0-9449-B924-47CC9B5ED070}" type="slidenum">
              <a:rPr lang="en-US" altLang="en-US" sz="1200"/>
              <a:pPr eaLnBrk="1" hangingPunct="1"/>
              <a:t>53</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C2EC6846-305D-0241-94D1-5BA515B6A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a:extLst>
              <a:ext uri="{FF2B5EF4-FFF2-40B4-BE49-F238E27FC236}">
                <a16:creationId xmlns:a16="http://schemas.microsoft.com/office/drawing/2014/main" id="{3DD85FAF-ACC0-8F44-95CB-5A3BDBD4F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www.panoramic.com</a:t>
            </a:r>
          </a:p>
        </p:txBody>
      </p:sp>
      <p:sp>
        <p:nvSpPr>
          <p:cNvPr id="110595" name="Slide Number Placeholder 3">
            <a:extLst>
              <a:ext uri="{FF2B5EF4-FFF2-40B4-BE49-F238E27FC236}">
                <a16:creationId xmlns:a16="http://schemas.microsoft.com/office/drawing/2014/main" id="{E3D4FFF6-69B9-8B47-93DF-B450D11B6B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B8437CFE-D6B7-5048-98F4-5A44AFD375DE}" type="slidenum">
              <a:rPr lang="en-US" altLang="en-US" sz="1200"/>
              <a:pPr eaLnBrk="1" hangingPunct="1"/>
              <a:t>54</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278B0509-D1C8-4D45-A179-9643D729A9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a:extLst>
              <a:ext uri="{FF2B5EF4-FFF2-40B4-BE49-F238E27FC236}">
                <a16:creationId xmlns:a16="http://schemas.microsoft.com/office/drawing/2014/main" id="{DEAFF691-913F-9342-A809-E16F1E0072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www.cathedralgrove.eu</a:t>
            </a:r>
          </a:p>
        </p:txBody>
      </p:sp>
      <p:sp>
        <p:nvSpPr>
          <p:cNvPr id="113667" name="Slide Number Placeholder 3">
            <a:extLst>
              <a:ext uri="{FF2B5EF4-FFF2-40B4-BE49-F238E27FC236}">
                <a16:creationId xmlns:a16="http://schemas.microsoft.com/office/drawing/2014/main" id="{8298D3FA-52C9-F545-8F2A-19BDC40E9F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98C2FCAF-A4A5-A048-8B88-B85B47F18999}" type="slidenum">
              <a:rPr lang="en-US" altLang="en-US" sz="1200"/>
              <a:pPr eaLnBrk="1" hangingPunct="1"/>
              <a:t>56</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00EA43A6-96E4-3741-B67B-6777E08CE6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4F1BC359-9149-EF48-A1D9-1A3634640B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www.andreagrant.org</a:t>
            </a:r>
          </a:p>
        </p:txBody>
      </p:sp>
      <p:sp>
        <p:nvSpPr>
          <p:cNvPr id="115715" name="Slide Number Placeholder 3">
            <a:extLst>
              <a:ext uri="{FF2B5EF4-FFF2-40B4-BE49-F238E27FC236}">
                <a16:creationId xmlns:a16="http://schemas.microsoft.com/office/drawing/2014/main" id="{1A4BD0C7-C640-4145-9EDA-0DBA53A44B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C30B6BDC-29F0-D346-8AEA-46B25265F87B}" type="slidenum">
              <a:rPr lang="en-US" altLang="en-US" sz="1200"/>
              <a:pPr eaLnBrk="1" hangingPunct="1"/>
              <a:t>57</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1C7A1E44-CE42-9544-8E6D-EDF8B44ED7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a:extLst>
              <a:ext uri="{FF2B5EF4-FFF2-40B4-BE49-F238E27FC236}">
                <a16:creationId xmlns:a16="http://schemas.microsoft.com/office/drawing/2014/main" id="{323088F7-9290-9441-A6FE-D3675BAA6F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www.superstock.com</a:t>
            </a:r>
          </a:p>
        </p:txBody>
      </p:sp>
      <p:sp>
        <p:nvSpPr>
          <p:cNvPr id="117763" name="Slide Number Placeholder 3">
            <a:extLst>
              <a:ext uri="{FF2B5EF4-FFF2-40B4-BE49-F238E27FC236}">
                <a16:creationId xmlns:a16="http://schemas.microsoft.com/office/drawing/2014/main" id="{BD935136-A635-B34E-933A-8D7C4FA34F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A669BE42-8CBF-3B43-99B5-184520FCBA00}" type="slidenum">
              <a:rPr lang="en-US" altLang="en-US" sz="1200"/>
              <a:pPr eaLnBrk="1" hangingPunct="1"/>
              <a:t>58</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8DA66BBF-1DDC-614A-9A60-AB46994ADF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a:extLst>
              <a:ext uri="{FF2B5EF4-FFF2-40B4-BE49-F238E27FC236}">
                <a16:creationId xmlns:a16="http://schemas.microsoft.com/office/drawing/2014/main" id="{B8FB9312-C294-3440-B6F1-82F7B9CFFD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www.leslielopez.wordpress.com</a:t>
            </a:r>
          </a:p>
        </p:txBody>
      </p:sp>
      <p:sp>
        <p:nvSpPr>
          <p:cNvPr id="119811" name="Slide Number Placeholder 3">
            <a:extLst>
              <a:ext uri="{FF2B5EF4-FFF2-40B4-BE49-F238E27FC236}">
                <a16:creationId xmlns:a16="http://schemas.microsoft.com/office/drawing/2014/main" id="{D85CAAC0-E69B-514C-9C4A-4CBDF1921B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85089507-C408-9448-8AA0-0C46C23C04B5}" type="slidenum">
              <a:rPr lang="en-US" altLang="en-US" sz="1200"/>
              <a:pPr eaLnBrk="1" hangingPunct="1"/>
              <a:t>59</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75419F0C-9A27-E041-9BE5-9B61C5DB35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a:extLst>
              <a:ext uri="{FF2B5EF4-FFF2-40B4-BE49-F238E27FC236}">
                <a16:creationId xmlns:a16="http://schemas.microsoft.com/office/drawing/2014/main" id="{39B07589-E5C3-BD4A-A21E-C55FDA2013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www.pinterest.com</a:t>
            </a:r>
          </a:p>
        </p:txBody>
      </p:sp>
      <p:sp>
        <p:nvSpPr>
          <p:cNvPr id="121859" name="Slide Number Placeholder 3">
            <a:extLst>
              <a:ext uri="{FF2B5EF4-FFF2-40B4-BE49-F238E27FC236}">
                <a16:creationId xmlns:a16="http://schemas.microsoft.com/office/drawing/2014/main" id="{37A76E5F-D491-7B45-8FB5-CF0DCE9EBD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4420FFEB-D19B-1D4E-B890-919B09E4FD77}" type="slidenum">
              <a:rPr lang="en-US" altLang="en-US" sz="1200"/>
              <a:pPr eaLnBrk="1" hangingPunct="1"/>
              <a:t>60</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6823B03-E6BE-7341-BABF-D2B1AA9E7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262D3B88-6576-A941-B36D-0C7479020D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www.flickr.com</a:t>
            </a:r>
          </a:p>
        </p:txBody>
      </p:sp>
      <p:sp>
        <p:nvSpPr>
          <p:cNvPr id="26627" name="Slide Number Placeholder 3">
            <a:extLst>
              <a:ext uri="{FF2B5EF4-FFF2-40B4-BE49-F238E27FC236}">
                <a16:creationId xmlns:a16="http://schemas.microsoft.com/office/drawing/2014/main" id="{BED4B277-239F-134F-955A-E78E8FB5A8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9403DE50-8C1B-6243-9CFE-7485ACC9BFB4}" type="slidenum">
              <a:rPr lang="en-US" altLang="en-US" sz="1200"/>
              <a:pPr eaLnBrk="1" hangingPunct="1"/>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3683E04D-C1C5-5F44-A10D-1A9ED4D673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42BAFE44-806C-9149-9E65-9C04E0D760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www.news.com.au</a:t>
            </a:r>
          </a:p>
        </p:txBody>
      </p:sp>
      <p:sp>
        <p:nvSpPr>
          <p:cNvPr id="28675" name="Slide Number Placeholder 3">
            <a:extLst>
              <a:ext uri="{FF2B5EF4-FFF2-40B4-BE49-F238E27FC236}">
                <a16:creationId xmlns:a16="http://schemas.microsoft.com/office/drawing/2014/main" id="{886B7FAD-E0F1-EF40-9448-D22B3C58E6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EE36DFBD-CF57-D741-8EBD-916BF64EE871}" type="slidenum">
              <a:rPr lang="en-US" altLang="en-US" sz="1200"/>
              <a:pPr eaLnBrk="1" hangingPunct="1"/>
              <a:t>10</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ABDB4DD2-34AE-C740-A3B0-1ADD9738C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C4C353D5-DA2B-D24E-BD8D-95CFE879C9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www.tourismpei.com</a:t>
            </a:r>
          </a:p>
        </p:txBody>
      </p:sp>
      <p:sp>
        <p:nvSpPr>
          <p:cNvPr id="32771" name="Slide Number Placeholder 3">
            <a:extLst>
              <a:ext uri="{FF2B5EF4-FFF2-40B4-BE49-F238E27FC236}">
                <a16:creationId xmlns:a16="http://schemas.microsoft.com/office/drawing/2014/main" id="{780F957D-AF56-1B4C-B74C-27EDD88008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D5B8B8C3-0F3A-0C4F-8BB5-72E2E3DEE0A6}" type="slidenum">
              <a:rPr lang="en-US" altLang="en-US" sz="1200"/>
              <a:pPr eaLnBrk="1" hangingPunct="1"/>
              <a:t>13</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2A6E5A00-46E3-0C46-9AFA-1CA778C0DD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303ABB5C-16E1-B343-9744-AC88200AC8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www.ecogirlcosmoboy.wordpress.com</a:t>
            </a:r>
          </a:p>
        </p:txBody>
      </p:sp>
      <p:sp>
        <p:nvSpPr>
          <p:cNvPr id="34819" name="Slide Number Placeholder 3">
            <a:extLst>
              <a:ext uri="{FF2B5EF4-FFF2-40B4-BE49-F238E27FC236}">
                <a16:creationId xmlns:a16="http://schemas.microsoft.com/office/drawing/2014/main" id="{82F86A6A-1E80-4242-991F-D44EC2A30A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D9689496-CAF7-0E42-9731-D62C36552FE0}" type="slidenum">
              <a:rPr lang="en-US" altLang="en-US" sz="1200"/>
              <a:pPr eaLnBrk="1" hangingPunct="1"/>
              <a:t>14</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3A5C1725-C358-4642-B296-21FEAB62DA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0834948-6D94-414C-ADF0-EC3C232B91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www.sites.google.com</a:t>
            </a:r>
          </a:p>
        </p:txBody>
      </p:sp>
      <p:sp>
        <p:nvSpPr>
          <p:cNvPr id="36867" name="Slide Number Placeholder 3">
            <a:extLst>
              <a:ext uri="{FF2B5EF4-FFF2-40B4-BE49-F238E27FC236}">
                <a16:creationId xmlns:a16="http://schemas.microsoft.com/office/drawing/2014/main" id="{680DE29E-618D-EF4B-A204-D81D9411DA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fld id="{0BE16D93-D47D-3A42-9542-736DB8783845}" type="slidenum">
              <a:rPr lang="en-US" altLang="en-US" sz="1200"/>
              <a:pPr eaLnBrk="1" hangingPunct="1"/>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39EF5AC-C088-A240-B407-940816C6DF6A}"/>
              </a:ext>
            </a:extLst>
          </p:cNvPr>
          <p:cNvSpPr>
            <a:spLocks noGrp="1"/>
          </p:cNvSpPr>
          <p:nvPr>
            <p:ph type="dt" sz="half" idx="10"/>
          </p:nvPr>
        </p:nvSpPr>
        <p:spPr/>
        <p:txBody>
          <a:bodyPr/>
          <a:lstStyle>
            <a:lvl1pPr>
              <a:defRPr/>
            </a:lvl1pPr>
          </a:lstStyle>
          <a:p>
            <a:fld id="{40BACE23-D111-374E-9C7C-81DB75DDAC43}" type="datetimeFigureOut">
              <a:rPr lang="en-US" altLang="en-US"/>
              <a:pPr/>
              <a:t>3/30/20</a:t>
            </a:fld>
            <a:endParaRPr lang="en-US" altLang="en-US"/>
          </a:p>
        </p:txBody>
      </p:sp>
      <p:sp>
        <p:nvSpPr>
          <p:cNvPr id="5" name="Footer Placeholder 4">
            <a:extLst>
              <a:ext uri="{FF2B5EF4-FFF2-40B4-BE49-F238E27FC236}">
                <a16:creationId xmlns:a16="http://schemas.microsoft.com/office/drawing/2014/main" id="{188DE1CA-D3CE-2F41-A63E-52715111C7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C9A8CA-09D3-B04E-B882-E55162617D8C}"/>
              </a:ext>
            </a:extLst>
          </p:cNvPr>
          <p:cNvSpPr>
            <a:spLocks noGrp="1"/>
          </p:cNvSpPr>
          <p:nvPr>
            <p:ph type="sldNum" sz="quarter" idx="12"/>
          </p:nvPr>
        </p:nvSpPr>
        <p:spPr/>
        <p:txBody>
          <a:bodyPr/>
          <a:lstStyle>
            <a:lvl1pPr>
              <a:defRPr/>
            </a:lvl1pPr>
          </a:lstStyle>
          <a:p>
            <a:fld id="{A884A6DB-1545-D244-8356-D090809FE22C}" type="slidenum">
              <a:rPr lang="en-US" altLang="en-US"/>
              <a:pPr/>
              <a:t>‹#›</a:t>
            </a:fld>
            <a:endParaRPr lang="en-US" altLang="en-US"/>
          </a:p>
        </p:txBody>
      </p:sp>
    </p:spTree>
    <p:extLst>
      <p:ext uri="{BB962C8B-B14F-4D97-AF65-F5344CB8AC3E}">
        <p14:creationId xmlns:p14="http://schemas.microsoft.com/office/powerpoint/2010/main" val="259203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565FA-E870-F145-9E0A-3D1C753F7581}"/>
              </a:ext>
            </a:extLst>
          </p:cNvPr>
          <p:cNvSpPr>
            <a:spLocks noGrp="1"/>
          </p:cNvSpPr>
          <p:nvPr>
            <p:ph type="dt" sz="half" idx="10"/>
          </p:nvPr>
        </p:nvSpPr>
        <p:spPr/>
        <p:txBody>
          <a:bodyPr/>
          <a:lstStyle>
            <a:lvl1pPr>
              <a:defRPr/>
            </a:lvl1pPr>
          </a:lstStyle>
          <a:p>
            <a:fld id="{D2862D7A-613E-B641-A713-AFD94956EA2A}" type="datetimeFigureOut">
              <a:rPr lang="en-US" altLang="en-US"/>
              <a:pPr/>
              <a:t>3/30/20</a:t>
            </a:fld>
            <a:endParaRPr lang="en-US" altLang="en-US"/>
          </a:p>
        </p:txBody>
      </p:sp>
      <p:sp>
        <p:nvSpPr>
          <p:cNvPr id="5" name="Footer Placeholder 4">
            <a:extLst>
              <a:ext uri="{FF2B5EF4-FFF2-40B4-BE49-F238E27FC236}">
                <a16:creationId xmlns:a16="http://schemas.microsoft.com/office/drawing/2014/main" id="{43656A3B-97A3-F147-A984-1B17115116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A3BBEB-B513-3A4D-8D19-543E9D7C70B7}"/>
              </a:ext>
            </a:extLst>
          </p:cNvPr>
          <p:cNvSpPr>
            <a:spLocks noGrp="1"/>
          </p:cNvSpPr>
          <p:nvPr>
            <p:ph type="sldNum" sz="quarter" idx="12"/>
          </p:nvPr>
        </p:nvSpPr>
        <p:spPr/>
        <p:txBody>
          <a:bodyPr/>
          <a:lstStyle>
            <a:lvl1pPr>
              <a:defRPr/>
            </a:lvl1pPr>
          </a:lstStyle>
          <a:p>
            <a:fld id="{B282D125-BCD8-1742-B438-1F0A58088CE2}" type="slidenum">
              <a:rPr lang="en-US" altLang="en-US"/>
              <a:pPr/>
              <a:t>‹#›</a:t>
            </a:fld>
            <a:endParaRPr lang="en-US" altLang="en-US"/>
          </a:p>
        </p:txBody>
      </p:sp>
    </p:spTree>
    <p:extLst>
      <p:ext uri="{BB962C8B-B14F-4D97-AF65-F5344CB8AC3E}">
        <p14:creationId xmlns:p14="http://schemas.microsoft.com/office/powerpoint/2010/main" val="133141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663C2-163C-C647-B712-077E4B23D50C}"/>
              </a:ext>
            </a:extLst>
          </p:cNvPr>
          <p:cNvSpPr>
            <a:spLocks noGrp="1"/>
          </p:cNvSpPr>
          <p:nvPr>
            <p:ph type="dt" sz="half" idx="10"/>
          </p:nvPr>
        </p:nvSpPr>
        <p:spPr/>
        <p:txBody>
          <a:bodyPr/>
          <a:lstStyle>
            <a:lvl1pPr>
              <a:defRPr/>
            </a:lvl1pPr>
          </a:lstStyle>
          <a:p>
            <a:fld id="{4A676986-2E74-9A4E-995D-AC13CBAE4C53}" type="datetimeFigureOut">
              <a:rPr lang="en-US" altLang="en-US"/>
              <a:pPr/>
              <a:t>3/30/20</a:t>
            </a:fld>
            <a:endParaRPr lang="en-US" altLang="en-US"/>
          </a:p>
        </p:txBody>
      </p:sp>
      <p:sp>
        <p:nvSpPr>
          <p:cNvPr id="5" name="Footer Placeholder 4">
            <a:extLst>
              <a:ext uri="{FF2B5EF4-FFF2-40B4-BE49-F238E27FC236}">
                <a16:creationId xmlns:a16="http://schemas.microsoft.com/office/drawing/2014/main" id="{7B60DCDA-F6BF-CC49-8A7C-73EDD9500D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C86E3B-1CA3-EE4B-8E21-F720D9E2B0E5}"/>
              </a:ext>
            </a:extLst>
          </p:cNvPr>
          <p:cNvSpPr>
            <a:spLocks noGrp="1"/>
          </p:cNvSpPr>
          <p:nvPr>
            <p:ph type="sldNum" sz="quarter" idx="12"/>
          </p:nvPr>
        </p:nvSpPr>
        <p:spPr/>
        <p:txBody>
          <a:bodyPr/>
          <a:lstStyle>
            <a:lvl1pPr>
              <a:defRPr/>
            </a:lvl1pPr>
          </a:lstStyle>
          <a:p>
            <a:fld id="{003758E7-4B10-6647-8536-F649D98A9F20}" type="slidenum">
              <a:rPr lang="en-US" altLang="en-US"/>
              <a:pPr/>
              <a:t>‹#›</a:t>
            </a:fld>
            <a:endParaRPr lang="en-US" altLang="en-US"/>
          </a:p>
        </p:txBody>
      </p:sp>
    </p:spTree>
    <p:extLst>
      <p:ext uri="{BB962C8B-B14F-4D97-AF65-F5344CB8AC3E}">
        <p14:creationId xmlns:p14="http://schemas.microsoft.com/office/powerpoint/2010/main" val="247281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63655-58D5-0942-A364-A15B1DEA44B5}"/>
              </a:ext>
            </a:extLst>
          </p:cNvPr>
          <p:cNvSpPr>
            <a:spLocks noGrp="1"/>
          </p:cNvSpPr>
          <p:nvPr>
            <p:ph type="dt" sz="half" idx="10"/>
          </p:nvPr>
        </p:nvSpPr>
        <p:spPr/>
        <p:txBody>
          <a:bodyPr/>
          <a:lstStyle>
            <a:lvl1pPr>
              <a:defRPr/>
            </a:lvl1pPr>
          </a:lstStyle>
          <a:p>
            <a:fld id="{BC4B4FF9-995B-6E44-ACEE-5B964C61E014}" type="datetimeFigureOut">
              <a:rPr lang="en-US" altLang="en-US"/>
              <a:pPr/>
              <a:t>3/30/20</a:t>
            </a:fld>
            <a:endParaRPr lang="en-US" altLang="en-US"/>
          </a:p>
        </p:txBody>
      </p:sp>
      <p:sp>
        <p:nvSpPr>
          <p:cNvPr id="5" name="Footer Placeholder 4">
            <a:extLst>
              <a:ext uri="{FF2B5EF4-FFF2-40B4-BE49-F238E27FC236}">
                <a16:creationId xmlns:a16="http://schemas.microsoft.com/office/drawing/2014/main" id="{88EA8863-A100-CF46-A36A-511DA2D81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BA6C34-A30E-8D45-9F94-A930A20A044A}"/>
              </a:ext>
            </a:extLst>
          </p:cNvPr>
          <p:cNvSpPr>
            <a:spLocks noGrp="1"/>
          </p:cNvSpPr>
          <p:nvPr>
            <p:ph type="sldNum" sz="quarter" idx="12"/>
          </p:nvPr>
        </p:nvSpPr>
        <p:spPr/>
        <p:txBody>
          <a:bodyPr/>
          <a:lstStyle>
            <a:lvl1pPr>
              <a:defRPr/>
            </a:lvl1pPr>
          </a:lstStyle>
          <a:p>
            <a:fld id="{6D9C54E0-1C9C-B348-B728-2266A3D1570A}" type="slidenum">
              <a:rPr lang="en-US" altLang="en-US"/>
              <a:pPr/>
              <a:t>‹#›</a:t>
            </a:fld>
            <a:endParaRPr lang="en-US" altLang="en-US"/>
          </a:p>
        </p:txBody>
      </p:sp>
    </p:spTree>
    <p:extLst>
      <p:ext uri="{BB962C8B-B14F-4D97-AF65-F5344CB8AC3E}">
        <p14:creationId xmlns:p14="http://schemas.microsoft.com/office/powerpoint/2010/main" val="33709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8511DC-FAE4-2249-85B7-DF596AC7096D}"/>
              </a:ext>
            </a:extLst>
          </p:cNvPr>
          <p:cNvSpPr>
            <a:spLocks noGrp="1"/>
          </p:cNvSpPr>
          <p:nvPr>
            <p:ph type="dt" sz="half" idx="10"/>
          </p:nvPr>
        </p:nvSpPr>
        <p:spPr/>
        <p:txBody>
          <a:bodyPr/>
          <a:lstStyle>
            <a:lvl1pPr>
              <a:defRPr/>
            </a:lvl1pPr>
          </a:lstStyle>
          <a:p>
            <a:fld id="{2ACA954E-0363-914D-BCB6-8F193BD4731E}" type="datetimeFigureOut">
              <a:rPr lang="en-US" altLang="en-US"/>
              <a:pPr/>
              <a:t>3/30/20</a:t>
            </a:fld>
            <a:endParaRPr lang="en-US" altLang="en-US"/>
          </a:p>
        </p:txBody>
      </p:sp>
      <p:sp>
        <p:nvSpPr>
          <p:cNvPr id="5" name="Footer Placeholder 4">
            <a:extLst>
              <a:ext uri="{FF2B5EF4-FFF2-40B4-BE49-F238E27FC236}">
                <a16:creationId xmlns:a16="http://schemas.microsoft.com/office/drawing/2014/main" id="{88BF8CE9-D604-484E-9ADE-BF72C72D9A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C62B58-14C6-DC49-8FB5-87089E3905C0}"/>
              </a:ext>
            </a:extLst>
          </p:cNvPr>
          <p:cNvSpPr>
            <a:spLocks noGrp="1"/>
          </p:cNvSpPr>
          <p:nvPr>
            <p:ph type="sldNum" sz="quarter" idx="12"/>
          </p:nvPr>
        </p:nvSpPr>
        <p:spPr/>
        <p:txBody>
          <a:bodyPr/>
          <a:lstStyle>
            <a:lvl1pPr>
              <a:defRPr/>
            </a:lvl1pPr>
          </a:lstStyle>
          <a:p>
            <a:fld id="{A952D585-D046-B041-8F19-DF1903D60B03}" type="slidenum">
              <a:rPr lang="en-US" altLang="en-US"/>
              <a:pPr/>
              <a:t>‹#›</a:t>
            </a:fld>
            <a:endParaRPr lang="en-US" altLang="en-US"/>
          </a:p>
        </p:txBody>
      </p:sp>
    </p:spTree>
    <p:extLst>
      <p:ext uri="{BB962C8B-B14F-4D97-AF65-F5344CB8AC3E}">
        <p14:creationId xmlns:p14="http://schemas.microsoft.com/office/powerpoint/2010/main" val="180405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16EF3D7-7A7C-7A4E-964D-098CA1BFF09F}"/>
              </a:ext>
            </a:extLst>
          </p:cNvPr>
          <p:cNvSpPr>
            <a:spLocks noGrp="1"/>
          </p:cNvSpPr>
          <p:nvPr>
            <p:ph type="dt" sz="half" idx="10"/>
          </p:nvPr>
        </p:nvSpPr>
        <p:spPr/>
        <p:txBody>
          <a:bodyPr/>
          <a:lstStyle>
            <a:lvl1pPr>
              <a:defRPr/>
            </a:lvl1pPr>
          </a:lstStyle>
          <a:p>
            <a:fld id="{1C6C7B83-17E4-A943-B5C7-B5203455202F}" type="datetimeFigureOut">
              <a:rPr lang="en-US" altLang="en-US"/>
              <a:pPr/>
              <a:t>3/30/20</a:t>
            </a:fld>
            <a:endParaRPr lang="en-US" altLang="en-US"/>
          </a:p>
        </p:txBody>
      </p:sp>
      <p:sp>
        <p:nvSpPr>
          <p:cNvPr id="6" name="Footer Placeholder 4">
            <a:extLst>
              <a:ext uri="{FF2B5EF4-FFF2-40B4-BE49-F238E27FC236}">
                <a16:creationId xmlns:a16="http://schemas.microsoft.com/office/drawing/2014/main" id="{C32D866F-4E18-2B4D-814E-7F1F7589F3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B35EC8-0C25-A34E-A0DD-0B471A24FFC5}"/>
              </a:ext>
            </a:extLst>
          </p:cNvPr>
          <p:cNvSpPr>
            <a:spLocks noGrp="1"/>
          </p:cNvSpPr>
          <p:nvPr>
            <p:ph type="sldNum" sz="quarter" idx="12"/>
          </p:nvPr>
        </p:nvSpPr>
        <p:spPr/>
        <p:txBody>
          <a:bodyPr/>
          <a:lstStyle>
            <a:lvl1pPr>
              <a:defRPr/>
            </a:lvl1pPr>
          </a:lstStyle>
          <a:p>
            <a:fld id="{0F396079-3E43-2C47-AAE2-B149025F5446}" type="slidenum">
              <a:rPr lang="en-US" altLang="en-US"/>
              <a:pPr/>
              <a:t>‹#›</a:t>
            </a:fld>
            <a:endParaRPr lang="en-US" altLang="en-US"/>
          </a:p>
        </p:txBody>
      </p:sp>
    </p:spTree>
    <p:extLst>
      <p:ext uri="{BB962C8B-B14F-4D97-AF65-F5344CB8AC3E}">
        <p14:creationId xmlns:p14="http://schemas.microsoft.com/office/powerpoint/2010/main" val="421820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CE56E8-2778-A641-82AA-A3B22B93D52F}"/>
              </a:ext>
            </a:extLst>
          </p:cNvPr>
          <p:cNvSpPr>
            <a:spLocks noGrp="1"/>
          </p:cNvSpPr>
          <p:nvPr>
            <p:ph type="dt" sz="half" idx="10"/>
          </p:nvPr>
        </p:nvSpPr>
        <p:spPr/>
        <p:txBody>
          <a:bodyPr/>
          <a:lstStyle>
            <a:lvl1pPr>
              <a:defRPr/>
            </a:lvl1pPr>
          </a:lstStyle>
          <a:p>
            <a:fld id="{46DA38F5-D5E6-6945-B3D6-0D1DCF77C475}" type="datetimeFigureOut">
              <a:rPr lang="en-US" altLang="en-US"/>
              <a:pPr/>
              <a:t>3/30/20</a:t>
            </a:fld>
            <a:endParaRPr lang="en-US" altLang="en-US"/>
          </a:p>
        </p:txBody>
      </p:sp>
      <p:sp>
        <p:nvSpPr>
          <p:cNvPr id="8" name="Footer Placeholder 4">
            <a:extLst>
              <a:ext uri="{FF2B5EF4-FFF2-40B4-BE49-F238E27FC236}">
                <a16:creationId xmlns:a16="http://schemas.microsoft.com/office/drawing/2014/main" id="{128A607C-43B2-3F4B-AF91-32D1B65D0B8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5B4E486-AE78-6444-8B16-A0E778247E94}"/>
              </a:ext>
            </a:extLst>
          </p:cNvPr>
          <p:cNvSpPr>
            <a:spLocks noGrp="1"/>
          </p:cNvSpPr>
          <p:nvPr>
            <p:ph type="sldNum" sz="quarter" idx="12"/>
          </p:nvPr>
        </p:nvSpPr>
        <p:spPr/>
        <p:txBody>
          <a:bodyPr/>
          <a:lstStyle>
            <a:lvl1pPr>
              <a:defRPr/>
            </a:lvl1pPr>
          </a:lstStyle>
          <a:p>
            <a:fld id="{193F5BA2-B424-F343-963D-C484AA0C9371}" type="slidenum">
              <a:rPr lang="en-US" altLang="en-US"/>
              <a:pPr/>
              <a:t>‹#›</a:t>
            </a:fld>
            <a:endParaRPr lang="en-US" altLang="en-US"/>
          </a:p>
        </p:txBody>
      </p:sp>
    </p:spTree>
    <p:extLst>
      <p:ext uri="{BB962C8B-B14F-4D97-AF65-F5344CB8AC3E}">
        <p14:creationId xmlns:p14="http://schemas.microsoft.com/office/powerpoint/2010/main" val="207988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F7CFCAC-E692-3141-85E8-57696342E204}"/>
              </a:ext>
            </a:extLst>
          </p:cNvPr>
          <p:cNvSpPr>
            <a:spLocks noGrp="1"/>
          </p:cNvSpPr>
          <p:nvPr>
            <p:ph type="dt" sz="half" idx="10"/>
          </p:nvPr>
        </p:nvSpPr>
        <p:spPr/>
        <p:txBody>
          <a:bodyPr/>
          <a:lstStyle>
            <a:lvl1pPr>
              <a:defRPr/>
            </a:lvl1pPr>
          </a:lstStyle>
          <a:p>
            <a:fld id="{27A6FA94-C9A4-B24C-B09C-3BB7B379EC09}" type="datetimeFigureOut">
              <a:rPr lang="en-US" altLang="en-US"/>
              <a:pPr/>
              <a:t>3/30/20</a:t>
            </a:fld>
            <a:endParaRPr lang="en-US" altLang="en-US"/>
          </a:p>
        </p:txBody>
      </p:sp>
      <p:sp>
        <p:nvSpPr>
          <p:cNvPr id="4" name="Footer Placeholder 4">
            <a:extLst>
              <a:ext uri="{FF2B5EF4-FFF2-40B4-BE49-F238E27FC236}">
                <a16:creationId xmlns:a16="http://schemas.microsoft.com/office/drawing/2014/main" id="{4D8FD3EA-F0A7-F64B-8910-E6C7DBA1753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AE3322-F5A9-3543-8C6E-413A3A8E5281}"/>
              </a:ext>
            </a:extLst>
          </p:cNvPr>
          <p:cNvSpPr>
            <a:spLocks noGrp="1"/>
          </p:cNvSpPr>
          <p:nvPr>
            <p:ph type="sldNum" sz="quarter" idx="12"/>
          </p:nvPr>
        </p:nvSpPr>
        <p:spPr/>
        <p:txBody>
          <a:bodyPr/>
          <a:lstStyle>
            <a:lvl1pPr>
              <a:defRPr/>
            </a:lvl1pPr>
          </a:lstStyle>
          <a:p>
            <a:fld id="{D34A49E3-C219-C84F-AACE-398DE0364BB8}" type="slidenum">
              <a:rPr lang="en-US" altLang="en-US"/>
              <a:pPr/>
              <a:t>‹#›</a:t>
            </a:fld>
            <a:endParaRPr lang="en-US" altLang="en-US"/>
          </a:p>
        </p:txBody>
      </p:sp>
    </p:spTree>
    <p:extLst>
      <p:ext uri="{BB962C8B-B14F-4D97-AF65-F5344CB8AC3E}">
        <p14:creationId xmlns:p14="http://schemas.microsoft.com/office/powerpoint/2010/main" val="236608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5958F8-6265-9A4F-A982-3DBAD47B7EC6}"/>
              </a:ext>
            </a:extLst>
          </p:cNvPr>
          <p:cNvSpPr>
            <a:spLocks noGrp="1"/>
          </p:cNvSpPr>
          <p:nvPr>
            <p:ph type="dt" sz="half" idx="10"/>
          </p:nvPr>
        </p:nvSpPr>
        <p:spPr/>
        <p:txBody>
          <a:bodyPr/>
          <a:lstStyle>
            <a:lvl1pPr>
              <a:defRPr/>
            </a:lvl1pPr>
          </a:lstStyle>
          <a:p>
            <a:fld id="{5DA1146F-7DB8-3D47-846F-538A78A98561}" type="datetimeFigureOut">
              <a:rPr lang="en-US" altLang="en-US"/>
              <a:pPr/>
              <a:t>3/30/20</a:t>
            </a:fld>
            <a:endParaRPr lang="en-US" altLang="en-US"/>
          </a:p>
        </p:txBody>
      </p:sp>
      <p:sp>
        <p:nvSpPr>
          <p:cNvPr id="3" name="Footer Placeholder 4">
            <a:extLst>
              <a:ext uri="{FF2B5EF4-FFF2-40B4-BE49-F238E27FC236}">
                <a16:creationId xmlns:a16="http://schemas.microsoft.com/office/drawing/2014/main" id="{D9EA3983-B0EC-2243-A411-1C5536F0EC1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A9A4C9D-D057-2942-9CB2-8FC0A87360F5}"/>
              </a:ext>
            </a:extLst>
          </p:cNvPr>
          <p:cNvSpPr>
            <a:spLocks noGrp="1"/>
          </p:cNvSpPr>
          <p:nvPr>
            <p:ph type="sldNum" sz="quarter" idx="12"/>
          </p:nvPr>
        </p:nvSpPr>
        <p:spPr/>
        <p:txBody>
          <a:bodyPr/>
          <a:lstStyle>
            <a:lvl1pPr>
              <a:defRPr/>
            </a:lvl1pPr>
          </a:lstStyle>
          <a:p>
            <a:fld id="{370239D4-219B-154F-ACD8-9256F3409271}" type="slidenum">
              <a:rPr lang="en-US" altLang="en-US"/>
              <a:pPr/>
              <a:t>‹#›</a:t>
            </a:fld>
            <a:endParaRPr lang="en-US" altLang="en-US"/>
          </a:p>
        </p:txBody>
      </p:sp>
    </p:spTree>
    <p:extLst>
      <p:ext uri="{BB962C8B-B14F-4D97-AF65-F5344CB8AC3E}">
        <p14:creationId xmlns:p14="http://schemas.microsoft.com/office/powerpoint/2010/main" val="341635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9EF3AE1-164B-DF4B-AF20-B9480573C272}"/>
              </a:ext>
            </a:extLst>
          </p:cNvPr>
          <p:cNvSpPr>
            <a:spLocks noGrp="1"/>
          </p:cNvSpPr>
          <p:nvPr>
            <p:ph type="dt" sz="half" idx="10"/>
          </p:nvPr>
        </p:nvSpPr>
        <p:spPr/>
        <p:txBody>
          <a:bodyPr/>
          <a:lstStyle>
            <a:lvl1pPr>
              <a:defRPr/>
            </a:lvl1pPr>
          </a:lstStyle>
          <a:p>
            <a:fld id="{C8D1AE8D-AEB4-8447-A452-D9EFB9782523}" type="datetimeFigureOut">
              <a:rPr lang="en-US" altLang="en-US"/>
              <a:pPr/>
              <a:t>3/30/20</a:t>
            </a:fld>
            <a:endParaRPr lang="en-US" altLang="en-US"/>
          </a:p>
        </p:txBody>
      </p:sp>
      <p:sp>
        <p:nvSpPr>
          <p:cNvPr id="6" name="Footer Placeholder 4">
            <a:extLst>
              <a:ext uri="{FF2B5EF4-FFF2-40B4-BE49-F238E27FC236}">
                <a16:creationId xmlns:a16="http://schemas.microsoft.com/office/drawing/2014/main" id="{60346482-4A22-6E4E-AB7C-209759C64A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7176FE-AA42-8C46-828F-67DFC06F4D4F}"/>
              </a:ext>
            </a:extLst>
          </p:cNvPr>
          <p:cNvSpPr>
            <a:spLocks noGrp="1"/>
          </p:cNvSpPr>
          <p:nvPr>
            <p:ph type="sldNum" sz="quarter" idx="12"/>
          </p:nvPr>
        </p:nvSpPr>
        <p:spPr/>
        <p:txBody>
          <a:bodyPr/>
          <a:lstStyle>
            <a:lvl1pPr>
              <a:defRPr/>
            </a:lvl1pPr>
          </a:lstStyle>
          <a:p>
            <a:fld id="{FBFE3DBF-0908-8044-A0A5-2284D8508F07}" type="slidenum">
              <a:rPr lang="en-US" altLang="en-US"/>
              <a:pPr/>
              <a:t>‹#›</a:t>
            </a:fld>
            <a:endParaRPr lang="en-US" altLang="en-US"/>
          </a:p>
        </p:txBody>
      </p:sp>
    </p:spTree>
    <p:extLst>
      <p:ext uri="{BB962C8B-B14F-4D97-AF65-F5344CB8AC3E}">
        <p14:creationId xmlns:p14="http://schemas.microsoft.com/office/powerpoint/2010/main" val="223529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0CAD79C-DF8E-C24A-83D1-415BCE957A7D}"/>
              </a:ext>
            </a:extLst>
          </p:cNvPr>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a:extLst>
              <a:ext uri="{FF2B5EF4-FFF2-40B4-BE49-F238E27FC236}">
                <a16:creationId xmlns:a16="http://schemas.microsoft.com/office/drawing/2014/main" id="{CAFCB882-4CD5-EA4E-B85D-11160016BD31}"/>
              </a:ext>
            </a:extLst>
          </p:cNvPr>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a:extLst>
              <a:ext uri="{FF2B5EF4-FFF2-40B4-BE49-F238E27FC236}">
                <a16:creationId xmlns:a16="http://schemas.microsoft.com/office/drawing/2014/main" id="{373B8C74-E070-9144-BFF0-84BD8EED1527}"/>
              </a:ext>
            </a:extLst>
          </p:cNvPr>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a:extLst>
              <a:ext uri="{FF2B5EF4-FFF2-40B4-BE49-F238E27FC236}">
                <a16:creationId xmlns:a16="http://schemas.microsoft.com/office/drawing/2014/main" id="{D0FE991D-3ECF-6342-BDFD-8A0841ABCE7C}"/>
              </a:ext>
            </a:extLst>
          </p:cNvPr>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a:extLst>
              <a:ext uri="{FF2B5EF4-FFF2-40B4-BE49-F238E27FC236}">
                <a16:creationId xmlns:a16="http://schemas.microsoft.com/office/drawing/2014/main" id="{92570BDE-7ECF-4545-81DF-594191007E9F}"/>
              </a:ext>
            </a:extLst>
          </p:cNvPr>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a:extLst>
              <a:ext uri="{FF2B5EF4-FFF2-40B4-BE49-F238E27FC236}">
                <a16:creationId xmlns:a16="http://schemas.microsoft.com/office/drawing/2014/main" id="{03FC9E91-9BD8-6741-ADD7-6CB0B08F07FC}"/>
              </a:ext>
            </a:extLst>
          </p:cNvPr>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a:extLst>
              <a:ext uri="{FF2B5EF4-FFF2-40B4-BE49-F238E27FC236}">
                <a16:creationId xmlns:a16="http://schemas.microsoft.com/office/drawing/2014/main" id="{685B7CED-2247-AA42-B522-1768A33839E9}"/>
              </a:ext>
            </a:extLst>
          </p:cNvPr>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a:extLst>
              <a:ext uri="{FF2B5EF4-FFF2-40B4-BE49-F238E27FC236}">
                <a16:creationId xmlns:a16="http://schemas.microsoft.com/office/drawing/2014/main" id="{2C5EC06E-EC34-E847-8451-2CAA176096C5}"/>
              </a:ext>
            </a:extLst>
          </p:cNvPr>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rtlCol="0">
            <a:normAutofit/>
          </a:bodyPr>
          <a:lstStyle/>
          <a:p>
            <a:pPr lvl="0"/>
            <a:r>
              <a:rPr lang="en-US" noProof="0"/>
              <a:t>Click icon to add picture</a:t>
            </a:r>
          </a:p>
        </p:txBody>
      </p:sp>
      <p:sp>
        <p:nvSpPr>
          <p:cNvPr id="13" name="Date Placeholder 4">
            <a:extLst>
              <a:ext uri="{FF2B5EF4-FFF2-40B4-BE49-F238E27FC236}">
                <a16:creationId xmlns:a16="http://schemas.microsoft.com/office/drawing/2014/main" id="{69D8EBD3-FB7D-B04A-B2C3-B38635BCB86A}"/>
              </a:ext>
            </a:extLst>
          </p:cNvPr>
          <p:cNvSpPr>
            <a:spLocks noGrp="1"/>
          </p:cNvSpPr>
          <p:nvPr>
            <p:ph type="dt" sz="half" idx="15"/>
          </p:nvPr>
        </p:nvSpPr>
        <p:spPr/>
        <p:txBody>
          <a:bodyPr/>
          <a:lstStyle>
            <a:lvl1pPr>
              <a:defRPr/>
            </a:lvl1pPr>
          </a:lstStyle>
          <a:p>
            <a:fld id="{446B6482-02C4-1340-8C82-6365E3F19F1C}" type="datetimeFigureOut">
              <a:rPr lang="en-US" altLang="en-US"/>
              <a:pPr/>
              <a:t>3/30/20</a:t>
            </a:fld>
            <a:endParaRPr lang="en-US" altLang="en-US"/>
          </a:p>
        </p:txBody>
      </p:sp>
      <p:sp>
        <p:nvSpPr>
          <p:cNvPr id="14" name="Footer Placeholder 5">
            <a:extLst>
              <a:ext uri="{FF2B5EF4-FFF2-40B4-BE49-F238E27FC236}">
                <a16:creationId xmlns:a16="http://schemas.microsoft.com/office/drawing/2014/main" id="{54B99CDE-A01D-8D41-81A3-92583C13272B}"/>
              </a:ext>
            </a:extLst>
          </p:cNvPr>
          <p:cNvSpPr>
            <a:spLocks noGrp="1"/>
          </p:cNvSpPr>
          <p:nvPr>
            <p:ph type="ftr" sz="quarter" idx="16"/>
          </p:nvPr>
        </p:nvSpPr>
        <p:spPr/>
        <p:txBody>
          <a:bodyPr/>
          <a:lstStyle>
            <a:lvl1pPr>
              <a:defRPr/>
            </a:lvl1pPr>
          </a:lstStyle>
          <a:p>
            <a:pPr>
              <a:defRPr/>
            </a:pPr>
            <a:endParaRPr lang="en-US"/>
          </a:p>
        </p:txBody>
      </p:sp>
      <p:sp>
        <p:nvSpPr>
          <p:cNvPr id="15" name="Slide Number Placeholder 6">
            <a:extLst>
              <a:ext uri="{FF2B5EF4-FFF2-40B4-BE49-F238E27FC236}">
                <a16:creationId xmlns:a16="http://schemas.microsoft.com/office/drawing/2014/main" id="{BFD9F490-52A3-DE47-A751-C2972C5C0F77}"/>
              </a:ext>
            </a:extLst>
          </p:cNvPr>
          <p:cNvSpPr>
            <a:spLocks noGrp="1"/>
          </p:cNvSpPr>
          <p:nvPr>
            <p:ph type="sldNum" sz="quarter" idx="17"/>
          </p:nvPr>
        </p:nvSpPr>
        <p:spPr/>
        <p:txBody>
          <a:bodyPr/>
          <a:lstStyle>
            <a:lvl1pPr>
              <a:defRPr/>
            </a:lvl1pPr>
          </a:lstStyle>
          <a:p>
            <a:fld id="{D941B3A9-0E87-CC43-9411-A110ECB3A3A4}" type="slidenum">
              <a:rPr lang="en-US" altLang="en-US"/>
              <a:pPr/>
              <a:t>‹#›</a:t>
            </a:fld>
            <a:endParaRPr lang="en-US" altLang="en-US"/>
          </a:p>
        </p:txBody>
      </p:sp>
    </p:spTree>
    <p:extLst>
      <p:ext uri="{BB962C8B-B14F-4D97-AF65-F5344CB8AC3E}">
        <p14:creationId xmlns:p14="http://schemas.microsoft.com/office/powerpoint/2010/main" val="83282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62519"/>
            </a:gs>
            <a:gs pos="92000">
              <a:srgbClr val="860C00"/>
            </a:gs>
            <a:gs pos="100000">
              <a:srgbClr val="860C00"/>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21DEE2-3034-E54F-8CA1-CE53118B5C78}"/>
              </a:ext>
            </a:extLst>
          </p:cNvPr>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CD8AA6D-D37D-F34C-881C-C12DAE8AF442}"/>
              </a:ext>
            </a:extLst>
          </p:cNvPr>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A25831-5404-BB46-9F1C-B775477222C9}"/>
              </a:ext>
            </a:extLst>
          </p:cNvPr>
          <p:cNvSpPr>
            <a:spLocks noGrp="1"/>
          </p:cNvSpPr>
          <p:nvPr>
            <p:ph type="dt" sz="half" idx="2"/>
          </p:nvPr>
        </p:nvSpPr>
        <p:spPr>
          <a:xfrm>
            <a:off x="6437313" y="5951538"/>
            <a:ext cx="2133600" cy="365125"/>
          </a:xfrm>
          <a:prstGeom prst="rect">
            <a:avLst/>
          </a:prstGeom>
        </p:spPr>
        <p:txBody>
          <a:bodyPr vert="horz" wrap="square" lIns="91440" tIns="45720" rIns="91440" bIns="45720" numCol="1" anchor="b" anchorCtr="0" compatLnSpc="1">
            <a:prstTxWarp prst="textNoShape">
              <a:avLst/>
            </a:prstTxWarp>
          </a:bodyPr>
          <a:lstStyle>
            <a:lvl1pPr algn="r">
              <a:defRPr sz="900">
                <a:solidFill>
                  <a:schemeClr val="tx2"/>
                </a:solidFill>
              </a:defRPr>
            </a:lvl1pPr>
          </a:lstStyle>
          <a:p>
            <a:fld id="{8099A1AE-992F-5548-83F2-0D723F56B209}" type="datetimeFigureOut">
              <a:rPr lang="en-US" altLang="en-US"/>
              <a:pPr/>
              <a:t>3/30/20</a:t>
            </a:fld>
            <a:endParaRPr lang="en-US" altLang="en-US"/>
          </a:p>
        </p:txBody>
      </p:sp>
      <p:sp>
        <p:nvSpPr>
          <p:cNvPr id="5" name="Footer Placeholder 4">
            <a:extLst>
              <a:ext uri="{FF2B5EF4-FFF2-40B4-BE49-F238E27FC236}">
                <a16:creationId xmlns:a16="http://schemas.microsoft.com/office/drawing/2014/main" id="{9D8265F9-DD09-1847-B9CA-E5CC0F0A2BE2}"/>
              </a:ext>
            </a:extLst>
          </p:cNvPr>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2"/>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F49CE88-6064-6F48-94CA-7DA24A8303DC}"/>
              </a:ext>
            </a:extLst>
          </p:cNvPr>
          <p:cNvSpPr>
            <a:spLocks noGrp="1"/>
          </p:cNvSpPr>
          <p:nvPr>
            <p:ph type="sldNum" sz="quarter" idx="4"/>
          </p:nvPr>
        </p:nvSpPr>
        <p:spPr>
          <a:xfrm>
            <a:off x="573088" y="5951538"/>
            <a:ext cx="608012" cy="365125"/>
          </a:xfrm>
          <a:prstGeom prst="rect">
            <a:avLst/>
          </a:prstGeom>
        </p:spPr>
        <p:txBody>
          <a:bodyPr vert="horz" wrap="square" lIns="91440" tIns="45720" rIns="91440" bIns="45720" numCol="1" anchor="b" anchorCtr="0" compatLnSpc="1">
            <a:prstTxWarp prst="textNoShape">
              <a:avLst/>
            </a:prstTxWarp>
          </a:bodyPr>
          <a:lstStyle>
            <a:lvl1pPr>
              <a:defRPr>
                <a:solidFill>
                  <a:schemeClr val="tx2"/>
                </a:solidFill>
              </a:defRPr>
            </a:lvl1pPr>
          </a:lstStyle>
          <a:p>
            <a:fld id="{C2197218-1EBC-3548-8217-246882FD7FEA}" type="slidenum">
              <a:rPr lang="en-US" altLang="en-US"/>
              <a:pPr/>
              <a:t>‹#›</a:t>
            </a:fld>
            <a:endParaRPr lang="en-US" altLang="en-US"/>
          </a:p>
        </p:txBody>
      </p:sp>
      <p:grpSp>
        <p:nvGrpSpPr>
          <p:cNvPr id="1031" name="Group 60">
            <a:extLst>
              <a:ext uri="{FF2B5EF4-FFF2-40B4-BE49-F238E27FC236}">
                <a16:creationId xmlns:a16="http://schemas.microsoft.com/office/drawing/2014/main" id="{98F99432-E5CB-014A-9547-7D88F9B8EE43}"/>
              </a:ext>
            </a:extLst>
          </p:cNvPr>
          <p:cNvGrpSpPr>
            <a:grpSpLocks/>
          </p:cNvGrpSpPr>
          <p:nvPr/>
        </p:nvGrpSpPr>
        <p:grpSpPr bwMode="auto">
          <a:xfrm>
            <a:off x="-33338" y="0"/>
            <a:ext cx="9177338" cy="6858000"/>
            <a:chOff x="-33595" y="0"/>
            <a:chExt cx="9177595" cy="6857999"/>
          </a:xfrm>
        </p:grpSpPr>
        <p:grpSp>
          <p:nvGrpSpPr>
            <p:cNvPr id="1032" name="Group 182">
              <a:extLst>
                <a:ext uri="{FF2B5EF4-FFF2-40B4-BE49-F238E27FC236}">
                  <a16:creationId xmlns:a16="http://schemas.microsoft.com/office/drawing/2014/main" id="{F7AFF7A8-E5D5-DD4C-9088-41C866E57284}"/>
                </a:ext>
              </a:extLst>
            </p:cNvPr>
            <p:cNvGrpSpPr>
              <a:grpSpLocks/>
            </p:cNvGrpSpPr>
            <p:nvPr/>
          </p:nvGrpSpPr>
          <p:grpSpPr bwMode="auto">
            <a:xfrm>
              <a:off x="-33595" y="437091"/>
              <a:ext cx="9074452" cy="6174255"/>
              <a:chOff x="-33595" y="437091"/>
              <a:chExt cx="9074452" cy="6174255"/>
            </a:xfrm>
          </p:grpSpPr>
          <p:sp>
            <p:nvSpPr>
              <p:cNvPr id="92" name="Freeform 12">
                <a:extLst>
                  <a:ext uri="{FF2B5EF4-FFF2-40B4-BE49-F238E27FC236}">
                    <a16:creationId xmlns:a16="http://schemas.microsoft.com/office/drawing/2014/main" id="{E3D5A98C-5E53-5042-B027-5F86B729C376}"/>
                  </a:ext>
                </a:extLst>
              </p:cNvPr>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93" name="Freeform 28">
                <a:extLst>
                  <a:ext uri="{FF2B5EF4-FFF2-40B4-BE49-F238E27FC236}">
                    <a16:creationId xmlns:a16="http://schemas.microsoft.com/office/drawing/2014/main" id="{2364E8AF-72AB-494E-9325-F5F30435505A}"/>
                  </a:ext>
                </a:extLst>
              </p:cNvPr>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94" name="Freeform 36">
                <a:extLst>
                  <a:ext uri="{FF2B5EF4-FFF2-40B4-BE49-F238E27FC236}">
                    <a16:creationId xmlns:a16="http://schemas.microsoft.com/office/drawing/2014/main" id="{4DB337D7-4C3C-224E-8771-E86AF4D0CE13}"/>
                  </a:ext>
                </a:extLst>
              </p:cNvPr>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95" name="Freeform 32">
                <a:extLst>
                  <a:ext uri="{FF2B5EF4-FFF2-40B4-BE49-F238E27FC236}">
                    <a16:creationId xmlns:a16="http://schemas.microsoft.com/office/drawing/2014/main" id="{1D54E5D2-7DE5-134B-9D65-64A7047B539A}"/>
                  </a:ext>
                </a:extLst>
              </p:cNvPr>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96" name="Freeform 16">
                <a:extLst>
                  <a:ext uri="{FF2B5EF4-FFF2-40B4-BE49-F238E27FC236}">
                    <a16:creationId xmlns:a16="http://schemas.microsoft.com/office/drawing/2014/main" id="{FA019482-9942-BB4B-B517-08F51F21C16C}"/>
                  </a:ext>
                </a:extLst>
              </p:cNvPr>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97" name="Freeform 20">
                <a:extLst>
                  <a:ext uri="{FF2B5EF4-FFF2-40B4-BE49-F238E27FC236}">
                    <a16:creationId xmlns:a16="http://schemas.microsoft.com/office/drawing/2014/main" id="{CCD2E4B7-F904-664D-A03B-3E3A214446BA}"/>
                  </a:ext>
                </a:extLst>
              </p:cNvPr>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a:latin typeface="+mn-lt"/>
                  <a:ea typeface="+mn-ea"/>
                </a:endParaRPr>
              </a:p>
            </p:txBody>
          </p:sp>
        </p:grpSp>
        <p:grpSp>
          <p:nvGrpSpPr>
            <p:cNvPr id="1033" name="Group 189">
              <a:extLst>
                <a:ext uri="{FF2B5EF4-FFF2-40B4-BE49-F238E27FC236}">
                  <a16:creationId xmlns:a16="http://schemas.microsoft.com/office/drawing/2014/main" id="{36C731AE-CE1E-E041-B5E4-3E06D88E6493}"/>
                </a:ext>
              </a:extLst>
            </p:cNvPr>
            <p:cNvGrpSpPr>
              <a:grpSpLocks/>
            </p:cNvGrpSpPr>
            <p:nvPr/>
          </p:nvGrpSpPr>
          <p:grpSpPr bwMode="auto">
            <a:xfrm>
              <a:off x="1" y="189385"/>
              <a:ext cx="9143999" cy="6668614"/>
              <a:chOff x="1" y="189385"/>
              <a:chExt cx="9143999" cy="6668614"/>
            </a:xfrm>
          </p:grpSpPr>
          <p:sp>
            <p:nvSpPr>
              <p:cNvPr id="82" name="Freeform 12">
                <a:extLst>
                  <a:ext uri="{FF2B5EF4-FFF2-40B4-BE49-F238E27FC236}">
                    <a16:creationId xmlns:a16="http://schemas.microsoft.com/office/drawing/2014/main" id="{D1FEB1CD-A81C-E646-98F0-4AE133897EF8}"/>
                  </a:ext>
                </a:extLst>
              </p:cNvPr>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83" name="Freeform 20">
                <a:extLst>
                  <a:ext uri="{FF2B5EF4-FFF2-40B4-BE49-F238E27FC236}">
                    <a16:creationId xmlns:a16="http://schemas.microsoft.com/office/drawing/2014/main" id="{806510E3-C12D-8B4F-9F06-9270AB6FFD6A}"/>
                  </a:ext>
                </a:extLst>
              </p:cNvPr>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84" name="Freeform 12">
                <a:extLst>
                  <a:ext uri="{FF2B5EF4-FFF2-40B4-BE49-F238E27FC236}">
                    <a16:creationId xmlns:a16="http://schemas.microsoft.com/office/drawing/2014/main" id="{D0A4F71A-2F75-D34E-9D41-9E4513E65432}"/>
                  </a:ext>
                </a:extLst>
              </p:cNvPr>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85" name="Freeform 16">
                <a:extLst>
                  <a:ext uri="{FF2B5EF4-FFF2-40B4-BE49-F238E27FC236}">
                    <a16:creationId xmlns:a16="http://schemas.microsoft.com/office/drawing/2014/main" id="{2DBBE2FF-37AF-A644-8331-613D5E35EAB7}"/>
                  </a:ext>
                </a:extLst>
              </p:cNvPr>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fontAlgn="auto">
                  <a:spcBef>
                    <a:spcPts val="0"/>
                  </a:spcBef>
                  <a:spcAft>
                    <a:spcPts val="0"/>
                  </a:spcAft>
                  <a:defRPr/>
                </a:pPr>
                <a:endParaRPr lang="en-US">
                  <a:latin typeface="+mn-lt"/>
                  <a:ea typeface="+mn-ea"/>
                </a:endParaRPr>
              </a:p>
            </p:txBody>
          </p:sp>
          <p:sp>
            <p:nvSpPr>
              <p:cNvPr id="86" name="Freeform 32">
                <a:extLst>
                  <a:ext uri="{FF2B5EF4-FFF2-40B4-BE49-F238E27FC236}">
                    <a16:creationId xmlns:a16="http://schemas.microsoft.com/office/drawing/2014/main" id="{12EE7DC3-33E1-734E-AFC4-221496637078}"/>
                  </a:ext>
                </a:extLst>
              </p:cNvPr>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87" name="Freeform 28">
                <a:extLst>
                  <a:ext uri="{FF2B5EF4-FFF2-40B4-BE49-F238E27FC236}">
                    <a16:creationId xmlns:a16="http://schemas.microsoft.com/office/drawing/2014/main" id="{893F8A5D-D550-384C-8205-C28EAD7BC908}"/>
                  </a:ext>
                </a:extLst>
              </p:cNvPr>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fontAlgn="auto">
                  <a:spcBef>
                    <a:spcPts val="0"/>
                  </a:spcBef>
                  <a:spcAft>
                    <a:spcPts val="0"/>
                  </a:spcAft>
                  <a:defRPr/>
                </a:pPr>
                <a:endParaRPr lang="en-US">
                  <a:latin typeface="+mn-lt"/>
                  <a:ea typeface="+mn-ea"/>
                </a:endParaRPr>
              </a:p>
            </p:txBody>
          </p:sp>
          <p:sp>
            <p:nvSpPr>
              <p:cNvPr id="88" name="Freeform 39">
                <a:extLst>
                  <a:ext uri="{FF2B5EF4-FFF2-40B4-BE49-F238E27FC236}">
                    <a16:creationId xmlns:a16="http://schemas.microsoft.com/office/drawing/2014/main" id="{E70757E0-1D19-EB46-AA65-16EDD7D67411}"/>
                  </a:ext>
                </a:extLst>
              </p:cNvPr>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sp>
            <p:nvSpPr>
              <p:cNvPr id="89" name="Freeform 88">
                <a:extLst>
                  <a:ext uri="{FF2B5EF4-FFF2-40B4-BE49-F238E27FC236}">
                    <a16:creationId xmlns:a16="http://schemas.microsoft.com/office/drawing/2014/main" id="{94B23EC9-ED29-FF4A-B8E6-01D5C957E0DB}"/>
                  </a:ext>
                </a:extLst>
              </p:cNvPr>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sp>
            <p:nvSpPr>
              <p:cNvPr id="90" name="Freeform 47">
                <a:extLst>
                  <a:ext uri="{FF2B5EF4-FFF2-40B4-BE49-F238E27FC236}">
                    <a16:creationId xmlns:a16="http://schemas.microsoft.com/office/drawing/2014/main" id="{F8514481-1C7D-1240-A6D3-12F9A86432B3}"/>
                  </a:ext>
                </a:extLst>
              </p:cNvPr>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sp>
            <p:nvSpPr>
              <p:cNvPr id="91" name="Freeform 23">
                <a:extLst>
                  <a:ext uri="{FF2B5EF4-FFF2-40B4-BE49-F238E27FC236}">
                    <a16:creationId xmlns:a16="http://schemas.microsoft.com/office/drawing/2014/main" id="{C5FA57A9-14D4-C14B-94CB-862147538D4E}"/>
                  </a:ext>
                </a:extLst>
              </p:cNvPr>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grpSp>
        <p:grpSp>
          <p:nvGrpSpPr>
            <p:cNvPr id="1034" name="Group 200">
              <a:extLst>
                <a:ext uri="{FF2B5EF4-FFF2-40B4-BE49-F238E27FC236}">
                  <a16:creationId xmlns:a16="http://schemas.microsoft.com/office/drawing/2014/main" id="{9398AE21-3A2B-7544-9847-472ED36CA8B5}"/>
                </a:ext>
              </a:extLst>
            </p:cNvPr>
            <p:cNvGrpSpPr>
              <a:grpSpLocks/>
            </p:cNvGrpSpPr>
            <p:nvPr/>
          </p:nvGrpSpPr>
          <p:grpSpPr bwMode="auto">
            <a:xfrm>
              <a:off x="-17347" y="0"/>
              <a:ext cx="9161347" cy="6857992"/>
              <a:chOff x="-17347" y="0"/>
              <a:chExt cx="9161347" cy="6857992"/>
            </a:xfrm>
          </p:grpSpPr>
          <p:sp>
            <p:nvSpPr>
              <p:cNvPr id="65" name="Freeform 16">
                <a:extLst>
                  <a:ext uri="{FF2B5EF4-FFF2-40B4-BE49-F238E27FC236}">
                    <a16:creationId xmlns:a16="http://schemas.microsoft.com/office/drawing/2014/main" id="{18FD3C9F-29F8-9148-A64A-5ADC865CB027}"/>
                  </a:ext>
                </a:extLst>
              </p:cNvPr>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66" name="Freeform 24">
                <a:extLst>
                  <a:ext uri="{FF2B5EF4-FFF2-40B4-BE49-F238E27FC236}">
                    <a16:creationId xmlns:a16="http://schemas.microsoft.com/office/drawing/2014/main" id="{4F44068B-40AE-2445-A837-43D793229D93}"/>
                  </a:ext>
                </a:extLst>
              </p:cNvPr>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67" name="Freeform 28">
                <a:extLst>
                  <a:ext uri="{FF2B5EF4-FFF2-40B4-BE49-F238E27FC236}">
                    <a16:creationId xmlns:a16="http://schemas.microsoft.com/office/drawing/2014/main" id="{89FC9618-2CDF-C540-AD1E-9A9043B16808}"/>
                  </a:ext>
                </a:extLst>
              </p:cNvPr>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68" name="Freeform 32">
                <a:extLst>
                  <a:ext uri="{FF2B5EF4-FFF2-40B4-BE49-F238E27FC236}">
                    <a16:creationId xmlns:a16="http://schemas.microsoft.com/office/drawing/2014/main" id="{BC7F6987-54BD-A542-A609-221247B5C680}"/>
                  </a:ext>
                </a:extLst>
              </p:cNvPr>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69" name="Freeform 12">
                <a:extLst>
                  <a:ext uri="{FF2B5EF4-FFF2-40B4-BE49-F238E27FC236}">
                    <a16:creationId xmlns:a16="http://schemas.microsoft.com/office/drawing/2014/main" id="{4361F78D-91F6-0B4D-BE63-955EE638E698}"/>
                  </a:ext>
                </a:extLst>
              </p:cNvPr>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fontAlgn="auto">
                  <a:spcBef>
                    <a:spcPts val="0"/>
                  </a:spcBef>
                  <a:spcAft>
                    <a:spcPts val="0"/>
                  </a:spcAft>
                  <a:defRPr/>
                </a:pPr>
                <a:endParaRPr lang="en-US">
                  <a:latin typeface="+mn-lt"/>
                  <a:ea typeface="+mn-ea"/>
                </a:endParaRPr>
              </a:p>
            </p:txBody>
          </p:sp>
          <p:sp>
            <p:nvSpPr>
              <p:cNvPr id="70" name="Freeform 15">
                <a:extLst>
                  <a:ext uri="{FF2B5EF4-FFF2-40B4-BE49-F238E27FC236}">
                    <a16:creationId xmlns:a16="http://schemas.microsoft.com/office/drawing/2014/main" id="{EB2AFDD7-A953-6B4F-AB2F-5567FAEF38B9}"/>
                  </a:ext>
                </a:extLst>
              </p:cNvPr>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sp>
            <p:nvSpPr>
              <p:cNvPr id="71" name="Freeform 27">
                <a:extLst>
                  <a:ext uri="{FF2B5EF4-FFF2-40B4-BE49-F238E27FC236}">
                    <a16:creationId xmlns:a16="http://schemas.microsoft.com/office/drawing/2014/main" id="{EA5DB20B-F597-8E47-8A99-3B6754EE6711}"/>
                  </a:ext>
                </a:extLst>
              </p:cNvPr>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sp>
            <p:nvSpPr>
              <p:cNvPr id="72" name="Freeform 51">
                <a:extLst>
                  <a:ext uri="{FF2B5EF4-FFF2-40B4-BE49-F238E27FC236}">
                    <a16:creationId xmlns:a16="http://schemas.microsoft.com/office/drawing/2014/main" id="{DC9DB237-3E5A-B949-8817-1DD9D5B29726}"/>
                  </a:ext>
                </a:extLst>
              </p:cNvPr>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sp>
            <p:nvSpPr>
              <p:cNvPr id="73" name="Freeform 43">
                <a:extLst>
                  <a:ext uri="{FF2B5EF4-FFF2-40B4-BE49-F238E27FC236}">
                    <a16:creationId xmlns:a16="http://schemas.microsoft.com/office/drawing/2014/main" id="{3FF8DF78-690E-804B-9006-61A467918567}"/>
                  </a:ext>
                </a:extLst>
              </p:cNvPr>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sp>
            <p:nvSpPr>
              <p:cNvPr id="74" name="Freeform 35">
                <a:extLst>
                  <a:ext uri="{FF2B5EF4-FFF2-40B4-BE49-F238E27FC236}">
                    <a16:creationId xmlns:a16="http://schemas.microsoft.com/office/drawing/2014/main" id="{D03B02EC-299C-B84F-8D62-8986AD030BF2}"/>
                  </a:ext>
                </a:extLst>
              </p:cNvPr>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sp>
            <p:nvSpPr>
              <p:cNvPr id="75" name="Freeform 31">
                <a:extLst>
                  <a:ext uri="{FF2B5EF4-FFF2-40B4-BE49-F238E27FC236}">
                    <a16:creationId xmlns:a16="http://schemas.microsoft.com/office/drawing/2014/main" id="{D1A7B200-FC4C-A842-9882-2DFCE80CC478}"/>
                  </a:ext>
                </a:extLst>
              </p:cNvPr>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grpSp>
      </p:gr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5" r:id="rId9"/>
    <p:sldLayoutId id="2147483933" r:id="rId10"/>
    <p:sldLayoutId id="2147483934" r:id="rId11"/>
  </p:sldLayoutIdLst>
  <p:txStyles>
    <p:titleStyle>
      <a:lvl1pPr algn="l" defTabSz="457200" rtl="0" eaLnBrk="0" fontAlgn="base" hangingPunct="0">
        <a:spcBef>
          <a:spcPct val="0"/>
        </a:spcBef>
        <a:spcAft>
          <a:spcPct val="0"/>
        </a:spcAft>
        <a:defRPr sz="3200" kern="1200">
          <a:solidFill>
            <a:schemeClr val="tx1"/>
          </a:solidFill>
          <a:latin typeface="+mj-lt"/>
          <a:ea typeface="ＭＳ Ｐゴシック"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ＭＳ Ｐゴシック"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ＭＳ Ｐゴシック"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ＭＳ Ｐゴシック"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ＭＳ Ｐゴシック"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2" charset="2"/>
        <a:buChar char=""/>
        <a:defRPr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ts val="600"/>
        </a:spcAft>
        <a:buClr>
          <a:schemeClr val="tx2"/>
        </a:buClr>
        <a:buFont typeface="Wingdings 2" pitchFamily="2" charset="2"/>
        <a:buChar char=""/>
        <a:defRPr sz="16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ts val="600"/>
        </a:spcAft>
        <a:buClr>
          <a:schemeClr val="tx2"/>
        </a:buClr>
        <a:buFont typeface="Wingdings 2" pitchFamily="2" charset="2"/>
        <a:buChar char=""/>
        <a:defRPr sz="1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ts val="600"/>
        </a:spcAft>
        <a:buClr>
          <a:schemeClr val="tx2"/>
        </a:buClr>
        <a:buFont typeface="Wingdings 2" pitchFamily="2" charset="2"/>
        <a:buChar char=""/>
        <a:defRPr sz="12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ts val="600"/>
        </a:spcAft>
        <a:buClr>
          <a:schemeClr val="tx2"/>
        </a:buClr>
        <a:buFont typeface="Wingdings 2" pitchFamily="2" charset="2"/>
        <a:buChar char=""/>
        <a:defRPr sz="12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B25C093D-2115-A749-A6C1-0EA71ECF163F}"/>
              </a:ext>
            </a:extLst>
          </p:cNvPr>
          <p:cNvSpPr>
            <a:spLocks noGrp="1"/>
          </p:cNvSpPr>
          <p:nvPr>
            <p:ph type="ctrTitle"/>
          </p:nvPr>
        </p:nvSpPr>
        <p:spPr>
          <a:xfrm>
            <a:off x="609600" y="1447800"/>
            <a:ext cx="7772400" cy="2971800"/>
          </a:xfrm>
        </p:spPr>
        <p:txBody>
          <a:bodyPr/>
          <a:lstStyle/>
          <a:p>
            <a:pPr algn="ctr" eaLnBrk="1" hangingPunct="1"/>
            <a:r>
              <a:rPr lang="en-US" altLang="en-US" sz="2800" b="1">
                <a:ea typeface="ＭＳ Ｐゴシック" panose="020B0600070205080204" pitchFamily="34" charset="-128"/>
              </a:rPr>
              <a:t>Picture Canada: Learning About Canada’s Physical Regions Through Pictures</a:t>
            </a:r>
            <a:br>
              <a:rPr lang="en-US" altLang="en-US" sz="2800" b="1">
                <a:ea typeface="ＭＳ Ｐゴシック" panose="020B0600070205080204" pitchFamily="34" charset="-128"/>
              </a:rPr>
            </a:br>
            <a:br>
              <a:rPr lang="en-US" altLang="en-US" sz="2800" b="1">
                <a:ea typeface="ＭＳ Ｐゴシック" panose="020B0600070205080204" pitchFamily="34" charset="-128"/>
              </a:rPr>
            </a:br>
            <a:r>
              <a:rPr lang="en-US" altLang="en-US" sz="2000" b="1">
                <a:ea typeface="ＭＳ Ｐゴシック" panose="020B0600070205080204" pitchFamily="34" charset="-128"/>
              </a:rPr>
              <a:t>Dennis Rees</a:t>
            </a:r>
            <a:br>
              <a:rPr lang="en-US" altLang="en-US" sz="2000" b="1">
                <a:ea typeface="ＭＳ Ｐゴシック" panose="020B0600070205080204" pitchFamily="34" charset="-128"/>
              </a:rPr>
            </a:br>
            <a:r>
              <a:rPr lang="en-US" altLang="en-US" sz="2000" b="1">
                <a:ea typeface="ＭＳ Ｐゴシック" panose="020B0600070205080204" pitchFamily="34" charset="-128"/>
              </a:rPr>
              <a:t>Teacher-Consultant</a:t>
            </a:r>
            <a:br>
              <a:rPr lang="en-US" altLang="en-US" sz="2000" b="1">
                <a:ea typeface="ＭＳ Ｐゴシック" panose="020B0600070205080204" pitchFamily="34" charset="-128"/>
              </a:rPr>
            </a:br>
            <a:r>
              <a:rPr lang="en-US" altLang="en-US" sz="2000" b="1">
                <a:ea typeface="ＭＳ Ｐゴシック" panose="020B0600070205080204" pitchFamily="34" charset="-128"/>
              </a:rPr>
              <a:t>Arizona Geographic Alliance</a:t>
            </a:r>
            <a:br>
              <a:rPr lang="en-US" altLang="en-US" sz="2000" b="1">
                <a:ea typeface="ＭＳ Ｐゴシック" panose="020B0600070205080204" pitchFamily="34" charset="-128"/>
              </a:rPr>
            </a:br>
            <a:r>
              <a:rPr lang="en-US" altLang="en-US" sz="2000" b="1">
                <a:ea typeface="ＭＳ Ｐゴシック" panose="020B0600070205080204" pitchFamily="34" charset="-128"/>
              </a:rPr>
              <a:t>K-12 Study Canada Teacher Associate</a:t>
            </a:r>
            <a:endParaRPr lang="en-US" altLang="en-US" sz="2800" b="1">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4">
            <a:extLst>
              <a:ext uri="{FF2B5EF4-FFF2-40B4-BE49-F238E27FC236}">
                <a16:creationId xmlns:a16="http://schemas.microsoft.com/office/drawing/2014/main" id="{5F41176E-B048-5B4D-BF31-B9E3A8C39739}"/>
              </a:ext>
            </a:extLst>
          </p:cNvPr>
          <p:cNvSpPr>
            <a:spLocks noGrp="1"/>
          </p:cNvSpPr>
          <p:nvPr>
            <p:ph type="title"/>
          </p:nvPr>
        </p:nvSpPr>
        <p:spPr/>
        <p:txBody>
          <a:bodyPr/>
          <a:lstStyle/>
          <a:p>
            <a:r>
              <a:rPr lang="en-US" altLang="en-US" sz="2400" b="1">
                <a:ea typeface="ＭＳ Ｐゴシック" panose="020B0600070205080204" pitchFamily="34" charset="-128"/>
              </a:rPr>
              <a:t>This is also one of the regions where the Inuit First Nations live.</a:t>
            </a:r>
          </a:p>
        </p:txBody>
      </p:sp>
      <p:pic>
        <p:nvPicPr>
          <p:cNvPr id="27650" name="Content Placeholder 6">
            <a:extLst>
              <a:ext uri="{FF2B5EF4-FFF2-40B4-BE49-F238E27FC236}">
                <a16:creationId xmlns:a16="http://schemas.microsoft.com/office/drawing/2014/main" id="{1ED4C11F-36EC-DD47-A998-EBE2B47804C7}"/>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476375" y="2090738"/>
            <a:ext cx="6191250" cy="3486150"/>
          </a:xfrm>
          <a:ln w="76200">
            <a:solidFill>
              <a:schemeClr val="bg1"/>
            </a:solidFill>
            <a:miter lim="800000"/>
            <a:headEnd/>
            <a:tailEnd/>
          </a:ln>
        </p:spPr>
      </p:pic>
      <p:sp>
        <p:nvSpPr>
          <p:cNvPr id="27651" name="Rectangle 7">
            <a:extLst>
              <a:ext uri="{FF2B5EF4-FFF2-40B4-BE49-F238E27FC236}">
                <a16:creationId xmlns:a16="http://schemas.microsoft.com/office/drawing/2014/main" id="{A83CCA12-002F-2C40-9A28-77C98AB458F6}"/>
              </a:ext>
            </a:extLst>
          </p:cNvPr>
          <p:cNvSpPr>
            <a:spLocks noChangeArrowheads="1"/>
          </p:cNvSpPr>
          <p:nvPr/>
        </p:nvSpPr>
        <p:spPr bwMode="auto">
          <a:xfrm>
            <a:off x="6553200" y="5683250"/>
            <a:ext cx="1149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www.news.com.au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a:extLst>
              <a:ext uri="{FF2B5EF4-FFF2-40B4-BE49-F238E27FC236}">
                <a16:creationId xmlns:a16="http://schemas.microsoft.com/office/drawing/2014/main" id="{BC189CF9-14BF-5148-B064-E8711CE59144}"/>
              </a:ext>
            </a:extLst>
          </p:cNvPr>
          <p:cNvSpPr>
            <a:spLocks noGrp="1"/>
          </p:cNvSpPr>
          <p:nvPr>
            <p:ph idx="1"/>
          </p:nvPr>
        </p:nvSpPr>
        <p:spPr>
          <a:xfrm>
            <a:off x="990600" y="609600"/>
            <a:ext cx="7124700" cy="4052888"/>
          </a:xfrm>
        </p:spPr>
        <p:txBody>
          <a:bodyPr/>
          <a:lstStyle/>
          <a:p>
            <a:pPr marL="0" indent="0">
              <a:buFont typeface="Wingdings 2" pitchFamily="2" charset="2"/>
              <a:buNone/>
            </a:pPr>
            <a:r>
              <a:rPr lang="en-US" altLang="en-US" sz="2400" b="1">
                <a:ea typeface="ＭＳ Ｐゴシック" panose="020B0600070205080204" pitchFamily="34" charset="-128"/>
              </a:rPr>
              <a:t>The harvesting of natural resources will continue to help this region develop and add to the standard of living for the people living there.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AA06304-620C-0146-9C66-A7ECA1C1006D}"/>
              </a:ext>
            </a:extLst>
          </p:cNvPr>
          <p:cNvSpPr>
            <a:spLocks noGrp="1"/>
          </p:cNvSpPr>
          <p:nvPr>
            <p:ph type="title"/>
          </p:nvPr>
        </p:nvSpPr>
        <p:spPr/>
        <p:txBody>
          <a:bodyPr/>
          <a:lstStyle/>
          <a:p>
            <a:pPr algn="ctr"/>
            <a:r>
              <a:rPr lang="en-US" altLang="en-US" b="1">
                <a:ea typeface="ＭＳ Ｐゴシック" panose="020B0600070205080204" pitchFamily="34" charset="-128"/>
              </a:rPr>
              <a:t>The Appalachian-Atlantic Region</a:t>
            </a:r>
          </a:p>
        </p:txBody>
      </p:sp>
      <p:sp>
        <p:nvSpPr>
          <p:cNvPr id="30722" name="Content Placeholder 2">
            <a:extLst>
              <a:ext uri="{FF2B5EF4-FFF2-40B4-BE49-F238E27FC236}">
                <a16:creationId xmlns:a16="http://schemas.microsoft.com/office/drawing/2014/main" id="{498CDAC7-9527-EE4D-8A10-1DE626567346}"/>
              </a:ext>
            </a:extLst>
          </p:cNvPr>
          <p:cNvSpPr>
            <a:spLocks noGrp="1"/>
          </p:cNvSpPr>
          <p:nvPr>
            <p:ph idx="1"/>
          </p:nvPr>
        </p:nvSpPr>
        <p:spPr>
          <a:xfrm>
            <a:off x="990600" y="2057400"/>
            <a:ext cx="7124700" cy="3116263"/>
          </a:xfrm>
        </p:spPr>
        <p:txBody>
          <a:bodyPr/>
          <a:lstStyle/>
          <a:p>
            <a:pPr marL="0" indent="0">
              <a:buFont typeface="Wingdings 2" pitchFamily="2" charset="2"/>
              <a:buNone/>
            </a:pPr>
            <a:r>
              <a:rPr lang="en-US" altLang="en-US" sz="2400" b="1">
                <a:ea typeface="ＭＳ Ｐゴシック" panose="020B0600070205080204" pitchFamily="34" charset="-128"/>
              </a:rPr>
              <a:t>This region is located in eastern Quebec; New Brunswick, Nova Scotia, Newfoundland, and Prince Edward Island. It is also known as the Maritime Provinces.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a:extLst>
              <a:ext uri="{FF2B5EF4-FFF2-40B4-BE49-F238E27FC236}">
                <a16:creationId xmlns:a16="http://schemas.microsoft.com/office/drawing/2014/main" id="{68F23019-ACBA-4F4D-A283-2D73CD68E35E}"/>
              </a:ext>
            </a:extLst>
          </p:cNvPr>
          <p:cNvSpPr>
            <a:spLocks noGrp="1"/>
          </p:cNvSpPr>
          <p:nvPr>
            <p:ph type="title"/>
          </p:nvPr>
        </p:nvSpPr>
        <p:spPr>
          <a:xfrm>
            <a:off x="1009650" y="676275"/>
            <a:ext cx="7123113" cy="923925"/>
          </a:xfrm>
        </p:spPr>
        <p:txBody>
          <a:bodyPr/>
          <a:lstStyle/>
          <a:p>
            <a:r>
              <a:rPr lang="en-US" altLang="en-US" sz="2400" b="1">
                <a:ea typeface="ＭＳ Ｐゴシック" panose="020B0600070205080204" pitchFamily="34" charset="-128"/>
              </a:rPr>
              <a:t>The region is known for its low mountains and rugged coast.</a:t>
            </a:r>
          </a:p>
        </p:txBody>
      </p:sp>
      <p:pic>
        <p:nvPicPr>
          <p:cNvPr id="31746" name="Content Placeholder 6">
            <a:extLst>
              <a:ext uri="{FF2B5EF4-FFF2-40B4-BE49-F238E27FC236}">
                <a16:creationId xmlns:a16="http://schemas.microsoft.com/office/drawing/2014/main" id="{A00268EC-3563-FF44-ABC0-076B867834B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609600" y="2133600"/>
            <a:ext cx="3960813" cy="2514600"/>
          </a:xfrm>
          <a:ln w="76200">
            <a:solidFill>
              <a:schemeClr val="bg1"/>
            </a:solidFill>
            <a:miter lim="800000"/>
            <a:headEnd/>
            <a:tailEnd/>
          </a:ln>
        </p:spPr>
      </p:pic>
      <p:pic>
        <p:nvPicPr>
          <p:cNvPr id="31747" name="Content Placeholder 9">
            <a:extLst>
              <a:ext uri="{FF2B5EF4-FFF2-40B4-BE49-F238E27FC236}">
                <a16:creationId xmlns:a16="http://schemas.microsoft.com/office/drawing/2014/main" id="{27FDD737-BF48-C949-97FE-2386AE6811EE}"/>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4781550" y="3733800"/>
            <a:ext cx="3946525" cy="2524125"/>
          </a:xfrm>
          <a:ln w="76200">
            <a:solidFill>
              <a:schemeClr val="bg1"/>
            </a:solidFill>
            <a:miter lim="800000"/>
            <a:headEnd/>
            <a:tailEnd/>
          </a:ln>
        </p:spPr>
      </p:pic>
      <p:sp>
        <p:nvSpPr>
          <p:cNvPr id="31748" name="Rectangle 10">
            <a:extLst>
              <a:ext uri="{FF2B5EF4-FFF2-40B4-BE49-F238E27FC236}">
                <a16:creationId xmlns:a16="http://schemas.microsoft.com/office/drawing/2014/main" id="{ECF9CD4D-E17E-F945-9C01-00D640D0A31D}"/>
              </a:ext>
            </a:extLst>
          </p:cNvPr>
          <p:cNvSpPr>
            <a:spLocks noChangeArrowheads="1"/>
          </p:cNvSpPr>
          <p:nvPr/>
        </p:nvSpPr>
        <p:spPr bwMode="auto">
          <a:xfrm>
            <a:off x="533400" y="4800600"/>
            <a:ext cx="172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www.commons.wikimedia.org</a:t>
            </a:r>
          </a:p>
        </p:txBody>
      </p:sp>
      <p:sp>
        <p:nvSpPr>
          <p:cNvPr id="31749" name="Rectangle 11">
            <a:extLst>
              <a:ext uri="{FF2B5EF4-FFF2-40B4-BE49-F238E27FC236}">
                <a16:creationId xmlns:a16="http://schemas.microsoft.com/office/drawing/2014/main" id="{94D63E8D-547B-DE44-8F99-31026A6D81CB}"/>
              </a:ext>
            </a:extLst>
          </p:cNvPr>
          <p:cNvSpPr>
            <a:spLocks noChangeArrowheads="1"/>
          </p:cNvSpPr>
          <p:nvPr/>
        </p:nvSpPr>
        <p:spPr bwMode="auto">
          <a:xfrm>
            <a:off x="7473950" y="6400800"/>
            <a:ext cx="1270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www.tourismpei.com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a:extLst>
              <a:ext uri="{FF2B5EF4-FFF2-40B4-BE49-F238E27FC236}">
                <a16:creationId xmlns:a16="http://schemas.microsoft.com/office/drawing/2014/main" id="{7B1E985F-2115-5748-97CF-E896ADEBE7F5}"/>
              </a:ext>
            </a:extLst>
          </p:cNvPr>
          <p:cNvSpPr>
            <a:spLocks noGrp="1"/>
          </p:cNvSpPr>
          <p:nvPr>
            <p:ph type="title"/>
          </p:nvPr>
        </p:nvSpPr>
        <p:spPr>
          <a:xfrm>
            <a:off x="1009650" y="457200"/>
            <a:ext cx="7124700" cy="1143000"/>
          </a:xfrm>
        </p:spPr>
        <p:txBody>
          <a:bodyPr/>
          <a:lstStyle/>
          <a:p>
            <a:r>
              <a:rPr lang="en-US" altLang="en-US" sz="2400" b="1">
                <a:ea typeface="ＭＳ Ｐゴシック" panose="020B0600070205080204" pitchFamily="34" charset="-128"/>
              </a:rPr>
              <a:t>The Bay of Fundy experiences  the greatest flucuation in daily tides of any place in the world.</a:t>
            </a:r>
          </a:p>
        </p:txBody>
      </p:sp>
      <p:pic>
        <p:nvPicPr>
          <p:cNvPr id="33794" name="Content Placeholder 6">
            <a:extLst>
              <a:ext uri="{FF2B5EF4-FFF2-40B4-BE49-F238E27FC236}">
                <a16:creationId xmlns:a16="http://schemas.microsoft.com/office/drawing/2014/main" id="{DE9EDFE0-F443-444E-9867-B1A5E476CB0C}"/>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905000" y="2209800"/>
            <a:ext cx="5181600" cy="3886200"/>
          </a:xfrm>
          <a:ln w="76200">
            <a:solidFill>
              <a:schemeClr val="bg1"/>
            </a:solidFill>
            <a:miter lim="800000"/>
            <a:headEnd/>
            <a:tailEnd/>
          </a:ln>
        </p:spPr>
      </p:pic>
      <p:sp>
        <p:nvSpPr>
          <p:cNvPr id="33795" name="Rectangle 7">
            <a:extLst>
              <a:ext uri="{FF2B5EF4-FFF2-40B4-BE49-F238E27FC236}">
                <a16:creationId xmlns:a16="http://schemas.microsoft.com/office/drawing/2014/main" id="{13FA9F7C-4558-ED4F-A8C5-80D74A33126B}"/>
              </a:ext>
            </a:extLst>
          </p:cNvPr>
          <p:cNvSpPr>
            <a:spLocks noChangeArrowheads="1"/>
          </p:cNvSpPr>
          <p:nvPr/>
        </p:nvSpPr>
        <p:spPr bwMode="auto">
          <a:xfrm>
            <a:off x="5410200" y="6419850"/>
            <a:ext cx="2146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www.ecogirlcosmoboy.wordpress.com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a:extLst>
              <a:ext uri="{FF2B5EF4-FFF2-40B4-BE49-F238E27FC236}">
                <a16:creationId xmlns:a16="http://schemas.microsoft.com/office/drawing/2014/main" id="{7F3F3A08-4759-FC4D-B474-B20CCDDFCA2D}"/>
              </a:ext>
            </a:extLst>
          </p:cNvPr>
          <p:cNvSpPr>
            <a:spLocks noGrp="1"/>
          </p:cNvSpPr>
          <p:nvPr>
            <p:ph type="title"/>
          </p:nvPr>
        </p:nvSpPr>
        <p:spPr>
          <a:xfrm>
            <a:off x="1009650" y="381000"/>
            <a:ext cx="7123113" cy="1219200"/>
          </a:xfrm>
        </p:spPr>
        <p:txBody>
          <a:bodyPr/>
          <a:lstStyle/>
          <a:p>
            <a:r>
              <a:rPr lang="en-US" altLang="en-US" sz="2400" b="1">
                <a:ea typeface="ＭＳ Ｐゴシック" panose="020B0600070205080204" pitchFamily="34" charset="-128"/>
              </a:rPr>
              <a:t>The region’s economy is based on lumber, fishing, agriculture, and shipping.</a:t>
            </a:r>
          </a:p>
        </p:txBody>
      </p:sp>
      <p:pic>
        <p:nvPicPr>
          <p:cNvPr id="35842" name="Content Placeholder 6">
            <a:extLst>
              <a:ext uri="{FF2B5EF4-FFF2-40B4-BE49-F238E27FC236}">
                <a16:creationId xmlns:a16="http://schemas.microsoft.com/office/drawing/2014/main" id="{E753E7CA-247C-8541-BEBC-688FDA78C558}"/>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533400" y="2362200"/>
            <a:ext cx="3694113" cy="2462213"/>
          </a:xfrm>
          <a:ln w="76200">
            <a:solidFill>
              <a:schemeClr val="bg1"/>
            </a:solidFill>
            <a:miter lim="800000"/>
            <a:headEnd/>
            <a:tailEnd/>
          </a:ln>
        </p:spPr>
      </p:pic>
      <p:pic>
        <p:nvPicPr>
          <p:cNvPr id="35843" name="Content Placeholder 7">
            <a:extLst>
              <a:ext uri="{FF2B5EF4-FFF2-40B4-BE49-F238E27FC236}">
                <a16:creationId xmlns:a16="http://schemas.microsoft.com/office/drawing/2014/main" id="{4619D501-B148-E043-AA3E-579E7BBADEAF}"/>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4765675" y="3581400"/>
            <a:ext cx="3824288" cy="2555875"/>
          </a:xfrm>
          <a:ln w="76200">
            <a:solidFill>
              <a:schemeClr val="bg1"/>
            </a:solidFill>
            <a:miter lim="800000"/>
            <a:headEnd/>
            <a:tailEnd/>
          </a:ln>
        </p:spPr>
      </p:pic>
      <p:sp>
        <p:nvSpPr>
          <p:cNvPr id="35844" name="Rectangle 8">
            <a:extLst>
              <a:ext uri="{FF2B5EF4-FFF2-40B4-BE49-F238E27FC236}">
                <a16:creationId xmlns:a16="http://schemas.microsoft.com/office/drawing/2014/main" id="{0153BC47-0F70-F845-ADBD-A559723F1FA7}"/>
              </a:ext>
            </a:extLst>
          </p:cNvPr>
          <p:cNvSpPr>
            <a:spLocks noChangeArrowheads="1"/>
          </p:cNvSpPr>
          <p:nvPr/>
        </p:nvSpPr>
        <p:spPr bwMode="auto">
          <a:xfrm>
            <a:off x="152400" y="5029200"/>
            <a:ext cx="1116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www.crowley.com</a:t>
            </a:r>
          </a:p>
        </p:txBody>
      </p:sp>
      <p:sp>
        <p:nvSpPr>
          <p:cNvPr id="35845" name="Rectangle 9">
            <a:extLst>
              <a:ext uri="{FF2B5EF4-FFF2-40B4-BE49-F238E27FC236}">
                <a16:creationId xmlns:a16="http://schemas.microsoft.com/office/drawing/2014/main" id="{199A8B8D-AE70-8B4A-9578-038E45679DBD}"/>
              </a:ext>
            </a:extLst>
          </p:cNvPr>
          <p:cNvSpPr>
            <a:spLocks noChangeArrowheads="1"/>
          </p:cNvSpPr>
          <p:nvPr/>
        </p:nvSpPr>
        <p:spPr bwMode="auto">
          <a:xfrm>
            <a:off x="7315200" y="6248400"/>
            <a:ext cx="1338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www.sites.google.com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5">
            <a:extLst>
              <a:ext uri="{FF2B5EF4-FFF2-40B4-BE49-F238E27FC236}">
                <a16:creationId xmlns:a16="http://schemas.microsoft.com/office/drawing/2014/main" id="{DB9D915E-D862-384C-8B22-335E38208EB4}"/>
              </a:ext>
            </a:extLst>
          </p:cNvPr>
          <p:cNvSpPr>
            <a:spLocks noGrp="1"/>
          </p:cNvSpPr>
          <p:nvPr>
            <p:ph sz="half" idx="1"/>
          </p:nvPr>
        </p:nvSpPr>
        <p:spPr>
          <a:xfrm>
            <a:off x="914400" y="1524000"/>
            <a:ext cx="3105150" cy="4051300"/>
          </a:xfrm>
        </p:spPr>
        <p:txBody>
          <a:bodyPr/>
          <a:lstStyle/>
          <a:p>
            <a:pPr marL="0" indent="0">
              <a:buFont typeface="Wingdings 2" pitchFamily="2" charset="2"/>
              <a:buNone/>
            </a:pPr>
            <a:r>
              <a:rPr lang="en-US" altLang="en-US" sz="2400" b="1">
                <a:ea typeface="ＭＳ Ｐゴシック" panose="020B0600070205080204" pitchFamily="34" charset="-128"/>
              </a:rPr>
              <a:t>In fact, it is the Potato Capital of Canada.</a:t>
            </a:r>
          </a:p>
        </p:txBody>
      </p:sp>
      <p:pic>
        <p:nvPicPr>
          <p:cNvPr id="37890" name="Content Placeholder 7">
            <a:extLst>
              <a:ext uri="{FF2B5EF4-FFF2-40B4-BE49-F238E27FC236}">
                <a16:creationId xmlns:a16="http://schemas.microsoft.com/office/drawing/2014/main" id="{4880936D-ECE6-BC43-8626-8F906F6A65FF}"/>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191000" y="1219200"/>
            <a:ext cx="4503738" cy="4503738"/>
          </a:xfrm>
          <a:ln w="76200">
            <a:solidFill>
              <a:schemeClr val="bg1"/>
            </a:solidFill>
            <a:miter lim="800000"/>
            <a:headEnd/>
            <a:tailEnd/>
          </a:ln>
        </p:spPr>
      </p:pic>
      <p:sp>
        <p:nvSpPr>
          <p:cNvPr id="37891" name="Rectangle 8">
            <a:extLst>
              <a:ext uri="{FF2B5EF4-FFF2-40B4-BE49-F238E27FC236}">
                <a16:creationId xmlns:a16="http://schemas.microsoft.com/office/drawing/2014/main" id="{69724135-16D9-8A49-A25E-915199420537}"/>
              </a:ext>
            </a:extLst>
          </p:cNvPr>
          <p:cNvSpPr>
            <a:spLocks noChangeArrowheads="1"/>
          </p:cNvSpPr>
          <p:nvPr/>
        </p:nvSpPr>
        <p:spPr bwMode="auto">
          <a:xfrm>
            <a:off x="7772400" y="5880100"/>
            <a:ext cx="938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www.yelp.com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5">
            <a:extLst>
              <a:ext uri="{FF2B5EF4-FFF2-40B4-BE49-F238E27FC236}">
                <a16:creationId xmlns:a16="http://schemas.microsoft.com/office/drawing/2014/main" id="{43143B62-6E7D-DA47-A22C-8C6EB42770AF}"/>
              </a:ext>
            </a:extLst>
          </p:cNvPr>
          <p:cNvSpPr>
            <a:spLocks noGrp="1"/>
          </p:cNvSpPr>
          <p:nvPr>
            <p:ph type="title"/>
          </p:nvPr>
        </p:nvSpPr>
        <p:spPr/>
        <p:txBody>
          <a:bodyPr/>
          <a:lstStyle/>
          <a:p>
            <a:r>
              <a:rPr lang="en-US" altLang="en-US" sz="2400" b="1">
                <a:ea typeface="ＭＳ Ｐゴシック" panose="020B0600070205080204" pitchFamily="34" charset="-128"/>
              </a:rPr>
              <a:t>The region is home to the Micmac and Maliseet First Nations.</a:t>
            </a:r>
          </a:p>
        </p:txBody>
      </p:sp>
      <p:pic>
        <p:nvPicPr>
          <p:cNvPr id="39938" name="Content Placeholder 4">
            <a:extLst>
              <a:ext uri="{FF2B5EF4-FFF2-40B4-BE49-F238E27FC236}">
                <a16:creationId xmlns:a16="http://schemas.microsoft.com/office/drawing/2014/main" id="{3F69E76B-F5E2-874F-BB77-0B1927C109A2}"/>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133600" y="2209800"/>
            <a:ext cx="5130800" cy="3708400"/>
          </a:xfrm>
          <a:ln w="76200">
            <a:solidFill>
              <a:schemeClr val="bg1"/>
            </a:solidFill>
            <a:miter lim="800000"/>
            <a:headEnd/>
            <a:tailEnd/>
          </a:ln>
        </p:spPr>
      </p:pic>
      <p:sp>
        <p:nvSpPr>
          <p:cNvPr id="39939" name="Rectangle 6">
            <a:extLst>
              <a:ext uri="{FF2B5EF4-FFF2-40B4-BE49-F238E27FC236}">
                <a16:creationId xmlns:a16="http://schemas.microsoft.com/office/drawing/2014/main" id="{8A2A1AA6-FFFE-0E4B-B7DD-CD01EDA5082D}"/>
              </a:ext>
            </a:extLst>
          </p:cNvPr>
          <p:cNvSpPr>
            <a:spLocks noChangeArrowheads="1"/>
          </p:cNvSpPr>
          <p:nvPr/>
        </p:nvSpPr>
        <p:spPr bwMode="auto">
          <a:xfrm>
            <a:off x="6626225" y="6478588"/>
            <a:ext cx="1214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www.turtletrack.org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A97996B-F35F-634F-8916-09D9FD9661CF}"/>
              </a:ext>
            </a:extLst>
          </p:cNvPr>
          <p:cNvSpPr>
            <a:spLocks noGrp="1"/>
          </p:cNvSpPr>
          <p:nvPr>
            <p:ph type="title"/>
          </p:nvPr>
        </p:nvSpPr>
        <p:spPr>
          <a:xfrm>
            <a:off x="1009650" y="381000"/>
            <a:ext cx="7124700" cy="1219200"/>
          </a:xfrm>
        </p:spPr>
        <p:txBody>
          <a:bodyPr/>
          <a:lstStyle/>
          <a:p>
            <a:r>
              <a:rPr lang="en-US" altLang="en-US" sz="2400" b="1">
                <a:ea typeface="ＭＳ Ｐゴシック" panose="020B0600070205080204" pitchFamily="34" charset="-128"/>
              </a:rPr>
              <a:t>The first Europeans to arrive were the Vikings. They had a settlement at L’Anse aux Meadows, Newfoundland.</a:t>
            </a:r>
          </a:p>
        </p:txBody>
      </p:sp>
      <p:pic>
        <p:nvPicPr>
          <p:cNvPr id="41986" name="Content Placeholder 3">
            <a:extLst>
              <a:ext uri="{FF2B5EF4-FFF2-40B4-BE49-F238E27FC236}">
                <a16:creationId xmlns:a16="http://schemas.microsoft.com/office/drawing/2014/main" id="{64AA3F87-54FD-BB47-B8C0-9D4A697CEEF6}"/>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905000" y="2057400"/>
            <a:ext cx="5291138" cy="3810000"/>
          </a:xfrm>
          <a:ln w="76200">
            <a:solidFill>
              <a:schemeClr val="bg1"/>
            </a:solidFill>
            <a:miter lim="800000"/>
            <a:headEnd/>
            <a:tailEnd/>
          </a:ln>
        </p:spPr>
      </p:pic>
      <p:sp>
        <p:nvSpPr>
          <p:cNvPr id="41987" name="Rectangle 4">
            <a:extLst>
              <a:ext uri="{FF2B5EF4-FFF2-40B4-BE49-F238E27FC236}">
                <a16:creationId xmlns:a16="http://schemas.microsoft.com/office/drawing/2014/main" id="{4EB6FE63-74A9-B843-8F4E-99C9214D16F0}"/>
              </a:ext>
            </a:extLst>
          </p:cNvPr>
          <p:cNvSpPr>
            <a:spLocks noChangeArrowheads="1"/>
          </p:cNvSpPr>
          <p:nvPr/>
        </p:nvSpPr>
        <p:spPr bwMode="auto">
          <a:xfrm>
            <a:off x="6096000" y="6432550"/>
            <a:ext cx="157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www.abroadintheyard.com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BB6D9B58-C224-0C41-8963-97FE14402A16}"/>
              </a:ext>
            </a:extLst>
          </p:cNvPr>
          <p:cNvSpPr>
            <a:spLocks noGrp="1"/>
          </p:cNvSpPr>
          <p:nvPr>
            <p:ph type="title"/>
          </p:nvPr>
        </p:nvSpPr>
        <p:spPr/>
        <p:txBody>
          <a:bodyPr/>
          <a:lstStyle/>
          <a:p>
            <a:r>
              <a:rPr lang="en-US" altLang="en-US" sz="2400" b="1">
                <a:ea typeface="ＭＳ Ｐゴシック" panose="020B0600070205080204" pitchFamily="34" charset="-128"/>
              </a:rPr>
              <a:t>They were followed by the French, and then the British.</a:t>
            </a:r>
          </a:p>
        </p:txBody>
      </p:sp>
      <p:pic>
        <p:nvPicPr>
          <p:cNvPr id="44034" name="Content Placeholder 3">
            <a:extLst>
              <a:ext uri="{FF2B5EF4-FFF2-40B4-BE49-F238E27FC236}">
                <a16:creationId xmlns:a16="http://schemas.microsoft.com/office/drawing/2014/main" id="{A093E2E3-34CE-C945-B96A-896713DC5E36}"/>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524000" y="1905000"/>
            <a:ext cx="5691188" cy="4419600"/>
          </a:xfrm>
          <a:ln w="76200">
            <a:solidFill>
              <a:schemeClr val="bg1"/>
            </a:solidFill>
            <a:miter lim="800000"/>
            <a:headEnd/>
            <a:tailEnd/>
          </a:ln>
        </p:spPr>
      </p:pic>
      <p:sp>
        <p:nvSpPr>
          <p:cNvPr id="44035" name="Rectangle 4">
            <a:extLst>
              <a:ext uri="{FF2B5EF4-FFF2-40B4-BE49-F238E27FC236}">
                <a16:creationId xmlns:a16="http://schemas.microsoft.com/office/drawing/2014/main" id="{CAA6A892-E766-8040-A08C-4932E14A42D2}"/>
              </a:ext>
            </a:extLst>
          </p:cNvPr>
          <p:cNvSpPr>
            <a:spLocks noChangeArrowheads="1"/>
          </p:cNvSpPr>
          <p:nvPr/>
        </p:nvSpPr>
        <p:spPr bwMode="auto">
          <a:xfrm>
            <a:off x="6248400" y="6642100"/>
            <a:ext cx="1477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www.kids.britannica.com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a:extLst>
              <a:ext uri="{FF2B5EF4-FFF2-40B4-BE49-F238E27FC236}">
                <a16:creationId xmlns:a16="http://schemas.microsoft.com/office/drawing/2014/main" id="{F8F7D79B-96F7-F04C-A291-343F8E6CE361}"/>
              </a:ext>
            </a:extLst>
          </p:cNvPr>
          <p:cNvSpPr>
            <a:spLocks noGrp="1"/>
          </p:cNvSpPr>
          <p:nvPr>
            <p:ph idx="1"/>
          </p:nvPr>
        </p:nvSpPr>
        <p:spPr>
          <a:xfrm>
            <a:off x="1009650" y="1143000"/>
            <a:ext cx="7124700" cy="4716463"/>
          </a:xfrm>
        </p:spPr>
        <p:txBody>
          <a:bodyPr/>
          <a:lstStyle/>
          <a:p>
            <a:pPr marL="0" indent="0">
              <a:buFont typeface="Wingdings 2" pitchFamily="2" charset="2"/>
              <a:buNone/>
            </a:pPr>
            <a:r>
              <a:rPr lang="en-US" altLang="en-US" sz="3600" b="1">
                <a:ea typeface="ＭＳ Ｐゴシック" panose="020B0600070205080204" pitchFamily="34" charset="-128"/>
              </a:rPr>
              <a:t>Canada is composed of six physical regions. Each has its own unique geography, history, culture, and economy.</a:t>
            </a:r>
            <a:endParaRPr lang="en-US" altLang="en-US" sz="360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a:extLst>
              <a:ext uri="{FF2B5EF4-FFF2-40B4-BE49-F238E27FC236}">
                <a16:creationId xmlns:a16="http://schemas.microsoft.com/office/drawing/2014/main" id="{70149202-17A4-484D-A45D-514F65BF11B1}"/>
              </a:ext>
            </a:extLst>
          </p:cNvPr>
          <p:cNvSpPr>
            <a:spLocks noGrp="1"/>
          </p:cNvSpPr>
          <p:nvPr>
            <p:ph type="title"/>
          </p:nvPr>
        </p:nvSpPr>
        <p:spPr>
          <a:xfrm>
            <a:off x="1009650" y="676275"/>
            <a:ext cx="7123113" cy="923925"/>
          </a:xfrm>
        </p:spPr>
        <p:txBody>
          <a:bodyPr/>
          <a:lstStyle/>
          <a:p>
            <a:r>
              <a:rPr lang="en-US" altLang="en-US" sz="2400" b="1" u="sng">
                <a:ea typeface="ＭＳ Ｐゴシック" panose="020B0600070205080204" pitchFamily="34" charset="-128"/>
              </a:rPr>
              <a:t>Anne of Green Gables</a:t>
            </a:r>
            <a:r>
              <a:rPr lang="en-US" altLang="en-US" sz="2400" b="1">
                <a:ea typeface="ＭＳ Ｐゴシック" panose="020B0600070205080204" pitchFamily="34" charset="-128"/>
              </a:rPr>
              <a:t> and </a:t>
            </a:r>
            <a:r>
              <a:rPr lang="en-US" altLang="en-US" sz="2400" b="1" u="sng">
                <a:ea typeface="ＭＳ Ｐゴシック" panose="020B0600070205080204" pitchFamily="34" charset="-128"/>
              </a:rPr>
              <a:t>Evangeline</a:t>
            </a:r>
            <a:r>
              <a:rPr lang="en-US" altLang="en-US" sz="2400" b="1">
                <a:ea typeface="ＭＳ Ｐゴシック" panose="020B0600070205080204" pitchFamily="34" charset="-128"/>
              </a:rPr>
              <a:t> are both set here.</a:t>
            </a:r>
            <a:endParaRPr lang="en-US" altLang="en-US" sz="2400" b="1" u="sng">
              <a:ea typeface="ＭＳ Ｐゴシック" panose="020B0600070205080204" pitchFamily="34" charset="-128"/>
            </a:endParaRPr>
          </a:p>
        </p:txBody>
      </p:sp>
      <p:pic>
        <p:nvPicPr>
          <p:cNvPr id="46082" name="Content Placeholder 6">
            <a:extLst>
              <a:ext uri="{FF2B5EF4-FFF2-40B4-BE49-F238E27FC236}">
                <a16:creationId xmlns:a16="http://schemas.microsoft.com/office/drawing/2014/main" id="{42A93082-FFC1-D843-93DA-4871E3BC5A73}"/>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533400" y="1828800"/>
            <a:ext cx="3978275" cy="4343400"/>
          </a:xfrm>
          <a:ln w="76200">
            <a:solidFill>
              <a:schemeClr val="bg1"/>
            </a:solidFill>
            <a:miter lim="800000"/>
            <a:headEnd/>
            <a:tailEnd/>
          </a:ln>
        </p:spPr>
      </p:pic>
      <p:pic>
        <p:nvPicPr>
          <p:cNvPr id="46083" name="Content Placeholder 7">
            <a:extLst>
              <a:ext uri="{FF2B5EF4-FFF2-40B4-BE49-F238E27FC236}">
                <a16:creationId xmlns:a16="http://schemas.microsoft.com/office/drawing/2014/main" id="{92C91560-D341-F241-973F-7401C5BB8308}"/>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5105400" y="1752600"/>
            <a:ext cx="2997200" cy="4495800"/>
          </a:xfrm>
          <a:ln w="76200">
            <a:solidFill>
              <a:schemeClr val="bg1"/>
            </a:solidFill>
            <a:miter lim="800000"/>
            <a:headEnd/>
            <a:tailEnd/>
          </a:ln>
        </p:spPr>
      </p:pic>
      <p:sp>
        <p:nvSpPr>
          <p:cNvPr id="46084" name="Rectangle 8">
            <a:extLst>
              <a:ext uri="{FF2B5EF4-FFF2-40B4-BE49-F238E27FC236}">
                <a16:creationId xmlns:a16="http://schemas.microsoft.com/office/drawing/2014/main" id="{78A74C5A-E586-6F46-940C-502045AF9E3D}"/>
              </a:ext>
            </a:extLst>
          </p:cNvPr>
          <p:cNvSpPr>
            <a:spLocks noChangeArrowheads="1"/>
          </p:cNvSpPr>
          <p:nvPr/>
        </p:nvSpPr>
        <p:spPr bwMode="auto">
          <a:xfrm>
            <a:off x="457200" y="6324600"/>
            <a:ext cx="1435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www.epicdvdmania.com</a:t>
            </a:r>
          </a:p>
        </p:txBody>
      </p:sp>
      <p:sp>
        <p:nvSpPr>
          <p:cNvPr id="46085" name="Rectangle 9">
            <a:extLst>
              <a:ext uri="{FF2B5EF4-FFF2-40B4-BE49-F238E27FC236}">
                <a16:creationId xmlns:a16="http://schemas.microsoft.com/office/drawing/2014/main" id="{8B9E4A2C-1FB0-0B4D-9A54-F4D145C3A7B2}"/>
              </a:ext>
            </a:extLst>
          </p:cNvPr>
          <p:cNvSpPr>
            <a:spLocks noChangeArrowheads="1"/>
          </p:cNvSpPr>
          <p:nvPr/>
        </p:nvSpPr>
        <p:spPr bwMode="auto">
          <a:xfrm>
            <a:off x="6477000" y="6596063"/>
            <a:ext cx="2043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www.iamoceansroar.wordpress.com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5">
            <a:extLst>
              <a:ext uri="{FF2B5EF4-FFF2-40B4-BE49-F238E27FC236}">
                <a16:creationId xmlns:a16="http://schemas.microsoft.com/office/drawing/2014/main" id="{71CE8B9D-103D-714B-8417-60B03D827D60}"/>
              </a:ext>
            </a:extLst>
          </p:cNvPr>
          <p:cNvSpPr>
            <a:spLocks noGrp="1"/>
          </p:cNvSpPr>
          <p:nvPr>
            <p:ph idx="1"/>
          </p:nvPr>
        </p:nvSpPr>
        <p:spPr>
          <a:xfrm>
            <a:off x="990600" y="685800"/>
            <a:ext cx="7124700" cy="4052888"/>
          </a:xfrm>
        </p:spPr>
        <p:txBody>
          <a:bodyPr/>
          <a:lstStyle/>
          <a:p>
            <a:pPr marL="0" indent="0">
              <a:buFont typeface="Wingdings 2" pitchFamily="2" charset="2"/>
              <a:buNone/>
            </a:pPr>
            <a:r>
              <a:rPr lang="en-US" altLang="en-US" sz="2400" b="1">
                <a:ea typeface="ＭＳ Ｐゴシック" panose="020B0600070205080204" pitchFamily="34" charset="-128"/>
              </a:rPr>
              <a:t>A decline in the fishing industry has been offset with a rise in manufacturing and tourism, thus benefiting the region.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a:extLst>
              <a:ext uri="{FF2B5EF4-FFF2-40B4-BE49-F238E27FC236}">
                <a16:creationId xmlns:a16="http://schemas.microsoft.com/office/drawing/2014/main" id="{799DC85A-8C14-D141-A932-9556B71E1E78}"/>
              </a:ext>
            </a:extLst>
          </p:cNvPr>
          <p:cNvSpPr>
            <a:spLocks noGrp="1"/>
          </p:cNvSpPr>
          <p:nvPr>
            <p:ph type="title"/>
          </p:nvPr>
        </p:nvSpPr>
        <p:spPr/>
        <p:txBody>
          <a:bodyPr/>
          <a:lstStyle/>
          <a:p>
            <a:r>
              <a:rPr lang="en-US" altLang="en-US" b="1">
                <a:ea typeface="ＭＳ Ｐゴシック" panose="020B0600070205080204" pitchFamily="34" charset="-128"/>
              </a:rPr>
              <a:t>The Interior Plains Region</a:t>
            </a:r>
          </a:p>
        </p:txBody>
      </p:sp>
      <p:sp>
        <p:nvSpPr>
          <p:cNvPr id="49154" name="Content Placeholder 5">
            <a:extLst>
              <a:ext uri="{FF2B5EF4-FFF2-40B4-BE49-F238E27FC236}">
                <a16:creationId xmlns:a16="http://schemas.microsoft.com/office/drawing/2014/main" id="{CDEA999C-ED1E-914D-B55F-280411F2B70E}"/>
              </a:ext>
            </a:extLst>
          </p:cNvPr>
          <p:cNvSpPr>
            <a:spLocks noGrp="1"/>
          </p:cNvSpPr>
          <p:nvPr>
            <p:ph idx="1"/>
          </p:nvPr>
        </p:nvSpPr>
        <p:spPr>
          <a:xfrm>
            <a:off x="990600" y="1600200"/>
            <a:ext cx="7124700" cy="3040063"/>
          </a:xfrm>
        </p:spPr>
        <p:txBody>
          <a:bodyPr/>
          <a:lstStyle/>
          <a:p>
            <a:pPr marL="0" indent="0">
              <a:buFont typeface="Wingdings 2" pitchFamily="2" charset="2"/>
              <a:buNone/>
            </a:pPr>
            <a:r>
              <a:rPr lang="en-US" altLang="en-US" sz="2400" b="1">
                <a:ea typeface="ＭＳ Ｐゴシック" panose="020B0600070205080204" pitchFamily="34" charset="-128"/>
              </a:rPr>
              <a:t>This region is located in Alberta, Saskatchewan, and southern Manitoba. It is an area of extreme temperatures-hot summers and cold winters.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a:extLst>
              <a:ext uri="{FF2B5EF4-FFF2-40B4-BE49-F238E27FC236}">
                <a16:creationId xmlns:a16="http://schemas.microsoft.com/office/drawing/2014/main" id="{E0D9DAFF-203D-084B-9BAE-9DF0C9F7DF07}"/>
              </a:ext>
            </a:extLst>
          </p:cNvPr>
          <p:cNvSpPr>
            <a:spLocks noGrp="1"/>
          </p:cNvSpPr>
          <p:nvPr>
            <p:ph type="title"/>
          </p:nvPr>
        </p:nvSpPr>
        <p:spPr>
          <a:xfrm>
            <a:off x="1009650" y="676275"/>
            <a:ext cx="7123113" cy="923925"/>
          </a:xfrm>
        </p:spPr>
        <p:txBody>
          <a:bodyPr/>
          <a:lstStyle/>
          <a:p>
            <a:r>
              <a:rPr lang="en-US" altLang="en-US" sz="2400" b="1">
                <a:ea typeface="ＭＳ Ｐゴシック" panose="020B0600070205080204" pitchFamily="34" charset="-128"/>
              </a:rPr>
              <a:t>The region is flat with areas of badlands and river valleys.</a:t>
            </a:r>
          </a:p>
        </p:txBody>
      </p:sp>
      <p:pic>
        <p:nvPicPr>
          <p:cNvPr id="50178" name="Content Placeholder 6">
            <a:extLst>
              <a:ext uri="{FF2B5EF4-FFF2-40B4-BE49-F238E27FC236}">
                <a16:creationId xmlns:a16="http://schemas.microsoft.com/office/drawing/2014/main" id="{CFD01F6C-E27D-B64B-879C-CFDD1F2FF974}"/>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381000" y="2057400"/>
            <a:ext cx="3759200" cy="2819400"/>
          </a:xfrm>
          <a:ln w="76200">
            <a:solidFill>
              <a:schemeClr val="bg1"/>
            </a:solidFill>
            <a:miter lim="800000"/>
            <a:headEnd/>
            <a:tailEnd/>
          </a:ln>
        </p:spPr>
      </p:pic>
      <p:pic>
        <p:nvPicPr>
          <p:cNvPr id="50179" name="Content Placeholder 7">
            <a:extLst>
              <a:ext uri="{FF2B5EF4-FFF2-40B4-BE49-F238E27FC236}">
                <a16:creationId xmlns:a16="http://schemas.microsoft.com/office/drawing/2014/main" id="{85AB0DC4-AB4D-A24B-B509-D54D9B6A9B62}"/>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4724400" y="3124200"/>
            <a:ext cx="3810000" cy="2895600"/>
          </a:xfrm>
          <a:ln w="76200">
            <a:solidFill>
              <a:schemeClr val="bg1"/>
            </a:solidFill>
            <a:miter lim="800000"/>
            <a:headEnd/>
            <a:tailEnd/>
          </a:ln>
        </p:spPr>
      </p:pic>
      <p:sp>
        <p:nvSpPr>
          <p:cNvPr id="50180" name="Rectangle 8">
            <a:extLst>
              <a:ext uri="{FF2B5EF4-FFF2-40B4-BE49-F238E27FC236}">
                <a16:creationId xmlns:a16="http://schemas.microsoft.com/office/drawing/2014/main" id="{5F955040-2974-9147-AAC8-A1D4F0FA14E2}"/>
              </a:ext>
            </a:extLst>
          </p:cNvPr>
          <p:cNvSpPr>
            <a:spLocks noChangeArrowheads="1"/>
          </p:cNvSpPr>
          <p:nvPr/>
        </p:nvSpPr>
        <p:spPr bwMode="auto">
          <a:xfrm>
            <a:off x="152400" y="5029200"/>
            <a:ext cx="1179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www.pinterest.com</a:t>
            </a:r>
          </a:p>
        </p:txBody>
      </p:sp>
      <p:sp>
        <p:nvSpPr>
          <p:cNvPr id="50181" name="Rectangle 9">
            <a:extLst>
              <a:ext uri="{FF2B5EF4-FFF2-40B4-BE49-F238E27FC236}">
                <a16:creationId xmlns:a16="http://schemas.microsoft.com/office/drawing/2014/main" id="{2CDFDBE8-3BF6-4C43-99A3-F3A046CAF541}"/>
              </a:ext>
            </a:extLst>
          </p:cNvPr>
          <p:cNvSpPr>
            <a:spLocks noChangeArrowheads="1"/>
          </p:cNvSpPr>
          <p:nvPr/>
        </p:nvSpPr>
        <p:spPr bwMode="auto">
          <a:xfrm>
            <a:off x="7315200" y="6324600"/>
            <a:ext cx="1522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www.chassmiddleton.com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2EE2F30-DDBE-4E49-AE8A-9508DE5799A0}"/>
              </a:ext>
            </a:extLst>
          </p:cNvPr>
          <p:cNvSpPr>
            <a:spLocks noGrp="1"/>
          </p:cNvSpPr>
          <p:nvPr>
            <p:ph type="title"/>
          </p:nvPr>
        </p:nvSpPr>
        <p:spPr>
          <a:xfrm>
            <a:off x="979488" y="304800"/>
            <a:ext cx="7123112" cy="923925"/>
          </a:xfrm>
        </p:spPr>
        <p:txBody>
          <a:bodyPr/>
          <a:lstStyle/>
          <a:p>
            <a:r>
              <a:rPr lang="en-US" altLang="en-US" sz="2400" b="1">
                <a:ea typeface="ＭＳ Ｐゴシック" panose="020B0600070205080204" pitchFamily="34" charset="-128"/>
              </a:rPr>
              <a:t>The economy is based on agriculture, cattle,</a:t>
            </a:r>
          </a:p>
        </p:txBody>
      </p:sp>
      <p:pic>
        <p:nvPicPr>
          <p:cNvPr id="52226" name="Content Placeholder 4">
            <a:extLst>
              <a:ext uri="{FF2B5EF4-FFF2-40B4-BE49-F238E27FC236}">
                <a16:creationId xmlns:a16="http://schemas.microsoft.com/office/drawing/2014/main" id="{0D167CA9-408B-FC45-A04E-CA923A84DB3C}"/>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381000" y="1600200"/>
            <a:ext cx="3352800" cy="4695825"/>
          </a:xfrm>
          <a:ln w="76200">
            <a:solidFill>
              <a:schemeClr val="bg1"/>
            </a:solidFill>
            <a:miter lim="800000"/>
            <a:headEnd/>
            <a:tailEnd/>
          </a:ln>
        </p:spPr>
      </p:pic>
      <p:pic>
        <p:nvPicPr>
          <p:cNvPr id="52227" name="Content Placeholder 5">
            <a:extLst>
              <a:ext uri="{FF2B5EF4-FFF2-40B4-BE49-F238E27FC236}">
                <a16:creationId xmlns:a16="http://schemas.microsoft.com/office/drawing/2014/main" id="{D98B3517-115D-A54A-8E3B-09A326AF262D}"/>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4038600" y="2438400"/>
            <a:ext cx="4373563" cy="3124200"/>
          </a:xfrm>
          <a:ln w="76200">
            <a:solidFill>
              <a:schemeClr val="bg1"/>
            </a:solidFill>
            <a:miter lim="800000"/>
            <a:headEnd/>
            <a:tailEnd/>
          </a:ln>
        </p:spPr>
      </p:pic>
      <p:sp>
        <p:nvSpPr>
          <p:cNvPr id="52228" name="Rectangle 6">
            <a:extLst>
              <a:ext uri="{FF2B5EF4-FFF2-40B4-BE49-F238E27FC236}">
                <a16:creationId xmlns:a16="http://schemas.microsoft.com/office/drawing/2014/main" id="{4BEE8542-CF7E-034F-9F56-ADD06999AC5B}"/>
              </a:ext>
            </a:extLst>
          </p:cNvPr>
          <p:cNvSpPr>
            <a:spLocks noChangeArrowheads="1"/>
          </p:cNvSpPr>
          <p:nvPr/>
        </p:nvSpPr>
        <p:spPr bwMode="auto">
          <a:xfrm>
            <a:off x="304800" y="6400800"/>
            <a:ext cx="1179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www.pinterest.com</a:t>
            </a:r>
          </a:p>
        </p:txBody>
      </p:sp>
      <p:sp>
        <p:nvSpPr>
          <p:cNvPr id="52229" name="Rectangle 7">
            <a:extLst>
              <a:ext uri="{FF2B5EF4-FFF2-40B4-BE49-F238E27FC236}">
                <a16:creationId xmlns:a16="http://schemas.microsoft.com/office/drawing/2014/main" id="{DEB7EB9B-5019-A246-959B-5817FB064EC6}"/>
              </a:ext>
            </a:extLst>
          </p:cNvPr>
          <p:cNvSpPr>
            <a:spLocks noChangeArrowheads="1"/>
          </p:cNvSpPr>
          <p:nvPr/>
        </p:nvSpPr>
        <p:spPr bwMode="auto">
          <a:xfrm>
            <a:off x="7391400" y="5640388"/>
            <a:ext cx="1404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www.lenaweepaint.com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Content Placeholder 7">
            <a:extLst>
              <a:ext uri="{FF2B5EF4-FFF2-40B4-BE49-F238E27FC236}">
                <a16:creationId xmlns:a16="http://schemas.microsoft.com/office/drawing/2014/main" id="{AE59ED7C-C8A6-D247-BE0C-3F7DFDCE753F}"/>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1066800" y="1752600"/>
            <a:ext cx="3186113" cy="3352800"/>
          </a:xfrm>
          <a:ln w="76200">
            <a:solidFill>
              <a:schemeClr val="bg1"/>
            </a:solidFill>
            <a:miter lim="800000"/>
            <a:headEnd/>
            <a:tailEnd/>
          </a:ln>
        </p:spPr>
      </p:pic>
      <p:sp>
        <p:nvSpPr>
          <p:cNvPr id="54274" name="Content Placeholder 6">
            <a:extLst>
              <a:ext uri="{FF2B5EF4-FFF2-40B4-BE49-F238E27FC236}">
                <a16:creationId xmlns:a16="http://schemas.microsoft.com/office/drawing/2014/main" id="{056F19FC-7B4E-1B48-94E8-CDF5A6DFB96A}"/>
              </a:ext>
            </a:extLst>
          </p:cNvPr>
          <p:cNvSpPr>
            <a:spLocks noGrp="1"/>
          </p:cNvSpPr>
          <p:nvPr>
            <p:ph sz="half" idx="2"/>
          </p:nvPr>
        </p:nvSpPr>
        <p:spPr>
          <a:xfrm>
            <a:off x="4876800" y="1447800"/>
            <a:ext cx="3468688" cy="3219450"/>
          </a:xfrm>
        </p:spPr>
        <p:txBody>
          <a:bodyPr/>
          <a:lstStyle/>
          <a:p>
            <a:pPr marL="0" indent="0">
              <a:buFont typeface="Wingdings 2" pitchFamily="2" charset="2"/>
              <a:buNone/>
            </a:pPr>
            <a:r>
              <a:rPr lang="en-US" altLang="en-US" sz="2400" b="1">
                <a:ea typeface="ＭＳ Ｐゴシック" panose="020B0600070205080204" pitchFamily="34" charset="-128"/>
              </a:rPr>
              <a:t>and oil and natural gas. It is a major supplier of these fuels to the United States.</a:t>
            </a:r>
          </a:p>
        </p:txBody>
      </p:sp>
      <p:sp>
        <p:nvSpPr>
          <p:cNvPr id="54275" name="Rectangle 8">
            <a:extLst>
              <a:ext uri="{FF2B5EF4-FFF2-40B4-BE49-F238E27FC236}">
                <a16:creationId xmlns:a16="http://schemas.microsoft.com/office/drawing/2014/main" id="{76A067CB-B5F9-014F-8591-7F1E8CB473B5}"/>
              </a:ext>
            </a:extLst>
          </p:cNvPr>
          <p:cNvSpPr>
            <a:spLocks noChangeArrowheads="1"/>
          </p:cNvSpPr>
          <p:nvPr/>
        </p:nvSpPr>
        <p:spPr bwMode="auto">
          <a:xfrm>
            <a:off x="304800" y="5486400"/>
            <a:ext cx="12715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www.ellimckean.com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a:extLst>
              <a:ext uri="{FF2B5EF4-FFF2-40B4-BE49-F238E27FC236}">
                <a16:creationId xmlns:a16="http://schemas.microsoft.com/office/drawing/2014/main" id="{9994EEC5-D5DF-394C-BA09-769E8776DA61}"/>
              </a:ext>
            </a:extLst>
          </p:cNvPr>
          <p:cNvSpPr>
            <a:spLocks noGrp="1"/>
          </p:cNvSpPr>
          <p:nvPr>
            <p:ph type="title"/>
          </p:nvPr>
        </p:nvSpPr>
        <p:spPr>
          <a:xfrm>
            <a:off x="1009650" y="676275"/>
            <a:ext cx="7124700" cy="1152525"/>
          </a:xfrm>
        </p:spPr>
        <p:txBody>
          <a:bodyPr/>
          <a:lstStyle/>
          <a:p>
            <a:r>
              <a:rPr lang="en-US" altLang="en-US" sz="2400" b="1">
                <a:ea typeface="ＭＳ Ｐゴシック" panose="020B0600070205080204" pitchFamily="34" charset="-128"/>
              </a:rPr>
              <a:t>It is also known as the Breadbasket of Canada as it contains 75% of the nation’s farmland.</a:t>
            </a:r>
          </a:p>
        </p:txBody>
      </p:sp>
      <p:pic>
        <p:nvPicPr>
          <p:cNvPr id="56322" name="Content Placeholder 6">
            <a:extLst>
              <a:ext uri="{FF2B5EF4-FFF2-40B4-BE49-F238E27FC236}">
                <a16:creationId xmlns:a16="http://schemas.microsoft.com/office/drawing/2014/main" id="{5DCAB800-F6F2-3B4D-BF58-F1537FFD6688}"/>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057400" y="2438400"/>
            <a:ext cx="5013325" cy="3429000"/>
          </a:xfrm>
          <a:ln w="76200">
            <a:solidFill>
              <a:schemeClr val="bg1"/>
            </a:solidFill>
            <a:miter lim="800000"/>
            <a:headEnd/>
            <a:tailEnd/>
          </a:ln>
        </p:spPr>
      </p:pic>
      <p:sp>
        <p:nvSpPr>
          <p:cNvPr id="56323" name="Rectangle 7">
            <a:extLst>
              <a:ext uri="{FF2B5EF4-FFF2-40B4-BE49-F238E27FC236}">
                <a16:creationId xmlns:a16="http://schemas.microsoft.com/office/drawing/2014/main" id="{6F2C4EF9-843F-D548-A1C2-689B75E904C3}"/>
              </a:ext>
            </a:extLst>
          </p:cNvPr>
          <p:cNvSpPr>
            <a:spLocks noChangeArrowheads="1"/>
          </p:cNvSpPr>
          <p:nvPr/>
        </p:nvSpPr>
        <p:spPr bwMode="auto">
          <a:xfrm>
            <a:off x="6324600" y="6472238"/>
            <a:ext cx="1336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www.esack.uregina.ca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4">
            <a:extLst>
              <a:ext uri="{FF2B5EF4-FFF2-40B4-BE49-F238E27FC236}">
                <a16:creationId xmlns:a16="http://schemas.microsoft.com/office/drawing/2014/main" id="{05770060-5173-DE49-97DA-021F0D92DCC7}"/>
              </a:ext>
            </a:extLst>
          </p:cNvPr>
          <p:cNvSpPr>
            <a:spLocks noGrp="1"/>
          </p:cNvSpPr>
          <p:nvPr>
            <p:ph sz="half" idx="1"/>
          </p:nvPr>
        </p:nvSpPr>
        <p:spPr>
          <a:xfrm>
            <a:off x="685800" y="533400"/>
            <a:ext cx="3471863" cy="2667000"/>
          </a:xfrm>
        </p:spPr>
        <p:txBody>
          <a:bodyPr/>
          <a:lstStyle/>
          <a:p>
            <a:pPr marL="0" indent="0">
              <a:buFont typeface="Wingdings 2" pitchFamily="2" charset="2"/>
              <a:buNone/>
            </a:pPr>
            <a:r>
              <a:rPr lang="en-US" altLang="en-US" sz="2400" b="1">
                <a:ea typeface="ＭＳ Ｐゴシック" panose="020B0600070205080204" pitchFamily="34" charset="-128"/>
              </a:rPr>
              <a:t>The region is home to the Cree, Blackfoot, and Assiniboine First Nations.</a:t>
            </a:r>
          </a:p>
        </p:txBody>
      </p:sp>
      <p:pic>
        <p:nvPicPr>
          <p:cNvPr id="58370" name="Content Placeholder 6">
            <a:extLst>
              <a:ext uri="{FF2B5EF4-FFF2-40B4-BE49-F238E27FC236}">
                <a16:creationId xmlns:a16="http://schemas.microsoft.com/office/drawing/2014/main" id="{F24A55D6-008A-F74E-B41D-50B93FF65CDB}"/>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2990850" y="2743200"/>
            <a:ext cx="5432425" cy="3586163"/>
          </a:xfrm>
          <a:ln w="76200">
            <a:solidFill>
              <a:schemeClr val="bg1"/>
            </a:solidFill>
            <a:miter lim="800000"/>
            <a:headEnd/>
            <a:tailEnd/>
          </a:ln>
        </p:spPr>
      </p:pic>
      <p:sp>
        <p:nvSpPr>
          <p:cNvPr id="58371" name="Rectangle 7">
            <a:extLst>
              <a:ext uri="{FF2B5EF4-FFF2-40B4-BE49-F238E27FC236}">
                <a16:creationId xmlns:a16="http://schemas.microsoft.com/office/drawing/2014/main" id="{BCC4A8F3-45DF-6945-8C2E-D9B9E9FAD8DE}"/>
              </a:ext>
            </a:extLst>
          </p:cNvPr>
          <p:cNvSpPr>
            <a:spLocks noChangeArrowheads="1"/>
          </p:cNvSpPr>
          <p:nvPr/>
        </p:nvSpPr>
        <p:spPr bwMode="auto">
          <a:xfrm>
            <a:off x="6629400" y="6446838"/>
            <a:ext cx="1812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www.publications.newberry.org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Content Placeholder 4">
            <a:extLst>
              <a:ext uri="{FF2B5EF4-FFF2-40B4-BE49-F238E27FC236}">
                <a16:creationId xmlns:a16="http://schemas.microsoft.com/office/drawing/2014/main" id="{456D6E61-361C-A842-ADCF-AE10C803735C}"/>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533400" y="990600"/>
            <a:ext cx="4030663" cy="2362200"/>
          </a:xfrm>
          <a:ln w="76200">
            <a:solidFill>
              <a:schemeClr val="bg1"/>
            </a:solidFill>
            <a:miter lim="800000"/>
            <a:headEnd/>
            <a:tailEnd/>
          </a:ln>
        </p:spPr>
      </p:pic>
      <p:sp>
        <p:nvSpPr>
          <p:cNvPr id="60418" name="Content Placeholder 3">
            <a:extLst>
              <a:ext uri="{FF2B5EF4-FFF2-40B4-BE49-F238E27FC236}">
                <a16:creationId xmlns:a16="http://schemas.microsoft.com/office/drawing/2014/main" id="{78FBDB87-8019-8D42-B34A-527EF776E288}"/>
              </a:ext>
            </a:extLst>
          </p:cNvPr>
          <p:cNvSpPr>
            <a:spLocks noGrp="1"/>
          </p:cNvSpPr>
          <p:nvPr>
            <p:ph sz="half" idx="2"/>
          </p:nvPr>
        </p:nvSpPr>
        <p:spPr>
          <a:xfrm>
            <a:off x="4953000" y="3276600"/>
            <a:ext cx="3468688" cy="2971800"/>
          </a:xfrm>
        </p:spPr>
        <p:txBody>
          <a:bodyPr/>
          <a:lstStyle/>
          <a:p>
            <a:pPr marL="0" indent="0">
              <a:buFont typeface="Wingdings 2" pitchFamily="2" charset="2"/>
              <a:buNone/>
            </a:pPr>
            <a:r>
              <a:rPr lang="en-US" altLang="en-US" sz="2400" b="1">
                <a:ea typeface="ＭＳ Ｐゴシック" panose="020B0600070205080204" pitchFamily="34" charset="-128"/>
              </a:rPr>
              <a:t>It is also home to the Metis Nation, a people of mixed First Nations and European ancestry.</a:t>
            </a:r>
          </a:p>
        </p:txBody>
      </p:sp>
      <p:sp>
        <p:nvSpPr>
          <p:cNvPr id="60419" name="Rectangle 5">
            <a:extLst>
              <a:ext uri="{FF2B5EF4-FFF2-40B4-BE49-F238E27FC236}">
                <a16:creationId xmlns:a16="http://schemas.microsoft.com/office/drawing/2014/main" id="{765129E5-104C-3D46-95E6-BBBA683D86FE}"/>
              </a:ext>
            </a:extLst>
          </p:cNvPr>
          <p:cNvSpPr>
            <a:spLocks noChangeArrowheads="1"/>
          </p:cNvSpPr>
          <p:nvPr/>
        </p:nvSpPr>
        <p:spPr bwMode="auto">
          <a:xfrm>
            <a:off x="381000" y="35052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www.metisbygabriella.wikispaces.com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8">
            <a:extLst>
              <a:ext uri="{FF2B5EF4-FFF2-40B4-BE49-F238E27FC236}">
                <a16:creationId xmlns:a16="http://schemas.microsoft.com/office/drawing/2014/main" id="{8D3920D2-4228-C549-B74D-DC81308FBEFA}"/>
              </a:ext>
            </a:extLst>
          </p:cNvPr>
          <p:cNvSpPr>
            <a:spLocks noGrp="1"/>
          </p:cNvSpPr>
          <p:nvPr>
            <p:ph sz="half" idx="2"/>
          </p:nvPr>
        </p:nvSpPr>
        <p:spPr>
          <a:xfrm>
            <a:off x="4572000" y="1295400"/>
            <a:ext cx="3468688" cy="4051300"/>
          </a:xfrm>
        </p:spPr>
        <p:txBody>
          <a:bodyPr/>
          <a:lstStyle/>
          <a:p>
            <a:pPr marL="0" indent="0">
              <a:buFont typeface="Wingdings 2" pitchFamily="2" charset="2"/>
              <a:buNone/>
            </a:pPr>
            <a:r>
              <a:rPr lang="en-US" altLang="en-US" sz="2400" b="1">
                <a:ea typeface="ＭＳ Ｐゴシック" panose="020B0600070205080204" pitchFamily="34" charset="-128"/>
              </a:rPr>
              <a:t>During the late 1800’s, German, Russian, and Ukrainian immigrants were actively recruited to come to the region because of their farming skills.</a:t>
            </a:r>
          </a:p>
        </p:txBody>
      </p:sp>
      <p:sp>
        <p:nvSpPr>
          <p:cNvPr id="62466" name="TextBox 3">
            <a:extLst>
              <a:ext uri="{FF2B5EF4-FFF2-40B4-BE49-F238E27FC236}">
                <a16:creationId xmlns:a16="http://schemas.microsoft.com/office/drawing/2014/main" id="{C70910D7-9D1B-0145-8B40-1A0DE91FBC89}"/>
              </a:ext>
            </a:extLst>
          </p:cNvPr>
          <p:cNvSpPr txBox="1">
            <a:spLocks noChangeArrowheads="1"/>
          </p:cNvSpPr>
          <p:nvPr/>
        </p:nvSpPr>
        <p:spPr bwMode="auto">
          <a:xfrm>
            <a:off x="1681163" y="14239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endParaRPr lang="en-US" altLang="en-US" sz="1800"/>
          </a:p>
        </p:txBody>
      </p:sp>
      <p:pic>
        <p:nvPicPr>
          <p:cNvPr id="62467" name="Content Placeholder 7" descr="harvesting.jpg">
            <a:extLst>
              <a:ext uri="{FF2B5EF4-FFF2-40B4-BE49-F238E27FC236}">
                <a16:creationId xmlns:a16="http://schemas.microsoft.com/office/drawing/2014/main" id="{DA363B2E-39EA-1B4B-B165-1E42C3A0487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762000" y="1676400"/>
            <a:ext cx="3263900" cy="3810000"/>
          </a:xfrm>
        </p:spPr>
      </p:pic>
      <p:sp>
        <p:nvSpPr>
          <p:cNvPr id="62468" name="TextBox 8">
            <a:extLst>
              <a:ext uri="{FF2B5EF4-FFF2-40B4-BE49-F238E27FC236}">
                <a16:creationId xmlns:a16="http://schemas.microsoft.com/office/drawing/2014/main" id="{EA4F2C28-CE24-114B-872E-5331E1E0D898}"/>
              </a:ext>
            </a:extLst>
          </p:cNvPr>
          <p:cNvSpPr txBox="1">
            <a:spLocks noChangeArrowheads="1"/>
          </p:cNvSpPr>
          <p:nvPr/>
        </p:nvSpPr>
        <p:spPr bwMode="auto">
          <a:xfrm>
            <a:off x="152400" y="5638800"/>
            <a:ext cx="556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900"/>
              <a:t>http://tc2.ca/sourcedocs/uploads/images/Gallery/History%20Docs/Immigration/Conditions%20for%20early%20Ukranians/harvesting.jpg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Box 1">
            <a:extLst>
              <a:ext uri="{FF2B5EF4-FFF2-40B4-BE49-F238E27FC236}">
                <a16:creationId xmlns:a16="http://schemas.microsoft.com/office/drawing/2014/main" id="{D63FB337-75C8-094F-A58D-8A8DC59FE9D5}"/>
              </a:ext>
            </a:extLst>
          </p:cNvPr>
          <p:cNvSpPr txBox="1">
            <a:spLocks noChangeArrowheads="1"/>
          </p:cNvSpPr>
          <p:nvPr/>
        </p:nvSpPr>
        <p:spPr bwMode="auto">
          <a:xfrm>
            <a:off x="1808163" y="124460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endParaRPr lang="en-US" altLang="en-US" sz="1800"/>
          </a:p>
        </p:txBody>
      </p:sp>
      <p:pic>
        <p:nvPicPr>
          <p:cNvPr id="124930" name="Picture 2" descr="1.tiff">
            <a:extLst>
              <a:ext uri="{FF2B5EF4-FFF2-40B4-BE49-F238E27FC236}">
                <a16:creationId xmlns:a16="http://schemas.microsoft.com/office/drawing/2014/main" id="{FCB48B6C-1F95-0841-B927-0353169D28D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304800"/>
            <a:ext cx="8255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CE1F580B-7A10-0C4C-954F-B922CEFFED57}"/>
              </a:ext>
            </a:extLst>
          </p:cNvPr>
          <p:cNvSpPr>
            <a:spLocks noGrp="1"/>
          </p:cNvSpPr>
          <p:nvPr>
            <p:ph type="title"/>
          </p:nvPr>
        </p:nvSpPr>
        <p:spPr>
          <a:xfrm>
            <a:off x="1009650" y="676275"/>
            <a:ext cx="7123113" cy="1228725"/>
          </a:xfrm>
        </p:spPr>
        <p:txBody>
          <a:bodyPr/>
          <a:lstStyle/>
          <a:p>
            <a:r>
              <a:rPr lang="en-US" altLang="en-US" sz="2400" b="1">
                <a:ea typeface="ＭＳ Ｐゴシック" panose="020B0600070205080204" pitchFamily="34" charset="-128"/>
              </a:rPr>
              <a:t>The Royal Canadian Mounted Police started here, and maintain a training facility in Regina, Saskatchewan.</a:t>
            </a:r>
          </a:p>
        </p:txBody>
      </p:sp>
      <p:pic>
        <p:nvPicPr>
          <p:cNvPr id="64514" name="Content Placeholder 4">
            <a:extLst>
              <a:ext uri="{FF2B5EF4-FFF2-40B4-BE49-F238E27FC236}">
                <a16:creationId xmlns:a16="http://schemas.microsoft.com/office/drawing/2014/main" id="{80D04351-EB27-094E-B44E-0E49E454051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1524000" y="2209800"/>
            <a:ext cx="6062663" cy="4041775"/>
          </a:xfrm>
          <a:ln w="76200">
            <a:solidFill>
              <a:schemeClr val="bg1"/>
            </a:solidFill>
            <a:miter lim="800000"/>
            <a:headEnd/>
            <a:tailEnd/>
          </a:ln>
        </p:spPr>
      </p:pic>
      <p:sp>
        <p:nvSpPr>
          <p:cNvPr id="64515" name="Rectangle 5">
            <a:extLst>
              <a:ext uri="{FF2B5EF4-FFF2-40B4-BE49-F238E27FC236}">
                <a16:creationId xmlns:a16="http://schemas.microsoft.com/office/drawing/2014/main" id="{BEBE71D5-9178-2D42-9AA7-680CBBD33B14}"/>
              </a:ext>
            </a:extLst>
          </p:cNvPr>
          <p:cNvSpPr>
            <a:spLocks noChangeArrowheads="1"/>
          </p:cNvSpPr>
          <p:nvPr/>
        </p:nvSpPr>
        <p:spPr bwMode="auto">
          <a:xfrm>
            <a:off x="6477000" y="6432550"/>
            <a:ext cx="1190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www.metronews.ca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2">
            <a:extLst>
              <a:ext uri="{FF2B5EF4-FFF2-40B4-BE49-F238E27FC236}">
                <a16:creationId xmlns:a16="http://schemas.microsoft.com/office/drawing/2014/main" id="{9F5830F4-2DFE-9547-BB3E-81A90347FE24}"/>
              </a:ext>
            </a:extLst>
          </p:cNvPr>
          <p:cNvSpPr>
            <a:spLocks noGrp="1"/>
          </p:cNvSpPr>
          <p:nvPr>
            <p:ph sz="half" idx="1"/>
          </p:nvPr>
        </p:nvSpPr>
        <p:spPr>
          <a:xfrm>
            <a:off x="990600" y="1295400"/>
            <a:ext cx="3471863" cy="3600450"/>
          </a:xfrm>
        </p:spPr>
        <p:txBody>
          <a:bodyPr/>
          <a:lstStyle/>
          <a:p>
            <a:pPr marL="0" indent="0">
              <a:buFont typeface="Wingdings 2" pitchFamily="2" charset="2"/>
              <a:buNone/>
            </a:pPr>
            <a:r>
              <a:rPr lang="en-US" altLang="en-US" sz="2400" b="1">
                <a:ea typeface="ＭＳ Ｐゴシック" panose="020B0600070205080204" pitchFamily="34" charset="-128"/>
              </a:rPr>
              <a:t>Each year, they celebrate their cowboy heritage with the Calgary Stampede (rodeo) in Calgary, Alberta.</a:t>
            </a:r>
          </a:p>
        </p:txBody>
      </p:sp>
      <p:pic>
        <p:nvPicPr>
          <p:cNvPr id="66562" name="Content Placeholder 4">
            <a:extLst>
              <a:ext uri="{FF2B5EF4-FFF2-40B4-BE49-F238E27FC236}">
                <a16:creationId xmlns:a16="http://schemas.microsoft.com/office/drawing/2014/main" id="{0BE45B05-2E0F-F743-92D4-6EF7A8BCED90}"/>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5257800" y="1524000"/>
            <a:ext cx="2733675" cy="4114800"/>
          </a:xfrm>
          <a:ln w="76200">
            <a:solidFill>
              <a:schemeClr val="bg1"/>
            </a:solidFill>
            <a:miter lim="800000"/>
            <a:headEnd/>
            <a:tailEnd/>
          </a:ln>
        </p:spPr>
      </p:pic>
      <p:sp>
        <p:nvSpPr>
          <p:cNvPr id="66563" name="Rectangle 5">
            <a:extLst>
              <a:ext uri="{FF2B5EF4-FFF2-40B4-BE49-F238E27FC236}">
                <a16:creationId xmlns:a16="http://schemas.microsoft.com/office/drawing/2014/main" id="{000C8C14-4C27-C84A-AFA6-8CE198C3E1FB}"/>
              </a:ext>
            </a:extLst>
          </p:cNvPr>
          <p:cNvSpPr>
            <a:spLocks noChangeArrowheads="1"/>
          </p:cNvSpPr>
          <p:nvPr/>
        </p:nvSpPr>
        <p:spPr bwMode="auto">
          <a:xfrm>
            <a:off x="7086600" y="6505575"/>
            <a:ext cx="171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www.calgary.usconsulate.gov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4">
            <a:extLst>
              <a:ext uri="{FF2B5EF4-FFF2-40B4-BE49-F238E27FC236}">
                <a16:creationId xmlns:a16="http://schemas.microsoft.com/office/drawing/2014/main" id="{813414EA-9A39-1441-908B-114E66E4F520}"/>
              </a:ext>
            </a:extLst>
          </p:cNvPr>
          <p:cNvSpPr>
            <a:spLocks noGrp="1"/>
          </p:cNvSpPr>
          <p:nvPr>
            <p:ph type="title"/>
          </p:nvPr>
        </p:nvSpPr>
        <p:spPr/>
        <p:txBody>
          <a:bodyPr/>
          <a:lstStyle/>
          <a:p>
            <a:pPr algn="ctr"/>
            <a:r>
              <a:rPr lang="en-US" altLang="en-US" b="1">
                <a:ea typeface="ＭＳ Ｐゴシック" panose="020B0600070205080204" pitchFamily="34" charset="-128"/>
              </a:rPr>
              <a:t>The Far North Region</a:t>
            </a:r>
          </a:p>
        </p:txBody>
      </p:sp>
      <p:sp>
        <p:nvSpPr>
          <p:cNvPr id="68610" name="Content Placeholder 5">
            <a:extLst>
              <a:ext uri="{FF2B5EF4-FFF2-40B4-BE49-F238E27FC236}">
                <a16:creationId xmlns:a16="http://schemas.microsoft.com/office/drawing/2014/main" id="{0E4F8B02-B0E0-E341-AC06-CD9D0CA0D0FA}"/>
              </a:ext>
            </a:extLst>
          </p:cNvPr>
          <p:cNvSpPr>
            <a:spLocks noGrp="1"/>
          </p:cNvSpPr>
          <p:nvPr>
            <p:ph idx="1"/>
          </p:nvPr>
        </p:nvSpPr>
        <p:spPr>
          <a:xfrm>
            <a:off x="990600" y="1828800"/>
            <a:ext cx="7124700" cy="2209800"/>
          </a:xfrm>
        </p:spPr>
        <p:txBody>
          <a:bodyPr/>
          <a:lstStyle/>
          <a:p>
            <a:pPr marL="0" indent="0">
              <a:buFont typeface="Wingdings 2" pitchFamily="2" charset="2"/>
              <a:buNone/>
            </a:pPr>
            <a:r>
              <a:rPr lang="en-US" altLang="en-US" sz="2400" b="1">
                <a:ea typeface="ＭＳ Ｐゴシック" panose="020B0600070205080204" pitchFamily="34" charset="-128"/>
              </a:rPr>
              <a:t>This region is located in the northern Northwest Territories and Nunavut, and the Arctic Islands.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a:extLst>
              <a:ext uri="{FF2B5EF4-FFF2-40B4-BE49-F238E27FC236}">
                <a16:creationId xmlns:a16="http://schemas.microsoft.com/office/drawing/2014/main" id="{B0606920-5FFF-C84E-B3DF-F6A812385EF2}"/>
              </a:ext>
            </a:extLst>
          </p:cNvPr>
          <p:cNvSpPr>
            <a:spLocks noGrp="1"/>
          </p:cNvSpPr>
          <p:nvPr>
            <p:ph type="title"/>
          </p:nvPr>
        </p:nvSpPr>
        <p:spPr>
          <a:xfrm>
            <a:off x="1009650" y="381000"/>
            <a:ext cx="7123113" cy="1219200"/>
          </a:xfrm>
        </p:spPr>
        <p:txBody>
          <a:bodyPr/>
          <a:lstStyle/>
          <a:p>
            <a:r>
              <a:rPr lang="en-US" altLang="en-US" sz="2400" b="1">
                <a:ea typeface="ＭＳ Ｐゴシック" panose="020B0600070205080204" pitchFamily="34" charset="-128"/>
              </a:rPr>
              <a:t>It is the most diverse of the regions-tundra, coastal plains, mountains, glaciers, and permafrost.</a:t>
            </a:r>
          </a:p>
        </p:txBody>
      </p:sp>
      <p:pic>
        <p:nvPicPr>
          <p:cNvPr id="69634" name="Content Placeholder 6">
            <a:extLst>
              <a:ext uri="{FF2B5EF4-FFF2-40B4-BE49-F238E27FC236}">
                <a16:creationId xmlns:a16="http://schemas.microsoft.com/office/drawing/2014/main" id="{BA1DE52C-DAB1-6A4B-89C8-6A4E171E9589}"/>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914400" y="2209800"/>
            <a:ext cx="3562350" cy="2362200"/>
          </a:xfrm>
          <a:ln w="76200">
            <a:solidFill>
              <a:schemeClr val="bg1"/>
            </a:solidFill>
            <a:miter lim="800000"/>
            <a:headEnd/>
            <a:tailEnd/>
          </a:ln>
        </p:spPr>
      </p:pic>
      <p:pic>
        <p:nvPicPr>
          <p:cNvPr id="69635" name="Content Placeholder 7">
            <a:extLst>
              <a:ext uri="{FF2B5EF4-FFF2-40B4-BE49-F238E27FC236}">
                <a16:creationId xmlns:a16="http://schemas.microsoft.com/office/drawing/2014/main" id="{103F7D1D-B2A6-3E45-B2F5-D2FAD1559358}"/>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5181600" y="3733800"/>
            <a:ext cx="2844800" cy="2133600"/>
          </a:xfrm>
          <a:ln w="76200">
            <a:solidFill>
              <a:schemeClr val="bg1"/>
            </a:solidFill>
            <a:miter lim="800000"/>
            <a:headEnd/>
            <a:tailEnd/>
          </a:ln>
        </p:spPr>
      </p:pic>
      <p:sp>
        <p:nvSpPr>
          <p:cNvPr id="69636" name="Rectangle 8">
            <a:extLst>
              <a:ext uri="{FF2B5EF4-FFF2-40B4-BE49-F238E27FC236}">
                <a16:creationId xmlns:a16="http://schemas.microsoft.com/office/drawing/2014/main" id="{F95B92C5-AB01-3B42-9A4C-8A4D69D2B7AD}"/>
              </a:ext>
            </a:extLst>
          </p:cNvPr>
          <p:cNvSpPr>
            <a:spLocks noChangeArrowheads="1"/>
          </p:cNvSpPr>
          <p:nvPr/>
        </p:nvSpPr>
        <p:spPr bwMode="auto">
          <a:xfrm>
            <a:off x="381000" y="4724400"/>
            <a:ext cx="1304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www.10000birds.com</a:t>
            </a:r>
          </a:p>
        </p:txBody>
      </p:sp>
      <p:sp>
        <p:nvSpPr>
          <p:cNvPr id="69637" name="Rectangle 9">
            <a:extLst>
              <a:ext uri="{FF2B5EF4-FFF2-40B4-BE49-F238E27FC236}">
                <a16:creationId xmlns:a16="http://schemas.microsoft.com/office/drawing/2014/main" id="{B07620A3-148E-204E-876C-86E0FF75521A}"/>
              </a:ext>
            </a:extLst>
          </p:cNvPr>
          <p:cNvSpPr>
            <a:spLocks noChangeArrowheads="1"/>
          </p:cNvSpPr>
          <p:nvPr/>
        </p:nvSpPr>
        <p:spPr bwMode="auto">
          <a:xfrm>
            <a:off x="7772400" y="6508750"/>
            <a:ext cx="1158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www.wikipedia.org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Content Placeholder 6">
            <a:extLst>
              <a:ext uri="{FF2B5EF4-FFF2-40B4-BE49-F238E27FC236}">
                <a16:creationId xmlns:a16="http://schemas.microsoft.com/office/drawing/2014/main" id="{D8D598DD-6C63-2946-99ED-1DBD241EFFE0}"/>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066800" y="1143000"/>
            <a:ext cx="6967538" cy="4648200"/>
          </a:xfrm>
          <a:ln w="76200">
            <a:solidFill>
              <a:schemeClr val="bg1"/>
            </a:solidFill>
            <a:miter lim="800000"/>
            <a:headEnd/>
            <a:tailEnd/>
          </a:ln>
        </p:spPr>
      </p:pic>
      <p:sp>
        <p:nvSpPr>
          <p:cNvPr id="71682" name="Rectangle 7">
            <a:extLst>
              <a:ext uri="{FF2B5EF4-FFF2-40B4-BE49-F238E27FC236}">
                <a16:creationId xmlns:a16="http://schemas.microsoft.com/office/drawing/2014/main" id="{608EBF8F-092A-DC47-AB16-DC027BB68B00}"/>
              </a:ext>
            </a:extLst>
          </p:cNvPr>
          <p:cNvSpPr>
            <a:spLocks noChangeArrowheads="1"/>
          </p:cNvSpPr>
          <p:nvPr/>
        </p:nvSpPr>
        <p:spPr bwMode="auto">
          <a:xfrm>
            <a:off x="6781800" y="5969000"/>
            <a:ext cx="1314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www.post.queensu.ca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D9096DB8-8CBD-5546-B86E-AC8F1D2E4AED}"/>
              </a:ext>
            </a:extLst>
          </p:cNvPr>
          <p:cNvSpPr>
            <a:spLocks noGrp="1"/>
          </p:cNvSpPr>
          <p:nvPr>
            <p:ph type="title"/>
          </p:nvPr>
        </p:nvSpPr>
        <p:spPr>
          <a:xfrm>
            <a:off x="1009650" y="457200"/>
            <a:ext cx="7124700" cy="1143000"/>
          </a:xfrm>
        </p:spPr>
        <p:txBody>
          <a:bodyPr/>
          <a:lstStyle/>
          <a:p>
            <a:r>
              <a:rPr lang="en-US" altLang="en-US" sz="2400" b="1">
                <a:ea typeface="ＭＳ Ｐゴシック" panose="020B0600070205080204" pitchFamily="34" charset="-128"/>
              </a:rPr>
              <a:t>This is the region known as the Land of the Midnight Sun and for the Northern Lights.</a:t>
            </a:r>
          </a:p>
        </p:txBody>
      </p:sp>
      <p:pic>
        <p:nvPicPr>
          <p:cNvPr id="73730" name="Content Placeholder 3">
            <a:extLst>
              <a:ext uri="{FF2B5EF4-FFF2-40B4-BE49-F238E27FC236}">
                <a16:creationId xmlns:a16="http://schemas.microsoft.com/office/drawing/2014/main" id="{37593477-2515-FD43-AECC-EB513121D622}"/>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905000" y="2286000"/>
            <a:ext cx="5130800" cy="3657600"/>
          </a:xfrm>
          <a:ln w="76200">
            <a:solidFill>
              <a:schemeClr val="bg1"/>
            </a:solidFill>
            <a:miter lim="800000"/>
            <a:headEnd/>
            <a:tailEnd/>
          </a:ln>
        </p:spPr>
      </p:pic>
      <p:sp>
        <p:nvSpPr>
          <p:cNvPr id="73731" name="Rectangle 4">
            <a:extLst>
              <a:ext uri="{FF2B5EF4-FFF2-40B4-BE49-F238E27FC236}">
                <a16:creationId xmlns:a16="http://schemas.microsoft.com/office/drawing/2014/main" id="{DCDF1599-1F1C-FA41-8640-FEB737377D40}"/>
              </a:ext>
            </a:extLst>
          </p:cNvPr>
          <p:cNvSpPr>
            <a:spLocks noChangeArrowheads="1"/>
          </p:cNvSpPr>
          <p:nvPr/>
        </p:nvSpPr>
        <p:spPr bwMode="auto">
          <a:xfrm>
            <a:off x="6629400" y="6508750"/>
            <a:ext cx="1189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www.inukshuk.com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739EE1E3-89B6-D942-841A-92DA1ABC840D}"/>
              </a:ext>
            </a:extLst>
          </p:cNvPr>
          <p:cNvSpPr>
            <a:spLocks noGrp="1"/>
          </p:cNvSpPr>
          <p:nvPr>
            <p:ph type="title"/>
          </p:nvPr>
        </p:nvSpPr>
        <p:spPr/>
        <p:txBody>
          <a:bodyPr/>
          <a:lstStyle/>
          <a:p>
            <a:r>
              <a:rPr lang="en-US" altLang="en-US" sz="2400" b="1">
                <a:ea typeface="ＭＳ Ｐゴシック" panose="020B0600070205080204" pitchFamily="34" charset="-128"/>
              </a:rPr>
              <a:t>It is the least populated of all the regions.</a:t>
            </a:r>
          </a:p>
        </p:txBody>
      </p:sp>
      <p:pic>
        <p:nvPicPr>
          <p:cNvPr id="75778" name="Content Placeholder 3">
            <a:extLst>
              <a:ext uri="{FF2B5EF4-FFF2-40B4-BE49-F238E27FC236}">
                <a16:creationId xmlns:a16="http://schemas.microsoft.com/office/drawing/2014/main" id="{7BA76426-8320-6947-BB69-0FD776531EAA}"/>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752600" y="2286000"/>
            <a:ext cx="5608638" cy="3505200"/>
          </a:xfrm>
          <a:ln w="76200">
            <a:solidFill>
              <a:schemeClr val="bg1"/>
            </a:solidFill>
            <a:miter lim="800000"/>
            <a:headEnd/>
            <a:tailEnd/>
          </a:ln>
        </p:spPr>
      </p:pic>
      <p:sp>
        <p:nvSpPr>
          <p:cNvPr id="75779" name="Rectangle 4">
            <a:extLst>
              <a:ext uri="{FF2B5EF4-FFF2-40B4-BE49-F238E27FC236}">
                <a16:creationId xmlns:a16="http://schemas.microsoft.com/office/drawing/2014/main" id="{08E3C627-7D65-A846-BBCB-D38DA953CB4F}"/>
              </a:ext>
            </a:extLst>
          </p:cNvPr>
          <p:cNvSpPr>
            <a:spLocks noChangeArrowheads="1"/>
          </p:cNvSpPr>
          <p:nvPr/>
        </p:nvSpPr>
        <p:spPr bwMode="auto">
          <a:xfrm>
            <a:off x="6423025" y="6186488"/>
            <a:ext cx="12842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www.arctic-guide.net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a:extLst>
              <a:ext uri="{FF2B5EF4-FFF2-40B4-BE49-F238E27FC236}">
                <a16:creationId xmlns:a16="http://schemas.microsoft.com/office/drawing/2014/main" id="{DC27E7F6-39A3-EC41-BD3B-C316AC9D0043}"/>
              </a:ext>
            </a:extLst>
          </p:cNvPr>
          <p:cNvSpPr>
            <a:spLocks noGrp="1"/>
          </p:cNvSpPr>
          <p:nvPr>
            <p:ph idx="1"/>
          </p:nvPr>
        </p:nvSpPr>
        <p:spPr>
          <a:xfrm>
            <a:off x="990600" y="1371600"/>
            <a:ext cx="7124700" cy="3124200"/>
          </a:xfrm>
        </p:spPr>
        <p:txBody>
          <a:bodyPr/>
          <a:lstStyle/>
          <a:p>
            <a:pPr marL="0" indent="0">
              <a:buFont typeface="Wingdings 2" pitchFamily="2" charset="2"/>
              <a:buNone/>
            </a:pPr>
            <a:r>
              <a:rPr lang="en-US" altLang="en-US" sz="2400" b="1">
                <a:ea typeface="ＭＳ Ｐゴシック" panose="020B0600070205080204" pitchFamily="34" charset="-128"/>
              </a:rPr>
              <a:t>This is an economically poor region. There is an arts and crafts industry, several fish and meat processing plants, and a growing construction industry. However, most people rely on government assistance.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5910EFA6-A454-6443-A06D-A5D98D130E6C}"/>
              </a:ext>
            </a:extLst>
          </p:cNvPr>
          <p:cNvSpPr>
            <a:spLocks noGrp="1"/>
          </p:cNvSpPr>
          <p:nvPr>
            <p:ph type="title"/>
          </p:nvPr>
        </p:nvSpPr>
        <p:spPr/>
        <p:txBody>
          <a:bodyPr/>
          <a:lstStyle/>
          <a:p>
            <a:r>
              <a:rPr lang="en-US" altLang="en-US" sz="2400" b="1">
                <a:ea typeface="ＭＳ Ｐゴシック" panose="020B0600070205080204" pitchFamily="34" charset="-128"/>
              </a:rPr>
              <a:t>This region is home to the Inuit First Nations.</a:t>
            </a:r>
          </a:p>
        </p:txBody>
      </p:sp>
      <p:pic>
        <p:nvPicPr>
          <p:cNvPr id="78850" name="Content Placeholder 3">
            <a:extLst>
              <a:ext uri="{FF2B5EF4-FFF2-40B4-BE49-F238E27FC236}">
                <a16:creationId xmlns:a16="http://schemas.microsoft.com/office/drawing/2014/main" id="{958B98F0-EAE2-924B-8159-35A783C348E8}"/>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133600" y="2362200"/>
            <a:ext cx="4572000" cy="3429000"/>
          </a:xfrm>
          <a:ln w="76200">
            <a:solidFill>
              <a:schemeClr val="bg1"/>
            </a:solidFill>
            <a:miter lim="800000"/>
            <a:headEnd/>
            <a:tailEnd/>
          </a:ln>
        </p:spPr>
      </p:pic>
      <p:sp>
        <p:nvSpPr>
          <p:cNvPr id="78851" name="Rectangle 4">
            <a:extLst>
              <a:ext uri="{FF2B5EF4-FFF2-40B4-BE49-F238E27FC236}">
                <a16:creationId xmlns:a16="http://schemas.microsoft.com/office/drawing/2014/main" id="{9D7E7807-51DA-A14F-BBBD-2F77FB98FDB1}"/>
              </a:ext>
            </a:extLst>
          </p:cNvPr>
          <p:cNvSpPr>
            <a:spLocks noChangeArrowheads="1"/>
          </p:cNvSpPr>
          <p:nvPr/>
        </p:nvSpPr>
        <p:spPr bwMode="auto">
          <a:xfrm>
            <a:off x="6278563" y="6248400"/>
            <a:ext cx="1146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www.foxnews.com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4">
            <a:extLst>
              <a:ext uri="{FF2B5EF4-FFF2-40B4-BE49-F238E27FC236}">
                <a16:creationId xmlns:a16="http://schemas.microsoft.com/office/drawing/2014/main" id="{746642AE-A77F-1F4B-9BD8-CC4B9E318888}"/>
              </a:ext>
            </a:extLst>
          </p:cNvPr>
          <p:cNvSpPr>
            <a:spLocks noGrp="1"/>
          </p:cNvSpPr>
          <p:nvPr>
            <p:ph sz="half" idx="1"/>
          </p:nvPr>
        </p:nvSpPr>
        <p:spPr>
          <a:xfrm>
            <a:off x="457200" y="381000"/>
            <a:ext cx="3471863" cy="2895600"/>
          </a:xfrm>
        </p:spPr>
        <p:txBody>
          <a:bodyPr>
            <a:normAutofit lnSpcReduction="10000"/>
          </a:bodyPr>
          <a:lstStyle/>
          <a:p>
            <a:pPr marL="0" indent="0">
              <a:buFont typeface="Wingdings 2" pitchFamily="18" charset="2"/>
              <a:buNone/>
              <a:defRPr/>
            </a:pPr>
            <a:r>
              <a:rPr lang="en-US" altLang="en-US" sz="2400" b="1" dirty="0">
                <a:ea typeface="+mn-ea"/>
                <a:cs typeface="+mn-cs"/>
              </a:rPr>
              <a:t>Europeans were first attracted to the area in search of the Northwest Passage. Later, they came due to the fur trade and whaling industry.</a:t>
            </a:r>
          </a:p>
        </p:txBody>
      </p:sp>
      <p:pic>
        <p:nvPicPr>
          <p:cNvPr id="80898" name="Content Placeholder 6">
            <a:extLst>
              <a:ext uri="{FF2B5EF4-FFF2-40B4-BE49-F238E27FC236}">
                <a16:creationId xmlns:a16="http://schemas.microsoft.com/office/drawing/2014/main" id="{9C5FBEF7-EA01-7F43-93CD-86A3170D914A}"/>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038600" y="2743200"/>
            <a:ext cx="4275138" cy="3048000"/>
          </a:xfrm>
          <a:ln w="76200">
            <a:solidFill>
              <a:schemeClr val="bg1"/>
            </a:solidFill>
            <a:miter lim="800000"/>
            <a:headEnd/>
            <a:tailEnd/>
          </a:ln>
        </p:spPr>
      </p:pic>
      <p:sp>
        <p:nvSpPr>
          <p:cNvPr id="80899" name="Rectangle 7">
            <a:extLst>
              <a:ext uri="{FF2B5EF4-FFF2-40B4-BE49-F238E27FC236}">
                <a16:creationId xmlns:a16="http://schemas.microsoft.com/office/drawing/2014/main" id="{9E7B5A11-F526-9A42-81EE-C9943D79EF48}"/>
              </a:ext>
            </a:extLst>
          </p:cNvPr>
          <p:cNvSpPr>
            <a:spLocks noChangeArrowheads="1"/>
          </p:cNvSpPr>
          <p:nvPr/>
        </p:nvSpPr>
        <p:spPr bwMode="auto">
          <a:xfrm>
            <a:off x="7543800" y="6108700"/>
            <a:ext cx="1300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www.polarprince.com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a:extLst>
              <a:ext uri="{FF2B5EF4-FFF2-40B4-BE49-F238E27FC236}">
                <a16:creationId xmlns:a16="http://schemas.microsoft.com/office/drawing/2014/main" id="{EDE6FAF9-F023-E743-9413-B32D885D1715}"/>
              </a:ext>
            </a:extLst>
          </p:cNvPr>
          <p:cNvSpPr>
            <a:spLocks noGrp="1"/>
          </p:cNvSpPr>
          <p:nvPr>
            <p:ph type="title"/>
          </p:nvPr>
        </p:nvSpPr>
        <p:spPr/>
        <p:txBody>
          <a:bodyPr/>
          <a:lstStyle/>
          <a:p>
            <a:pPr algn="ctr"/>
            <a:r>
              <a:rPr lang="en-US" altLang="en-US" b="1">
                <a:ea typeface="ＭＳ Ｐゴシック" panose="020B0600070205080204" pitchFamily="34" charset="-128"/>
              </a:rPr>
              <a:t>The Canadian Shield Region</a:t>
            </a:r>
          </a:p>
        </p:txBody>
      </p:sp>
      <p:sp>
        <p:nvSpPr>
          <p:cNvPr id="16386" name="Content Placeholder 4">
            <a:extLst>
              <a:ext uri="{FF2B5EF4-FFF2-40B4-BE49-F238E27FC236}">
                <a16:creationId xmlns:a16="http://schemas.microsoft.com/office/drawing/2014/main" id="{DD9690FC-9659-BF43-A667-B83ED1CB4F4D}"/>
              </a:ext>
            </a:extLst>
          </p:cNvPr>
          <p:cNvSpPr>
            <a:spLocks noGrp="1"/>
          </p:cNvSpPr>
          <p:nvPr>
            <p:ph idx="1"/>
          </p:nvPr>
        </p:nvSpPr>
        <p:spPr>
          <a:xfrm>
            <a:off x="990600" y="1752600"/>
            <a:ext cx="7124700" cy="2895600"/>
          </a:xfrm>
        </p:spPr>
        <p:txBody>
          <a:bodyPr/>
          <a:lstStyle/>
          <a:p>
            <a:pPr marL="0" indent="0">
              <a:buFont typeface="Wingdings 2" pitchFamily="2" charset="2"/>
              <a:buNone/>
            </a:pPr>
            <a:r>
              <a:rPr lang="en-US" altLang="en-US" sz="2400" b="1">
                <a:ea typeface="ＭＳ Ｐゴシック" panose="020B0600070205080204" pitchFamily="34" charset="-128"/>
              </a:rPr>
              <a:t>This region is located in northern Quebec, Ontario, and Manitoba; Labrador; and southern Nunavut and the Northwest Territories. It is the largest of the six physical regions.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5">
            <a:extLst>
              <a:ext uri="{FF2B5EF4-FFF2-40B4-BE49-F238E27FC236}">
                <a16:creationId xmlns:a16="http://schemas.microsoft.com/office/drawing/2014/main" id="{AE57C812-E3DC-2943-8435-08CC970B1B35}"/>
              </a:ext>
            </a:extLst>
          </p:cNvPr>
          <p:cNvSpPr>
            <a:spLocks noGrp="1"/>
          </p:cNvSpPr>
          <p:nvPr>
            <p:ph idx="1"/>
          </p:nvPr>
        </p:nvSpPr>
        <p:spPr>
          <a:xfrm>
            <a:off x="990600" y="838200"/>
            <a:ext cx="7124700" cy="4052888"/>
          </a:xfrm>
        </p:spPr>
        <p:txBody>
          <a:bodyPr/>
          <a:lstStyle/>
          <a:p>
            <a:pPr marL="0" indent="0">
              <a:buFont typeface="Wingdings 2" pitchFamily="2" charset="2"/>
              <a:buNone/>
            </a:pPr>
            <a:r>
              <a:rPr lang="en-US" altLang="en-US" sz="2400" b="1">
                <a:ea typeface="ＭＳ Ｐゴシック" panose="020B0600070205080204" pitchFamily="34" charset="-128"/>
              </a:rPr>
              <a:t>With the creaton of Nunavut in 1999, the Inuit First Nations have had more influence and control over the economic development of the region. This will help them to benefit from the extraction of mineral resources in the area.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4">
            <a:extLst>
              <a:ext uri="{FF2B5EF4-FFF2-40B4-BE49-F238E27FC236}">
                <a16:creationId xmlns:a16="http://schemas.microsoft.com/office/drawing/2014/main" id="{CA0A9A8D-53B4-CC4B-A71F-0F623776E23B}"/>
              </a:ext>
            </a:extLst>
          </p:cNvPr>
          <p:cNvSpPr>
            <a:spLocks noGrp="1"/>
          </p:cNvSpPr>
          <p:nvPr>
            <p:ph type="title"/>
          </p:nvPr>
        </p:nvSpPr>
        <p:spPr>
          <a:xfrm>
            <a:off x="1009650" y="533400"/>
            <a:ext cx="7124700" cy="1066800"/>
          </a:xfrm>
        </p:spPr>
        <p:txBody>
          <a:bodyPr/>
          <a:lstStyle/>
          <a:p>
            <a:pPr algn="ctr"/>
            <a:r>
              <a:rPr lang="en-US" altLang="en-US" b="1">
                <a:ea typeface="ＭＳ Ｐゴシック" panose="020B0600070205080204" pitchFamily="34" charset="-128"/>
              </a:rPr>
              <a:t>The Great Lakes-St. Lawrence Lowlands Region</a:t>
            </a:r>
          </a:p>
        </p:txBody>
      </p:sp>
      <p:sp>
        <p:nvSpPr>
          <p:cNvPr id="83970" name="Content Placeholder 5">
            <a:extLst>
              <a:ext uri="{FF2B5EF4-FFF2-40B4-BE49-F238E27FC236}">
                <a16:creationId xmlns:a16="http://schemas.microsoft.com/office/drawing/2014/main" id="{35943A73-D91A-6542-A899-F688109DF65C}"/>
              </a:ext>
            </a:extLst>
          </p:cNvPr>
          <p:cNvSpPr>
            <a:spLocks noGrp="1"/>
          </p:cNvSpPr>
          <p:nvPr>
            <p:ph idx="1"/>
          </p:nvPr>
        </p:nvSpPr>
        <p:spPr>
          <a:xfrm>
            <a:off x="990600" y="1676400"/>
            <a:ext cx="7124700" cy="2438400"/>
          </a:xfrm>
        </p:spPr>
        <p:txBody>
          <a:bodyPr/>
          <a:lstStyle/>
          <a:p>
            <a:pPr marL="0" indent="0">
              <a:buFont typeface="Wingdings 2" pitchFamily="2" charset="2"/>
              <a:buNone/>
            </a:pPr>
            <a:r>
              <a:rPr lang="en-US" altLang="en-US" sz="2400" b="1">
                <a:ea typeface="ＭＳ Ｐゴシック" panose="020B0600070205080204" pitchFamily="34" charset="-128"/>
              </a:rPr>
              <a:t>This region consists of southern Ontario and Quebec. It is the smallest region, but also the most populous.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3">
            <a:extLst>
              <a:ext uri="{FF2B5EF4-FFF2-40B4-BE49-F238E27FC236}">
                <a16:creationId xmlns:a16="http://schemas.microsoft.com/office/drawing/2014/main" id="{865304E8-FB86-A24A-BE94-7C15367EC1A1}"/>
              </a:ext>
            </a:extLst>
          </p:cNvPr>
          <p:cNvSpPr>
            <a:spLocks noGrp="1"/>
          </p:cNvSpPr>
          <p:nvPr>
            <p:ph type="title"/>
          </p:nvPr>
        </p:nvSpPr>
        <p:spPr>
          <a:xfrm>
            <a:off x="1009650" y="676275"/>
            <a:ext cx="7123113" cy="923925"/>
          </a:xfrm>
        </p:spPr>
        <p:txBody>
          <a:bodyPr/>
          <a:lstStyle/>
          <a:p>
            <a:r>
              <a:rPr lang="en-US" altLang="en-US" sz="2400" b="1">
                <a:ea typeface="ＭＳ Ｐゴシック" panose="020B0600070205080204" pitchFamily="34" charset="-128"/>
              </a:rPr>
              <a:t>The region is flat with rolling hills, rivers, and lakes.</a:t>
            </a:r>
          </a:p>
        </p:txBody>
      </p:sp>
      <p:pic>
        <p:nvPicPr>
          <p:cNvPr id="84994" name="Content Placeholder 6">
            <a:extLst>
              <a:ext uri="{FF2B5EF4-FFF2-40B4-BE49-F238E27FC236}">
                <a16:creationId xmlns:a16="http://schemas.microsoft.com/office/drawing/2014/main" id="{E4661772-0646-6A47-A9F4-8A8B4348CC32}"/>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685800" y="1828800"/>
            <a:ext cx="2741613" cy="4051300"/>
          </a:xfrm>
          <a:ln w="76200">
            <a:solidFill>
              <a:schemeClr val="bg1"/>
            </a:solidFill>
            <a:miter lim="800000"/>
            <a:headEnd/>
            <a:tailEnd/>
          </a:ln>
        </p:spPr>
      </p:pic>
      <p:pic>
        <p:nvPicPr>
          <p:cNvPr id="84995" name="Content Placeholder 7">
            <a:extLst>
              <a:ext uri="{FF2B5EF4-FFF2-40B4-BE49-F238E27FC236}">
                <a16:creationId xmlns:a16="http://schemas.microsoft.com/office/drawing/2014/main" id="{CA9A7D06-DF2D-0743-8872-FF48041A55F6}"/>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3810000" y="2057400"/>
            <a:ext cx="4743450" cy="3121025"/>
          </a:xfrm>
          <a:ln w="76200">
            <a:solidFill>
              <a:schemeClr val="bg1"/>
            </a:solidFill>
            <a:miter lim="800000"/>
            <a:headEnd/>
            <a:tailEnd/>
          </a:ln>
        </p:spPr>
      </p:pic>
      <p:sp>
        <p:nvSpPr>
          <p:cNvPr id="84996" name="Rectangle 8">
            <a:extLst>
              <a:ext uri="{FF2B5EF4-FFF2-40B4-BE49-F238E27FC236}">
                <a16:creationId xmlns:a16="http://schemas.microsoft.com/office/drawing/2014/main" id="{26619FC6-8EB8-734B-A7E6-A4923BC67D49}"/>
              </a:ext>
            </a:extLst>
          </p:cNvPr>
          <p:cNvSpPr>
            <a:spLocks noChangeArrowheads="1"/>
          </p:cNvSpPr>
          <p:nvPr/>
        </p:nvSpPr>
        <p:spPr bwMode="auto">
          <a:xfrm>
            <a:off x="609600" y="6019800"/>
            <a:ext cx="2144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www.canadianregions.wikispaces.com</a:t>
            </a:r>
          </a:p>
        </p:txBody>
      </p:sp>
      <p:sp>
        <p:nvSpPr>
          <p:cNvPr id="84997" name="Rectangle 9">
            <a:extLst>
              <a:ext uri="{FF2B5EF4-FFF2-40B4-BE49-F238E27FC236}">
                <a16:creationId xmlns:a16="http://schemas.microsoft.com/office/drawing/2014/main" id="{2F5F48C7-4C09-694C-B841-2C4E901A769C}"/>
              </a:ext>
            </a:extLst>
          </p:cNvPr>
          <p:cNvSpPr>
            <a:spLocks noChangeArrowheads="1"/>
          </p:cNvSpPr>
          <p:nvPr/>
        </p:nvSpPr>
        <p:spPr bwMode="auto">
          <a:xfrm>
            <a:off x="3733800" y="528955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www.grade7geography.wikispaces.com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5">
            <a:extLst>
              <a:ext uri="{FF2B5EF4-FFF2-40B4-BE49-F238E27FC236}">
                <a16:creationId xmlns:a16="http://schemas.microsoft.com/office/drawing/2014/main" id="{522E1E62-3364-DD4B-9E18-B3A042FA9D84}"/>
              </a:ext>
            </a:extLst>
          </p:cNvPr>
          <p:cNvSpPr>
            <a:spLocks noGrp="1"/>
          </p:cNvSpPr>
          <p:nvPr>
            <p:ph type="title"/>
          </p:nvPr>
        </p:nvSpPr>
        <p:spPr/>
        <p:txBody>
          <a:bodyPr/>
          <a:lstStyle/>
          <a:p>
            <a:pPr algn="ctr"/>
            <a:r>
              <a:rPr lang="en-US" altLang="en-US" sz="2400" b="1">
                <a:ea typeface="ＭＳ Ｐゴシック" panose="020B0600070205080204" pitchFamily="34" charset="-128"/>
              </a:rPr>
              <a:t>Niagara Falls are found here.</a:t>
            </a:r>
          </a:p>
        </p:txBody>
      </p:sp>
      <p:pic>
        <p:nvPicPr>
          <p:cNvPr id="87042" name="Content Placeholder 4">
            <a:extLst>
              <a:ext uri="{FF2B5EF4-FFF2-40B4-BE49-F238E27FC236}">
                <a16:creationId xmlns:a16="http://schemas.microsoft.com/office/drawing/2014/main" id="{8A2CF70C-20B5-E549-A8A2-2A48FB217CE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295400" y="1524000"/>
            <a:ext cx="6438900" cy="4832350"/>
          </a:xfrm>
          <a:ln w="76200">
            <a:solidFill>
              <a:schemeClr val="bg1"/>
            </a:solidFill>
            <a:miter lim="800000"/>
            <a:headEnd/>
            <a:tailEnd/>
          </a:ln>
        </p:spPr>
      </p:pic>
      <p:sp>
        <p:nvSpPr>
          <p:cNvPr id="87043" name="Rectangle 6">
            <a:extLst>
              <a:ext uri="{FF2B5EF4-FFF2-40B4-BE49-F238E27FC236}">
                <a16:creationId xmlns:a16="http://schemas.microsoft.com/office/drawing/2014/main" id="{4255EFCB-D500-B347-B667-DDED4E4486EB}"/>
              </a:ext>
            </a:extLst>
          </p:cNvPr>
          <p:cNvSpPr>
            <a:spLocks noChangeArrowheads="1"/>
          </p:cNvSpPr>
          <p:nvPr/>
        </p:nvSpPr>
        <p:spPr bwMode="auto">
          <a:xfrm>
            <a:off x="6400800" y="6492875"/>
            <a:ext cx="1471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www.niagaraontario.com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6AE49964-278D-D643-9F6B-243A56DACF68}"/>
              </a:ext>
            </a:extLst>
          </p:cNvPr>
          <p:cNvSpPr>
            <a:spLocks noGrp="1"/>
          </p:cNvSpPr>
          <p:nvPr>
            <p:ph type="title"/>
          </p:nvPr>
        </p:nvSpPr>
        <p:spPr>
          <a:xfrm>
            <a:off x="990600" y="228600"/>
            <a:ext cx="7124700" cy="1524000"/>
          </a:xfrm>
        </p:spPr>
        <p:txBody>
          <a:bodyPr/>
          <a:lstStyle/>
          <a:p>
            <a:r>
              <a:rPr lang="en-US" altLang="en-US" sz="2400" b="1">
                <a:ea typeface="ＭＳ Ｐゴシック" panose="020B0600070205080204" pitchFamily="34" charset="-128"/>
              </a:rPr>
              <a:t>The main feature, however, is the St. Lawrence River and Great Lakes. They connect the interior with the Atlantic Ocean.</a:t>
            </a:r>
          </a:p>
        </p:txBody>
      </p:sp>
      <p:pic>
        <p:nvPicPr>
          <p:cNvPr id="89090" name="Content Placeholder 3">
            <a:extLst>
              <a:ext uri="{FF2B5EF4-FFF2-40B4-BE49-F238E27FC236}">
                <a16:creationId xmlns:a16="http://schemas.microsoft.com/office/drawing/2014/main" id="{6AB9D1AB-91C7-6943-A202-B1C621790C0B}"/>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219200" y="2209800"/>
            <a:ext cx="6604000" cy="4052888"/>
          </a:xfrm>
          <a:ln w="76200">
            <a:solidFill>
              <a:schemeClr val="bg1"/>
            </a:solidFill>
            <a:miter lim="800000"/>
            <a:headEnd/>
            <a:tailEnd/>
          </a:ln>
        </p:spPr>
      </p:pic>
      <p:sp>
        <p:nvSpPr>
          <p:cNvPr id="89091" name="Rectangle 4">
            <a:extLst>
              <a:ext uri="{FF2B5EF4-FFF2-40B4-BE49-F238E27FC236}">
                <a16:creationId xmlns:a16="http://schemas.microsoft.com/office/drawing/2014/main" id="{3CE6FB9B-0A86-8644-B058-CD582FEB122F}"/>
              </a:ext>
            </a:extLst>
          </p:cNvPr>
          <p:cNvSpPr>
            <a:spLocks noChangeArrowheads="1"/>
          </p:cNvSpPr>
          <p:nvPr/>
        </p:nvSpPr>
        <p:spPr bwMode="auto">
          <a:xfrm>
            <a:off x="6248400" y="6400800"/>
            <a:ext cx="1649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www.canadiangeographic.ca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AF18EC9F-D239-5F4F-A593-7CA70DE83CEF}"/>
              </a:ext>
            </a:extLst>
          </p:cNvPr>
          <p:cNvSpPr>
            <a:spLocks noGrp="1"/>
          </p:cNvSpPr>
          <p:nvPr>
            <p:ph type="title"/>
          </p:nvPr>
        </p:nvSpPr>
        <p:spPr/>
        <p:txBody>
          <a:bodyPr/>
          <a:lstStyle/>
          <a:p>
            <a:r>
              <a:rPr lang="en-US" altLang="en-US" sz="2400" b="1">
                <a:ea typeface="ＭＳ Ｐゴシック" panose="020B0600070205080204" pitchFamily="34" charset="-128"/>
              </a:rPr>
              <a:t>This region is the urban core of Canada. It is often called Canada’s Main Street.</a:t>
            </a:r>
          </a:p>
        </p:txBody>
      </p:sp>
      <p:pic>
        <p:nvPicPr>
          <p:cNvPr id="91138" name="Content Placeholder 3">
            <a:extLst>
              <a:ext uri="{FF2B5EF4-FFF2-40B4-BE49-F238E27FC236}">
                <a16:creationId xmlns:a16="http://schemas.microsoft.com/office/drawing/2014/main" id="{97B2032C-7EEE-D642-AD3F-BE86A8FA2E40}"/>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098550" y="1806575"/>
            <a:ext cx="6946900" cy="4052888"/>
          </a:xfrm>
          <a:ln w="76200">
            <a:solidFill>
              <a:schemeClr val="bg1"/>
            </a:solidFill>
            <a:miter lim="800000"/>
            <a:headEnd/>
            <a:tailEnd/>
          </a:ln>
        </p:spPr>
      </p:pic>
      <p:sp>
        <p:nvSpPr>
          <p:cNvPr id="91139" name="Rectangle 4">
            <a:extLst>
              <a:ext uri="{FF2B5EF4-FFF2-40B4-BE49-F238E27FC236}">
                <a16:creationId xmlns:a16="http://schemas.microsoft.com/office/drawing/2014/main" id="{02A08BCE-1BFD-6B44-A1EC-EDA485B09348}"/>
              </a:ext>
            </a:extLst>
          </p:cNvPr>
          <p:cNvSpPr>
            <a:spLocks noChangeArrowheads="1"/>
          </p:cNvSpPr>
          <p:nvPr/>
        </p:nvSpPr>
        <p:spPr bwMode="auto">
          <a:xfrm>
            <a:off x="6324600" y="6019800"/>
            <a:ext cx="18367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www.images.businessweek.com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3">
            <a:extLst>
              <a:ext uri="{FF2B5EF4-FFF2-40B4-BE49-F238E27FC236}">
                <a16:creationId xmlns:a16="http://schemas.microsoft.com/office/drawing/2014/main" id="{9106ACD8-33E1-2E4F-84DB-49E7381A32E4}"/>
              </a:ext>
            </a:extLst>
          </p:cNvPr>
          <p:cNvSpPr>
            <a:spLocks noGrp="1"/>
          </p:cNvSpPr>
          <p:nvPr>
            <p:ph type="title"/>
          </p:nvPr>
        </p:nvSpPr>
        <p:spPr>
          <a:xfrm>
            <a:off x="990600" y="381000"/>
            <a:ext cx="7123113" cy="1143000"/>
          </a:xfrm>
        </p:spPr>
        <p:txBody>
          <a:bodyPr/>
          <a:lstStyle/>
          <a:p>
            <a:r>
              <a:rPr lang="en-US" altLang="en-US" sz="2400" b="1">
                <a:ea typeface="ＭＳ Ｐゴシック" panose="020B0600070205080204" pitchFamily="34" charset="-128"/>
              </a:rPr>
              <a:t>The region’s economy is based on farming, manufacturing, and financial services.</a:t>
            </a:r>
          </a:p>
        </p:txBody>
      </p:sp>
      <p:pic>
        <p:nvPicPr>
          <p:cNvPr id="93186" name="Content Placeholder 6">
            <a:extLst>
              <a:ext uri="{FF2B5EF4-FFF2-40B4-BE49-F238E27FC236}">
                <a16:creationId xmlns:a16="http://schemas.microsoft.com/office/drawing/2014/main" id="{D6C9F646-E7AD-EA49-924C-32EFCCD03D6D}"/>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533400" y="2286000"/>
            <a:ext cx="3675063" cy="2362200"/>
          </a:xfrm>
          <a:ln w="76200">
            <a:solidFill>
              <a:schemeClr val="bg1"/>
            </a:solidFill>
            <a:miter lim="800000"/>
            <a:headEnd/>
            <a:tailEnd/>
          </a:ln>
        </p:spPr>
      </p:pic>
      <p:pic>
        <p:nvPicPr>
          <p:cNvPr id="93187" name="Content Placeholder 7">
            <a:extLst>
              <a:ext uri="{FF2B5EF4-FFF2-40B4-BE49-F238E27FC236}">
                <a16:creationId xmlns:a16="http://schemas.microsoft.com/office/drawing/2014/main" id="{7E249414-7E8F-D841-8317-BC46C1BFC7F4}"/>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5105400" y="2667000"/>
            <a:ext cx="3470275" cy="3470275"/>
          </a:xfrm>
          <a:ln w="76200">
            <a:solidFill>
              <a:schemeClr val="bg1"/>
            </a:solidFill>
            <a:miter lim="800000"/>
            <a:headEnd/>
            <a:tailEnd/>
          </a:ln>
        </p:spPr>
      </p:pic>
      <p:sp>
        <p:nvSpPr>
          <p:cNvPr id="93188" name="Rectangle 8">
            <a:extLst>
              <a:ext uri="{FF2B5EF4-FFF2-40B4-BE49-F238E27FC236}">
                <a16:creationId xmlns:a16="http://schemas.microsoft.com/office/drawing/2014/main" id="{45F73041-B3A8-D547-AA43-4A7826858FC8}"/>
              </a:ext>
            </a:extLst>
          </p:cNvPr>
          <p:cNvSpPr>
            <a:spLocks noChangeArrowheads="1"/>
          </p:cNvSpPr>
          <p:nvPr/>
        </p:nvSpPr>
        <p:spPr bwMode="auto">
          <a:xfrm>
            <a:off x="228600" y="4876800"/>
            <a:ext cx="1055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www.nflibrary.ca</a:t>
            </a:r>
          </a:p>
        </p:txBody>
      </p:sp>
      <p:sp>
        <p:nvSpPr>
          <p:cNvPr id="93189" name="Rectangle 9">
            <a:extLst>
              <a:ext uri="{FF2B5EF4-FFF2-40B4-BE49-F238E27FC236}">
                <a16:creationId xmlns:a16="http://schemas.microsoft.com/office/drawing/2014/main" id="{45F4A9F7-3671-954A-A94E-5C28CFB600AB}"/>
              </a:ext>
            </a:extLst>
          </p:cNvPr>
          <p:cNvSpPr>
            <a:spLocks noChangeArrowheads="1"/>
          </p:cNvSpPr>
          <p:nvPr/>
        </p:nvSpPr>
        <p:spPr bwMode="auto">
          <a:xfrm>
            <a:off x="7620000" y="6254750"/>
            <a:ext cx="1044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www.forbes.com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Content Placeholder 8">
            <a:extLst>
              <a:ext uri="{FF2B5EF4-FFF2-40B4-BE49-F238E27FC236}">
                <a16:creationId xmlns:a16="http://schemas.microsoft.com/office/drawing/2014/main" id="{7F1D7E1D-065C-0E42-B81D-8AA5D6EC84E9}"/>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524000" y="1371600"/>
            <a:ext cx="6051550" cy="4038600"/>
          </a:xfrm>
          <a:ln w="76200">
            <a:solidFill>
              <a:schemeClr val="bg1"/>
            </a:solidFill>
            <a:miter lim="800000"/>
            <a:headEnd/>
            <a:tailEnd/>
          </a:ln>
        </p:spPr>
      </p:pic>
      <p:sp>
        <p:nvSpPr>
          <p:cNvPr id="95234" name="Rectangle 9">
            <a:extLst>
              <a:ext uri="{FF2B5EF4-FFF2-40B4-BE49-F238E27FC236}">
                <a16:creationId xmlns:a16="http://schemas.microsoft.com/office/drawing/2014/main" id="{BA8BAE4B-AC12-8942-882B-8E744987154D}"/>
              </a:ext>
            </a:extLst>
          </p:cNvPr>
          <p:cNvSpPr>
            <a:spLocks noChangeArrowheads="1"/>
          </p:cNvSpPr>
          <p:nvPr/>
        </p:nvSpPr>
        <p:spPr bwMode="auto">
          <a:xfrm>
            <a:off x="6858000" y="5943600"/>
            <a:ext cx="1179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www.pinterest.com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Content Placeholder 3">
            <a:extLst>
              <a:ext uri="{FF2B5EF4-FFF2-40B4-BE49-F238E27FC236}">
                <a16:creationId xmlns:a16="http://schemas.microsoft.com/office/drawing/2014/main" id="{323822A5-BBB1-6946-81F3-F0A0C1F92CDF}"/>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381000" y="1219200"/>
            <a:ext cx="4213225" cy="4267200"/>
          </a:xfrm>
          <a:ln w="76200">
            <a:solidFill>
              <a:schemeClr val="bg1"/>
            </a:solidFill>
            <a:miter lim="800000"/>
            <a:headEnd/>
            <a:tailEnd/>
          </a:ln>
        </p:spPr>
      </p:pic>
      <p:sp>
        <p:nvSpPr>
          <p:cNvPr id="97282" name="Content Placeholder 5">
            <a:extLst>
              <a:ext uri="{FF2B5EF4-FFF2-40B4-BE49-F238E27FC236}">
                <a16:creationId xmlns:a16="http://schemas.microsoft.com/office/drawing/2014/main" id="{003194FC-1071-3546-862F-014980153672}"/>
              </a:ext>
            </a:extLst>
          </p:cNvPr>
          <p:cNvSpPr>
            <a:spLocks noGrp="1"/>
          </p:cNvSpPr>
          <p:nvPr>
            <p:ph sz="half" idx="2"/>
          </p:nvPr>
        </p:nvSpPr>
        <p:spPr>
          <a:xfrm>
            <a:off x="5029200" y="1524000"/>
            <a:ext cx="3468688" cy="3295650"/>
          </a:xfrm>
        </p:spPr>
        <p:txBody>
          <a:bodyPr/>
          <a:lstStyle/>
          <a:p>
            <a:pPr marL="0" indent="0">
              <a:buFont typeface="Wingdings 2" pitchFamily="2" charset="2"/>
              <a:buNone/>
            </a:pPr>
            <a:r>
              <a:rPr lang="en-US" altLang="en-US" sz="2400" b="1">
                <a:ea typeface="ＭＳ Ｐゴシック" panose="020B0600070205080204" pitchFamily="34" charset="-128"/>
              </a:rPr>
              <a:t>The region is home to the Algonquin, Huron, Ojibwa, and Iroquis First Nations.</a:t>
            </a:r>
          </a:p>
        </p:txBody>
      </p:sp>
      <p:sp>
        <p:nvSpPr>
          <p:cNvPr id="97283" name="Rectangle 6">
            <a:extLst>
              <a:ext uri="{FF2B5EF4-FFF2-40B4-BE49-F238E27FC236}">
                <a16:creationId xmlns:a16="http://schemas.microsoft.com/office/drawing/2014/main" id="{03B4DE29-F566-984F-BDF2-08F84865D082}"/>
              </a:ext>
            </a:extLst>
          </p:cNvPr>
          <p:cNvSpPr>
            <a:spLocks noChangeArrowheads="1"/>
          </p:cNvSpPr>
          <p:nvPr/>
        </p:nvSpPr>
        <p:spPr bwMode="auto">
          <a:xfrm>
            <a:off x="304800" y="56388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www.newtopiamagazine.wordpress.com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4">
            <a:extLst>
              <a:ext uri="{FF2B5EF4-FFF2-40B4-BE49-F238E27FC236}">
                <a16:creationId xmlns:a16="http://schemas.microsoft.com/office/drawing/2014/main" id="{984ACCB6-EA7E-A840-8902-8A1EA8A926D8}"/>
              </a:ext>
            </a:extLst>
          </p:cNvPr>
          <p:cNvSpPr>
            <a:spLocks noGrp="1"/>
          </p:cNvSpPr>
          <p:nvPr>
            <p:ph type="title"/>
          </p:nvPr>
        </p:nvSpPr>
        <p:spPr>
          <a:xfrm>
            <a:off x="990600" y="304800"/>
            <a:ext cx="7124700" cy="1219200"/>
          </a:xfrm>
        </p:spPr>
        <p:txBody>
          <a:bodyPr/>
          <a:lstStyle/>
          <a:p>
            <a:r>
              <a:rPr lang="en-US" altLang="en-US" sz="2400" b="1">
                <a:ea typeface="ＭＳ Ｐゴシック" panose="020B0600070205080204" pitchFamily="34" charset="-128"/>
              </a:rPr>
              <a:t>The French were the first Europeans to settle the region. Their culture remains strong in the province of Quebec.</a:t>
            </a:r>
          </a:p>
        </p:txBody>
      </p:sp>
      <p:pic>
        <p:nvPicPr>
          <p:cNvPr id="99330" name="Content Placeholder 6">
            <a:extLst>
              <a:ext uri="{FF2B5EF4-FFF2-40B4-BE49-F238E27FC236}">
                <a16:creationId xmlns:a16="http://schemas.microsoft.com/office/drawing/2014/main" id="{DBB566D3-8688-F24C-AD01-FD32EDFFA6C1}"/>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447800" y="1828800"/>
            <a:ext cx="6416675" cy="3756025"/>
          </a:xfrm>
          <a:ln w="76200">
            <a:solidFill>
              <a:schemeClr val="bg1"/>
            </a:solidFill>
            <a:miter lim="800000"/>
            <a:headEnd/>
            <a:tailEnd/>
          </a:ln>
        </p:spPr>
      </p:pic>
      <p:sp>
        <p:nvSpPr>
          <p:cNvPr id="99331" name="Rectangle 7">
            <a:extLst>
              <a:ext uri="{FF2B5EF4-FFF2-40B4-BE49-F238E27FC236}">
                <a16:creationId xmlns:a16="http://schemas.microsoft.com/office/drawing/2014/main" id="{5010B45E-396B-F949-92D2-A54DE6174961}"/>
              </a:ext>
            </a:extLst>
          </p:cNvPr>
          <p:cNvSpPr>
            <a:spLocks noChangeArrowheads="1"/>
          </p:cNvSpPr>
          <p:nvPr/>
        </p:nvSpPr>
        <p:spPr bwMode="auto">
          <a:xfrm>
            <a:off x="6888163" y="6037263"/>
            <a:ext cx="1162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www.civilication.ca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85E97B-AAC8-EC4E-A0BC-8A7FC7A25307}"/>
              </a:ext>
            </a:extLst>
          </p:cNvPr>
          <p:cNvSpPr>
            <a:spLocks noGrp="1"/>
          </p:cNvSpPr>
          <p:nvPr>
            <p:ph sz="half" idx="1"/>
          </p:nvPr>
        </p:nvSpPr>
        <p:spPr>
          <a:xfrm>
            <a:off x="838200" y="1828800"/>
            <a:ext cx="3471863" cy="4051300"/>
          </a:xfrm>
        </p:spPr>
        <p:txBody>
          <a:bodyPr>
            <a:normAutofit lnSpcReduction="10000"/>
          </a:bodyPr>
          <a:lstStyle/>
          <a:p>
            <a:pPr marL="0" indent="0">
              <a:buFont typeface="Wingdings 2" pitchFamily="18" charset="2"/>
              <a:buNone/>
              <a:defRPr/>
            </a:pPr>
            <a:r>
              <a:rPr lang="en-US" sz="2400" b="1" dirty="0">
                <a:ea typeface="+mn-ea"/>
                <a:cs typeface="+mn-cs"/>
              </a:rPr>
              <a:t>This region has the oldest rock formations in Canada. It was also the most affected by glaciers. There are large areas of exposed rock, and, sand and gravel ridges.</a:t>
            </a:r>
          </a:p>
        </p:txBody>
      </p:sp>
      <p:pic>
        <p:nvPicPr>
          <p:cNvPr id="17410" name="Content Placeholder 6">
            <a:extLst>
              <a:ext uri="{FF2B5EF4-FFF2-40B4-BE49-F238E27FC236}">
                <a16:creationId xmlns:a16="http://schemas.microsoft.com/office/drawing/2014/main" id="{5D7036A2-E5B7-A743-B215-0C897D0A64A5}"/>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800600" y="1828800"/>
            <a:ext cx="3467100" cy="3886200"/>
          </a:xfrm>
          <a:ln w="76200">
            <a:solidFill>
              <a:schemeClr val="bg1"/>
            </a:solidFill>
            <a:miter lim="800000"/>
            <a:headEnd/>
            <a:tailEnd/>
          </a:ln>
        </p:spPr>
      </p:pic>
      <p:sp>
        <p:nvSpPr>
          <p:cNvPr id="17411" name="Rectangle 8">
            <a:extLst>
              <a:ext uri="{FF2B5EF4-FFF2-40B4-BE49-F238E27FC236}">
                <a16:creationId xmlns:a16="http://schemas.microsoft.com/office/drawing/2014/main" id="{8A9EF9F5-3F1E-C84D-AA1D-73F4BC50219B}"/>
              </a:ext>
            </a:extLst>
          </p:cNvPr>
          <p:cNvSpPr>
            <a:spLocks noChangeArrowheads="1"/>
          </p:cNvSpPr>
          <p:nvPr/>
        </p:nvSpPr>
        <p:spPr bwMode="auto">
          <a:xfrm>
            <a:off x="7010400" y="6096000"/>
            <a:ext cx="1778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www.northwestontariomaps.ca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C6E852D7-3669-7049-BC93-9130D8661950}"/>
              </a:ext>
            </a:extLst>
          </p:cNvPr>
          <p:cNvSpPr>
            <a:spLocks noGrp="1"/>
          </p:cNvSpPr>
          <p:nvPr>
            <p:ph type="title"/>
          </p:nvPr>
        </p:nvSpPr>
        <p:spPr>
          <a:xfrm>
            <a:off x="990600" y="304800"/>
            <a:ext cx="7124700" cy="923925"/>
          </a:xfrm>
        </p:spPr>
        <p:txBody>
          <a:bodyPr/>
          <a:lstStyle/>
          <a:p>
            <a:r>
              <a:rPr lang="en-US" altLang="en-US" sz="2400" b="1">
                <a:ea typeface="ＭＳ Ｐゴシック" panose="020B0600070205080204" pitchFamily="34" charset="-128"/>
              </a:rPr>
              <a:t>The British gained control in 1763 as a result of the French and Indian War.</a:t>
            </a:r>
          </a:p>
        </p:txBody>
      </p:sp>
      <p:pic>
        <p:nvPicPr>
          <p:cNvPr id="101378" name="Content Placeholder 3">
            <a:extLst>
              <a:ext uri="{FF2B5EF4-FFF2-40B4-BE49-F238E27FC236}">
                <a16:creationId xmlns:a16="http://schemas.microsoft.com/office/drawing/2014/main" id="{4A3988FC-A97A-7A48-91F0-128F9526F653}"/>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014538" y="2133600"/>
            <a:ext cx="5141912" cy="3200400"/>
          </a:xfrm>
          <a:ln w="76200">
            <a:solidFill>
              <a:schemeClr val="bg1"/>
            </a:solidFill>
            <a:miter lim="800000"/>
            <a:headEnd/>
            <a:tailEnd/>
          </a:ln>
        </p:spPr>
      </p:pic>
      <p:sp>
        <p:nvSpPr>
          <p:cNvPr id="101379" name="Rectangle 4">
            <a:extLst>
              <a:ext uri="{FF2B5EF4-FFF2-40B4-BE49-F238E27FC236}">
                <a16:creationId xmlns:a16="http://schemas.microsoft.com/office/drawing/2014/main" id="{D1BE68BE-D75E-1D46-8F8B-CB89A6DEAF51}"/>
              </a:ext>
            </a:extLst>
          </p:cNvPr>
          <p:cNvSpPr>
            <a:spLocks noChangeArrowheads="1"/>
          </p:cNvSpPr>
          <p:nvPr/>
        </p:nvSpPr>
        <p:spPr bwMode="auto">
          <a:xfrm>
            <a:off x="6553200" y="6269038"/>
            <a:ext cx="1819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www.5francisroney.weebly.com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4">
            <a:extLst>
              <a:ext uri="{FF2B5EF4-FFF2-40B4-BE49-F238E27FC236}">
                <a16:creationId xmlns:a16="http://schemas.microsoft.com/office/drawing/2014/main" id="{7CDAECF5-CA06-EE4F-96C7-B23AB2734492}"/>
              </a:ext>
            </a:extLst>
          </p:cNvPr>
          <p:cNvSpPr>
            <a:spLocks noGrp="1"/>
          </p:cNvSpPr>
          <p:nvPr>
            <p:ph sz="half" idx="1"/>
          </p:nvPr>
        </p:nvSpPr>
        <p:spPr>
          <a:xfrm>
            <a:off x="838200" y="914400"/>
            <a:ext cx="3471863" cy="4051300"/>
          </a:xfrm>
        </p:spPr>
        <p:txBody>
          <a:bodyPr/>
          <a:lstStyle/>
          <a:p>
            <a:pPr marL="0" indent="0">
              <a:buFont typeface="Wingdings 2" pitchFamily="2" charset="2"/>
              <a:buNone/>
            </a:pPr>
            <a:r>
              <a:rPr lang="en-US" altLang="en-US" sz="2400" b="1">
                <a:ea typeface="ＭＳ Ｐゴシック" panose="020B0600070205080204" pitchFamily="34" charset="-128"/>
              </a:rPr>
              <a:t>Both were drawn by the profitable fur trade.</a:t>
            </a:r>
          </a:p>
        </p:txBody>
      </p:sp>
      <p:pic>
        <p:nvPicPr>
          <p:cNvPr id="103426" name="Content Placeholder 6">
            <a:extLst>
              <a:ext uri="{FF2B5EF4-FFF2-40B4-BE49-F238E27FC236}">
                <a16:creationId xmlns:a16="http://schemas.microsoft.com/office/drawing/2014/main" id="{A9662B9F-6EB9-124E-9D33-83E9098FDAE9}"/>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495800" y="457200"/>
            <a:ext cx="4165600" cy="5803900"/>
          </a:xfrm>
          <a:ln w="76200">
            <a:solidFill>
              <a:schemeClr val="bg1"/>
            </a:solidFill>
            <a:miter lim="800000"/>
            <a:headEnd/>
            <a:tailEnd/>
          </a:ln>
        </p:spPr>
      </p:pic>
      <p:sp>
        <p:nvSpPr>
          <p:cNvPr id="103427" name="Rectangle 7">
            <a:extLst>
              <a:ext uri="{FF2B5EF4-FFF2-40B4-BE49-F238E27FC236}">
                <a16:creationId xmlns:a16="http://schemas.microsoft.com/office/drawing/2014/main" id="{F701B11F-FD2A-214A-8632-B5AC665118FA}"/>
              </a:ext>
            </a:extLst>
          </p:cNvPr>
          <p:cNvSpPr>
            <a:spLocks noChangeArrowheads="1"/>
          </p:cNvSpPr>
          <p:nvPr/>
        </p:nvSpPr>
        <p:spPr bwMode="auto">
          <a:xfrm>
            <a:off x="7315200" y="6432550"/>
            <a:ext cx="145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www.veteranstoday.com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Content Placeholder 6">
            <a:extLst>
              <a:ext uri="{FF2B5EF4-FFF2-40B4-BE49-F238E27FC236}">
                <a16:creationId xmlns:a16="http://schemas.microsoft.com/office/drawing/2014/main" id="{DA26D0BF-17EB-EE4F-984A-277CC6F0C104}"/>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865188" y="1371600"/>
            <a:ext cx="4073525" cy="3733800"/>
          </a:xfrm>
          <a:ln w="76200">
            <a:solidFill>
              <a:schemeClr val="bg1"/>
            </a:solidFill>
            <a:miter lim="800000"/>
            <a:headEnd/>
            <a:tailEnd/>
          </a:ln>
        </p:spPr>
      </p:pic>
      <p:sp>
        <p:nvSpPr>
          <p:cNvPr id="105474" name="Content Placeholder 8">
            <a:extLst>
              <a:ext uri="{FF2B5EF4-FFF2-40B4-BE49-F238E27FC236}">
                <a16:creationId xmlns:a16="http://schemas.microsoft.com/office/drawing/2014/main" id="{9EBE3F53-3B06-724E-A236-C846D5148EC8}"/>
              </a:ext>
            </a:extLst>
          </p:cNvPr>
          <p:cNvSpPr>
            <a:spLocks noGrp="1"/>
          </p:cNvSpPr>
          <p:nvPr>
            <p:ph sz="half" idx="2"/>
          </p:nvPr>
        </p:nvSpPr>
        <p:spPr>
          <a:xfrm>
            <a:off x="5486400" y="1752600"/>
            <a:ext cx="3468688" cy="3048000"/>
          </a:xfrm>
        </p:spPr>
        <p:txBody>
          <a:bodyPr/>
          <a:lstStyle/>
          <a:p>
            <a:pPr marL="0" indent="0">
              <a:buFont typeface="Wingdings 2" pitchFamily="2" charset="2"/>
              <a:buNone/>
            </a:pPr>
            <a:r>
              <a:rPr lang="en-US" altLang="en-US" sz="2400" b="1">
                <a:ea typeface="ＭＳ Ｐゴシック" panose="020B0600070205080204" pitchFamily="34" charset="-128"/>
              </a:rPr>
              <a:t>After the American Revolution, the region became a haven for American Loyalists.</a:t>
            </a:r>
          </a:p>
        </p:txBody>
      </p:sp>
      <p:sp>
        <p:nvSpPr>
          <p:cNvPr id="105475" name="Rectangle 9">
            <a:extLst>
              <a:ext uri="{FF2B5EF4-FFF2-40B4-BE49-F238E27FC236}">
                <a16:creationId xmlns:a16="http://schemas.microsoft.com/office/drawing/2014/main" id="{A8947451-0C7B-CE48-8404-F4CEEA1FB675}"/>
              </a:ext>
            </a:extLst>
          </p:cNvPr>
          <p:cNvSpPr>
            <a:spLocks noChangeArrowheads="1"/>
          </p:cNvSpPr>
          <p:nvPr/>
        </p:nvSpPr>
        <p:spPr bwMode="auto">
          <a:xfrm>
            <a:off x="228600" y="5867400"/>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www.conservapedia.com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4">
            <a:extLst>
              <a:ext uri="{FF2B5EF4-FFF2-40B4-BE49-F238E27FC236}">
                <a16:creationId xmlns:a16="http://schemas.microsoft.com/office/drawing/2014/main" id="{D000A6A0-A8E0-CB4E-B373-3F249928E50F}"/>
              </a:ext>
            </a:extLst>
          </p:cNvPr>
          <p:cNvSpPr>
            <a:spLocks noGrp="1"/>
          </p:cNvSpPr>
          <p:nvPr>
            <p:ph type="title"/>
          </p:nvPr>
        </p:nvSpPr>
        <p:spPr/>
        <p:txBody>
          <a:bodyPr/>
          <a:lstStyle/>
          <a:p>
            <a:r>
              <a:rPr lang="en-US" altLang="en-US" sz="2400" b="1">
                <a:ea typeface="ＭＳ Ｐゴシック" panose="020B0600070205080204" pitchFamily="34" charset="-128"/>
              </a:rPr>
              <a:t>It was also the destination of runaway slaves prior to the Civil War.</a:t>
            </a:r>
          </a:p>
        </p:txBody>
      </p:sp>
      <p:pic>
        <p:nvPicPr>
          <p:cNvPr id="107522" name="Content Placeholder 6">
            <a:extLst>
              <a:ext uri="{FF2B5EF4-FFF2-40B4-BE49-F238E27FC236}">
                <a16:creationId xmlns:a16="http://schemas.microsoft.com/office/drawing/2014/main" id="{58E907F0-740C-8B4F-B001-3BFFA784BBE8}"/>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524000" y="2133600"/>
            <a:ext cx="5105400" cy="3505200"/>
          </a:xfrm>
          <a:ln w="76200">
            <a:solidFill>
              <a:schemeClr val="bg1"/>
            </a:solidFill>
            <a:miter lim="800000"/>
            <a:headEnd/>
            <a:tailEnd/>
          </a:ln>
        </p:spPr>
      </p:pic>
      <p:sp>
        <p:nvSpPr>
          <p:cNvPr id="107523" name="Rectangle 7">
            <a:extLst>
              <a:ext uri="{FF2B5EF4-FFF2-40B4-BE49-F238E27FC236}">
                <a16:creationId xmlns:a16="http://schemas.microsoft.com/office/drawing/2014/main" id="{3609E54B-2039-174A-ADCC-4703F8D3CF13}"/>
              </a:ext>
            </a:extLst>
          </p:cNvPr>
          <p:cNvSpPr>
            <a:spLocks noChangeArrowheads="1"/>
          </p:cNvSpPr>
          <p:nvPr/>
        </p:nvSpPr>
        <p:spPr bwMode="auto">
          <a:xfrm>
            <a:off x="1524000" y="59436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www.waxingandwaningcousinsconnections.blogspot.com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Content Placeholder 6">
            <a:extLst>
              <a:ext uri="{FF2B5EF4-FFF2-40B4-BE49-F238E27FC236}">
                <a16:creationId xmlns:a16="http://schemas.microsoft.com/office/drawing/2014/main" id="{7920EDC5-2CE3-B042-80BD-9E26855585FB}"/>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685800" y="990600"/>
            <a:ext cx="3962400" cy="2971800"/>
          </a:xfrm>
          <a:ln w="76200">
            <a:solidFill>
              <a:schemeClr val="bg1"/>
            </a:solidFill>
            <a:miter lim="800000"/>
            <a:headEnd/>
            <a:tailEnd/>
          </a:ln>
        </p:spPr>
      </p:pic>
      <p:sp>
        <p:nvSpPr>
          <p:cNvPr id="109570" name="Content Placeholder 5">
            <a:extLst>
              <a:ext uri="{FF2B5EF4-FFF2-40B4-BE49-F238E27FC236}">
                <a16:creationId xmlns:a16="http://schemas.microsoft.com/office/drawing/2014/main" id="{339771D4-92DB-EF4C-AAA5-E1DFCD22352C}"/>
              </a:ext>
            </a:extLst>
          </p:cNvPr>
          <p:cNvSpPr>
            <a:spLocks noGrp="1"/>
          </p:cNvSpPr>
          <p:nvPr>
            <p:ph sz="half" idx="2"/>
          </p:nvPr>
        </p:nvSpPr>
        <p:spPr>
          <a:xfrm>
            <a:off x="5181600" y="1600200"/>
            <a:ext cx="3468688" cy="4051300"/>
          </a:xfrm>
        </p:spPr>
        <p:txBody>
          <a:bodyPr/>
          <a:lstStyle/>
          <a:p>
            <a:pPr marL="0" indent="0">
              <a:buFont typeface="Wingdings 2" pitchFamily="2" charset="2"/>
              <a:buNone/>
            </a:pPr>
            <a:r>
              <a:rPr lang="en-US" altLang="en-US" sz="2400" b="1">
                <a:ea typeface="ＭＳ Ｐゴシック" panose="020B0600070205080204" pitchFamily="34" charset="-128"/>
              </a:rPr>
              <a:t>In 1857, Ottawa, Ontario was selected as the site of the national capital of Canada due to its location in the historical and economic heartland of European Canada.</a:t>
            </a:r>
          </a:p>
        </p:txBody>
      </p:sp>
      <p:sp>
        <p:nvSpPr>
          <p:cNvPr id="109571" name="Rectangle 7">
            <a:extLst>
              <a:ext uri="{FF2B5EF4-FFF2-40B4-BE49-F238E27FC236}">
                <a16:creationId xmlns:a16="http://schemas.microsoft.com/office/drawing/2014/main" id="{E52DB45F-9978-6345-8AA2-3DDD6945577E}"/>
              </a:ext>
            </a:extLst>
          </p:cNvPr>
          <p:cNvSpPr>
            <a:spLocks noChangeArrowheads="1"/>
          </p:cNvSpPr>
          <p:nvPr/>
        </p:nvSpPr>
        <p:spPr bwMode="auto">
          <a:xfrm>
            <a:off x="228600" y="4191000"/>
            <a:ext cx="1262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www.panoramic.com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4">
            <a:extLst>
              <a:ext uri="{FF2B5EF4-FFF2-40B4-BE49-F238E27FC236}">
                <a16:creationId xmlns:a16="http://schemas.microsoft.com/office/drawing/2014/main" id="{BA31B4F9-2FC2-504F-80E8-A9460B8F2875}"/>
              </a:ext>
            </a:extLst>
          </p:cNvPr>
          <p:cNvSpPr>
            <a:spLocks noGrp="1"/>
          </p:cNvSpPr>
          <p:nvPr>
            <p:ph type="title"/>
          </p:nvPr>
        </p:nvSpPr>
        <p:spPr/>
        <p:txBody>
          <a:bodyPr/>
          <a:lstStyle/>
          <a:p>
            <a:pPr algn="ctr"/>
            <a:r>
              <a:rPr lang="en-US" altLang="en-US" b="1">
                <a:ea typeface="ＭＳ Ｐゴシック" panose="020B0600070205080204" pitchFamily="34" charset="-128"/>
              </a:rPr>
              <a:t>The Cordillera Region</a:t>
            </a:r>
          </a:p>
        </p:txBody>
      </p:sp>
      <p:sp>
        <p:nvSpPr>
          <p:cNvPr id="111618" name="Content Placeholder 5">
            <a:extLst>
              <a:ext uri="{FF2B5EF4-FFF2-40B4-BE49-F238E27FC236}">
                <a16:creationId xmlns:a16="http://schemas.microsoft.com/office/drawing/2014/main" id="{5D71DD91-E11C-4341-8EC2-ABB00E3F8525}"/>
              </a:ext>
            </a:extLst>
          </p:cNvPr>
          <p:cNvSpPr>
            <a:spLocks noGrp="1"/>
          </p:cNvSpPr>
          <p:nvPr>
            <p:ph idx="1"/>
          </p:nvPr>
        </p:nvSpPr>
        <p:spPr>
          <a:xfrm>
            <a:off x="990600" y="1524000"/>
            <a:ext cx="7124700" cy="2735263"/>
          </a:xfrm>
        </p:spPr>
        <p:txBody>
          <a:bodyPr/>
          <a:lstStyle/>
          <a:p>
            <a:pPr marL="0" indent="0">
              <a:buFont typeface="Wingdings 2" pitchFamily="2" charset="2"/>
              <a:buNone/>
            </a:pPr>
            <a:r>
              <a:rPr lang="en-US" altLang="en-US" sz="2400" b="1">
                <a:ea typeface="ＭＳ Ｐゴシック" panose="020B0600070205080204" pitchFamily="34" charset="-128"/>
              </a:rPr>
              <a:t>This region consists of British Columbia and the Yukon Territory.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3">
            <a:extLst>
              <a:ext uri="{FF2B5EF4-FFF2-40B4-BE49-F238E27FC236}">
                <a16:creationId xmlns:a16="http://schemas.microsoft.com/office/drawing/2014/main" id="{9139AC56-C7BD-BF49-B7C8-A97024A510FF}"/>
              </a:ext>
            </a:extLst>
          </p:cNvPr>
          <p:cNvSpPr>
            <a:spLocks noGrp="1"/>
          </p:cNvSpPr>
          <p:nvPr>
            <p:ph type="title"/>
          </p:nvPr>
        </p:nvSpPr>
        <p:spPr>
          <a:xfrm>
            <a:off x="1009650" y="676275"/>
            <a:ext cx="7123113" cy="923925"/>
          </a:xfrm>
        </p:spPr>
        <p:txBody>
          <a:bodyPr/>
          <a:lstStyle/>
          <a:p>
            <a:r>
              <a:rPr lang="en-US" altLang="en-US" sz="2400" b="1">
                <a:ea typeface="ＭＳ Ｐゴシック" panose="020B0600070205080204" pitchFamily="34" charset="-128"/>
              </a:rPr>
              <a:t>The region is known for its mountains, fjords, and forests.</a:t>
            </a:r>
          </a:p>
        </p:txBody>
      </p:sp>
      <p:pic>
        <p:nvPicPr>
          <p:cNvPr id="112642" name="Content Placeholder 7">
            <a:extLst>
              <a:ext uri="{FF2B5EF4-FFF2-40B4-BE49-F238E27FC236}">
                <a16:creationId xmlns:a16="http://schemas.microsoft.com/office/drawing/2014/main" id="{6C0C3D59-81DC-4845-9CC9-23C6E6FC5B1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78363" y="3657600"/>
            <a:ext cx="4049712" cy="2663825"/>
          </a:xfrm>
          <a:ln w="76200">
            <a:solidFill>
              <a:schemeClr val="bg1"/>
            </a:solidFill>
            <a:miter lim="800000"/>
            <a:headEnd/>
            <a:tailEnd/>
          </a:ln>
        </p:spPr>
      </p:pic>
      <p:pic>
        <p:nvPicPr>
          <p:cNvPr id="112643" name="Content Placeholder 9">
            <a:extLst>
              <a:ext uri="{FF2B5EF4-FFF2-40B4-BE49-F238E27FC236}">
                <a16:creationId xmlns:a16="http://schemas.microsoft.com/office/drawing/2014/main" id="{AC7A9DB0-FEEB-4949-B694-3855EFCD7C5B}"/>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rcRect/>
          <a:stretch>
            <a:fillRect/>
          </a:stretch>
        </p:blipFill>
        <p:spPr>
          <a:xfrm>
            <a:off x="304800" y="1828800"/>
            <a:ext cx="3962400" cy="2971800"/>
          </a:xfrm>
          <a:ln w="76200">
            <a:solidFill>
              <a:schemeClr val="bg1"/>
            </a:solidFill>
            <a:miter lim="800000"/>
            <a:headEnd/>
            <a:tailEnd/>
          </a:ln>
        </p:spPr>
      </p:pic>
      <p:sp>
        <p:nvSpPr>
          <p:cNvPr id="112644" name="Rectangle 10">
            <a:extLst>
              <a:ext uri="{FF2B5EF4-FFF2-40B4-BE49-F238E27FC236}">
                <a16:creationId xmlns:a16="http://schemas.microsoft.com/office/drawing/2014/main" id="{2096F22B-C552-3741-A0BE-A105DE752CAA}"/>
              </a:ext>
            </a:extLst>
          </p:cNvPr>
          <p:cNvSpPr>
            <a:spLocks noChangeArrowheads="1"/>
          </p:cNvSpPr>
          <p:nvPr/>
        </p:nvSpPr>
        <p:spPr bwMode="auto">
          <a:xfrm>
            <a:off x="228600" y="4953000"/>
            <a:ext cx="876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www.cbwc.ca</a:t>
            </a:r>
          </a:p>
        </p:txBody>
      </p:sp>
      <p:sp>
        <p:nvSpPr>
          <p:cNvPr id="112645" name="Rectangle 11">
            <a:extLst>
              <a:ext uri="{FF2B5EF4-FFF2-40B4-BE49-F238E27FC236}">
                <a16:creationId xmlns:a16="http://schemas.microsoft.com/office/drawing/2014/main" id="{FDFD4C0A-CFC3-3942-A460-221C238FDBD6}"/>
              </a:ext>
            </a:extLst>
          </p:cNvPr>
          <p:cNvSpPr>
            <a:spLocks noChangeArrowheads="1"/>
          </p:cNvSpPr>
          <p:nvPr/>
        </p:nvSpPr>
        <p:spPr bwMode="auto">
          <a:xfrm>
            <a:off x="7391400" y="6445250"/>
            <a:ext cx="1404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www.cathedralgrove.eu</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FBF91161-F80D-F948-B32F-9B6EBCA64EDF}"/>
              </a:ext>
            </a:extLst>
          </p:cNvPr>
          <p:cNvSpPr>
            <a:spLocks noGrp="1"/>
          </p:cNvSpPr>
          <p:nvPr>
            <p:ph type="title"/>
          </p:nvPr>
        </p:nvSpPr>
        <p:spPr>
          <a:xfrm>
            <a:off x="1009650" y="676275"/>
            <a:ext cx="7123113" cy="923925"/>
          </a:xfrm>
        </p:spPr>
        <p:txBody>
          <a:bodyPr/>
          <a:lstStyle/>
          <a:p>
            <a:r>
              <a:rPr lang="en-US" altLang="en-US" sz="2400" b="1">
                <a:ea typeface="ＭＳ Ｐゴシック" panose="020B0600070205080204" pitchFamily="34" charset="-128"/>
              </a:rPr>
              <a:t>Coastal areas are warm and wet, while interior areas are cold and dry.</a:t>
            </a:r>
          </a:p>
        </p:txBody>
      </p:sp>
      <p:pic>
        <p:nvPicPr>
          <p:cNvPr id="114690" name="Content Placeholder 4">
            <a:extLst>
              <a:ext uri="{FF2B5EF4-FFF2-40B4-BE49-F238E27FC236}">
                <a16:creationId xmlns:a16="http://schemas.microsoft.com/office/drawing/2014/main" id="{23E05185-465B-DC4D-8C2A-5084B1C9555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533400" y="1905000"/>
            <a:ext cx="3962400" cy="2971800"/>
          </a:xfrm>
          <a:ln w="76200">
            <a:solidFill>
              <a:schemeClr val="bg1"/>
            </a:solidFill>
            <a:miter lim="800000"/>
            <a:headEnd/>
            <a:tailEnd/>
          </a:ln>
        </p:spPr>
      </p:pic>
      <p:pic>
        <p:nvPicPr>
          <p:cNvPr id="114691" name="Content Placeholder 7">
            <a:extLst>
              <a:ext uri="{FF2B5EF4-FFF2-40B4-BE49-F238E27FC236}">
                <a16:creationId xmlns:a16="http://schemas.microsoft.com/office/drawing/2014/main" id="{DB06F0D2-12A4-4C4A-A559-17468D2D1A88}"/>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4929188" y="3657600"/>
            <a:ext cx="3916362" cy="2557463"/>
          </a:xfrm>
          <a:ln w="76200">
            <a:solidFill>
              <a:schemeClr val="bg1"/>
            </a:solidFill>
            <a:miter lim="800000"/>
            <a:headEnd/>
            <a:tailEnd/>
          </a:ln>
        </p:spPr>
      </p:pic>
      <p:sp>
        <p:nvSpPr>
          <p:cNvPr id="114692" name="Rectangle 8">
            <a:extLst>
              <a:ext uri="{FF2B5EF4-FFF2-40B4-BE49-F238E27FC236}">
                <a16:creationId xmlns:a16="http://schemas.microsoft.com/office/drawing/2014/main" id="{4A82D75F-B2C3-B242-BA23-10BDB6C77B97}"/>
              </a:ext>
            </a:extLst>
          </p:cNvPr>
          <p:cNvSpPr>
            <a:spLocks noChangeArrowheads="1"/>
          </p:cNvSpPr>
          <p:nvPr/>
        </p:nvSpPr>
        <p:spPr bwMode="auto">
          <a:xfrm>
            <a:off x="457200" y="5105400"/>
            <a:ext cx="1514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www.botanicalgarden.ubc</a:t>
            </a:r>
          </a:p>
        </p:txBody>
      </p:sp>
      <p:sp>
        <p:nvSpPr>
          <p:cNvPr id="114693" name="Rectangle 9">
            <a:extLst>
              <a:ext uri="{FF2B5EF4-FFF2-40B4-BE49-F238E27FC236}">
                <a16:creationId xmlns:a16="http://schemas.microsoft.com/office/drawing/2014/main" id="{33DF03B3-D698-B44C-AED9-3100A99A47D2}"/>
              </a:ext>
            </a:extLst>
          </p:cNvPr>
          <p:cNvSpPr>
            <a:spLocks noChangeArrowheads="1"/>
          </p:cNvSpPr>
          <p:nvPr/>
        </p:nvSpPr>
        <p:spPr bwMode="auto">
          <a:xfrm>
            <a:off x="7620000" y="6324600"/>
            <a:ext cx="1308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www.andreagrant.org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57CA2792-3EC3-A444-8854-53F8277BA288}"/>
              </a:ext>
            </a:extLst>
          </p:cNvPr>
          <p:cNvSpPr>
            <a:spLocks noGrp="1"/>
          </p:cNvSpPr>
          <p:nvPr>
            <p:ph type="title"/>
          </p:nvPr>
        </p:nvSpPr>
        <p:spPr>
          <a:xfrm>
            <a:off x="1009650" y="676275"/>
            <a:ext cx="7123113" cy="923925"/>
          </a:xfrm>
        </p:spPr>
        <p:txBody>
          <a:bodyPr/>
          <a:lstStyle/>
          <a:p>
            <a:r>
              <a:rPr lang="en-US" altLang="en-US" sz="2400" b="1">
                <a:ea typeface="ＭＳ Ｐゴシック" panose="020B0600070205080204" pitchFamily="34" charset="-128"/>
              </a:rPr>
              <a:t>The region’s economy is based on fishing, lumber, and farming.</a:t>
            </a:r>
          </a:p>
        </p:txBody>
      </p:sp>
      <p:pic>
        <p:nvPicPr>
          <p:cNvPr id="116738" name="Content Placeholder 4">
            <a:extLst>
              <a:ext uri="{FF2B5EF4-FFF2-40B4-BE49-F238E27FC236}">
                <a16:creationId xmlns:a16="http://schemas.microsoft.com/office/drawing/2014/main" id="{CFDF9A0F-D0FF-BD4B-B228-AAA5C2DB4F8A}"/>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228600" y="1828800"/>
            <a:ext cx="3962400" cy="2971800"/>
          </a:xfrm>
          <a:ln w="76200">
            <a:solidFill>
              <a:schemeClr val="bg1"/>
            </a:solidFill>
            <a:miter lim="800000"/>
            <a:headEnd/>
            <a:tailEnd/>
          </a:ln>
        </p:spPr>
      </p:pic>
      <p:pic>
        <p:nvPicPr>
          <p:cNvPr id="116739" name="Content Placeholder 5">
            <a:extLst>
              <a:ext uri="{FF2B5EF4-FFF2-40B4-BE49-F238E27FC236}">
                <a16:creationId xmlns:a16="http://schemas.microsoft.com/office/drawing/2014/main" id="{18FF3F08-C6A6-CF43-B3EF-7BF22732A728}"/>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4648200" y="3462338"/>
            <a:ext cx="3962400" cy="2603500"/>
          </a:xfrm>
          <a:ln w="76200">
            <a:solidFill>
              <a:schemeClr val="bg1"/>
            </a:solidFill>
            <a:miter lim="800000"/>
            <a:headEnd/>
            <a:tailEnd/>
          </a:ln>
        </p:spPr>
      </p:pic>
      <p:sp>
        <p:nvSpPr>
          <p:cNvPr id="116740" name="Rectangle 6">
            <a:extLst>
              <a:ext uri="{FF2B5EF4-FFF2-40B4-BE49-F238E27FC236}">
                <a16:creationId xmlns:a16="http://schemas.microsoft.com/office/drawing/2014/main" id="{8D29D2CF-1543-2D4F-9E7C-BF046E71665B}"/>
              </a:ext>
            </a:extLst>
          </p:cNvPr>
          <p:cNvSpPr>
            <a:spLocks noChangeArrowheads="1"/>
          </p:cNvSpPr>
          <p:nvPr/>
        </p:nvSpPr>
        <p:spPr bwMode="auto">
          <a:xfrm>
            <a:off x="152400" y="4876800"/>
            <a:ext cx="1484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www.pelhamplastics.com</a:t>
            </a:r>
          </a:p>
        </p:txBody>
      </p:sp>
      <p:sp>
        <p:nvSpPr>
          <p:cNvPr id="116741" name="Rectangle 7">
            <a:extLst>
              <a:ext uri="{FF2B5EF4-FFF2-40B4-BE49-F238E27FC236}">
                <a16:creationId xmlns:a16="http://schemas.microsoft.com/office/drawing/2014/main" id="{2A505B76-C397-5D46-9D69-7DF10D0A6CEA}"/>
              </a:ext>
            </a:extLst>
          </p:cNvPr>
          <p:cNvSpPr>
            <a:spLocks noChangeArrowheads="1"/>
          </p:cNvSpPr>
          <p:nvPr/>
        </p:nvSpPr>
        <p:spPr bwMode="auto">
          <a:xfrm>
            <a:off x="7391400" y="6248400"/>
            <a:ext cx="1279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www.superstock.com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18ACC4E4-D524-F149-B27A-FFB278F5963A}"/>
              </a:ext>
            </a:extLst>
          </p:cNvPr>
          <p:cNvSpPr>
            <a:spLocks noGrp="1"/>
          </p:cNvSpPr>
          <p:nvPr>
            <p:ph type="title"/>
          </p:nvPr>
        </p:nvSpPr>
        <p:spPr>
          <a:xfrm>
            <a:off x="1009650" y="676275"/>
            <a:ext cx="7123113" cy="923925"/>
          </a:xfrm>
        </p:spPr>
        <p:txBody>
          <a:bodyPr/>
          <a:lstStyle/>
          <a:p>
            <a:r>
              <a:rPr lang="en-US" altLang="en-US" sz="2400" b="1">
                <a:ea typeface="ＭＳ Ｐゴシック" panose="020B0600070205080204" pitchFamily="34" charset="-128"/>
              </a:rPr>
              <a:t>The Northwest Coastal First Nations live here.</a:t>
            </a:r>
          </a:p>
        </p:txBody>
      </p:sp>
      <p:pic>
        <p:nvPicPr>
          <p:cNvPr id="118786" name="Content Placeholder 4">
            <a:extLst>
              <a:ext uri="{FF2B5EF4-FFF2-40B4-BE49-F238E27FC236}">
                <a16:creationId xmlns:a16="http://schemas.microsoft.com/office/drawing/2014/main" id="{46352894-AAD6-EA4A-AA25-339E3AA3D381}"/>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533400" y="1676400"/>
            <a:ext cx="2836863" cy="4051300"/>
          </a:xfrm>
          <a:ln w="76200">
            <a:solidFill>
              <a:schemeClr val="bg1"/>
            </a:solidFill>
            <a:miter lim="800000"/>
            <a:headEnd/>
            <a:tailEnd/>
          </a:ln>
        </p:spPr>
      </p:pic>
      <p:pic>
        <p:nvPicPr>
          <p:cNvPr id="118787" name="Content Placeholder 5">
            <a:extLst>
              <a:ext uri="{FF2B5EF4-FFF2-40B4-BE49-F238E27FC236}">
                <a16:creationId xmlns:a16="http://schemas.microsoft.com/office/drawing/2014/main" id="{E6829BBD-691F-C74D-91CC-C7436B292E4A}"/>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4114800" y="2438400"/>
            <a:ext cx="4630738" cy="3646488"/>
          </a:xfrm>
          <a:ln w="76200">
            <a:solidFill>
              <a:schemeClr val="bg1"/>
            </a:solidFill>
            <a:miter lim="800000"/>
            <a:headEnd/>
            <a:tailEnd/>
          </a:ln>
        </p:spPr>
      </p:pic>
      <p:sp>
        <p:nvSpPr>
          <p:cNvPr id="118788" name="Rectangle 6">
            <a:extLst>
              <a:ext uri="{FF2B5EF4-FFF2-40B4-BE49-F238E27FC236}">
                <a16:creationId xmlns:a16="http://schemas.microsoft.com/office/drawing/2014/main" id="{73FD6296-9191-FE49-B760-68F9C8F4FB37}"/>
              </a:ext>
            </a:extLst>
          </p:cNvPr>
          <p:cNvSpPr>
            <a:spLocks noChangeArrowheads="1"/>
          </p:cNvSpPr>
          <p:nvPr/>
        </p:nvSpPr>
        <p:spPr bwMode="auto">
          <a:xfrm>
            <a:off x="457200" y="5867400"/>
            <a:ext cx="1179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www.pinterest.com</a:t>
            </a:r>
          </a:p>
        </p:txBody>
      </p:sp>
      <p:sp>
        <p:nvSpPr>
          <p:cNvPr id="118789" name="Rectangle 7">
            <a:extLst>
              <a:ext uri="{FF2B5EF4-FFF2-40B4-BE49-F238E27FC236}">
                <a16:creationId xmlns:a16="http://schemas.microsoft.com/office/drawing/2014/main" id="{5BAAD03C-E2CF-C348-82DE-665422A27F3D}"/>
              </a:ext>
            </a:extLst>
          </p:cNvPr>
          <p:cNvSpPr>
            <a:spLocks noChangeArrowheads="1"/>
          </p:cNvSpPr>
          <p:nvPr/>
        </p:nvSpPr>
        <p:spPr bwMode="auto">
          <a:xfrm>
            <a:off x="7010400" y="6269038"/>
            <a:ext cx="1819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www.leslielopez.wordpress.com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AB8A71E-6E01-5E45-8D34-8E71F282884C}"/>
              </a:ext>
            </a:extLst>
          </p:cNvPr>
          <p:cNvSpPr>
            <a:spLocks noGrp="1"/>
          </p:cNvSpPr>
          <p:nvPr>
            <p:ph type="title"/>
          </p:nvPr>
        </p:nvSpPr>
        <p:spPr/>
        <p:txBody>
          <a:bodyPr/>
          <a:lstStyle/>
          <a:p>
            <a:pPr algn="ctr"/>
            <a:r>
              <a:rPr lang="en-US" altLang="en-US" sz="2400" b="1">
                <a:ea typeface="ＭＳ Ｐゴシック" panose="020B0600070205080204" pitchFamily="34" charset="-128"/>
              </a:rPr>
              <a:t>It is also known for its peatlands.</a:t>
            </a:r>
          </a:p>
        </p:txBody>
      </p:sp>
      <p:pic>
        <p:nvPicPr>
          <p:cNvPr id="19458" name="Content Placeholder 5">
            <a:extLst>
              <a:ext uri="{FF2B5EF4-FFF2-40B4-BE49-F238E27FC236}">
                <a16:creationId xmlns:a16="http://schemas.microsoft.com/office/drawing/2014/main" id="{6D707167-5FF5-2B4A-90B7-B028ACC01D52}"/>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600200" y="2209800"/>
            <a:ext cx="6157913" cy="3214688"/>
          </a:xfrm>
          <a:ln w="76200">
            <a:solidFill>
              <a:schemeClr val="bg1"/>
            </a:solidFill>
            <a:miter lim="800000"/>
            <a:headEnd/>
            <a:tailEnd/>
          </a:ln>
        </p:spPr>
      </p:pic>
      <p:sp>
        <p:nvSpPr>
          <p:cNvPr id="19459" name="Rectangle 6">
            <a:extLst>
              <a:ext uri="{FF2B5EF4-FFF2-40B4-BE49-F238E27FC236}">
                <a16:creationId xmlns:a16="http://schemas.microsoft.com/office/drawing/2014/main" id="{84E42D56-6457-8145-8934-975E877C92AD}"/>
              </a:ext>
            </a:extLst>
          </p:cNvPr>
          <p:cNvSpPr>
            <a:spLocks noChangeArrowheads="1"/>
          </p:cNvSpPr>
          <p:nvPr/>
        </p:nvSpPr>
        <p:spPr bwMode="auto">
          <a:xfrm>
            <a:off x="6858000" y="5715000"/>
            <a:ext cx="1214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www.geog.mcgill.ca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4">
            <a:extLst>
              <a:ext uri="{FF2B5EF4-FFF2-40B4-BE49-F238E27FC236}">
                <a16:creationId xmlns:a16="http://schemas.microsoft.com/office/drawing/2014/main" id="{8EE3F145-E2B4-884E-A049-13CDD9E2F559}"/>
              </a:ext>
            </a:extLst>
          </p:cNvPr>
          <p:cNvSpPr>
            <a:spLocks noGrp="1"/>
          </p:cNvSpPr>
          <p:nvPr>
            <p:ph type="title"/>
          </p:nvPr>
        </p:nvSpPr>
        <p:spPr/>
        <p:txBody>
          <a:bodyPr/>
          <a:lstStyle/>
          <a:p>
            <a:r>
              <a:rPr lang="en-US" altLang="en-US" sz="2400" b="1">
                <a:ea typeface="ＭＳ Ｐゴシック" panose="020B0600070205080204" pitchFamily="34" charset="-128"/>
              </a:rPr>
              <a:t>The region was the site of several gold rushes.</a:t>
            </a:r>
          </a:p>
        </p:txBody>
      </p:sp>
      <p:pic>
        <p:nvPicPr>
          <p:cNvPr id="120834" name="Content Placeholder 6">
            <a:extLst>
              <a:ext uri="{FF2B5EF4-FFF2-40B4-BE49-F238E27FC236}">
                <a16:creationId xmlns:a16="http://schemas.microsoft.com/office/drawing/2014/main" id="{9CDEEC67-06BC-DC4F-9454-5B391EB48634}"/>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833563" y="1862138"/>
            <a:ext cx="5476875" cy="3943350"/>
          </a:xfrm>
          <a:ln w="76200">
            <a:solidFill>
              <a:schemeClr val="bg1"/>
            </a:solidFill>
            <a:miter lim="800000"/>
            <a:headEnd/>
            <a:tailEnd/>
          </a:ln>
        </p:spPr>
      </p:pic>
      <p:sp>
        <p:nvSpPr>
          <p:cNvPr id="120835" name="Rectangle 7">
            <a:extLst>
              <a:ext uri="{FF2B5EF4-FFF2-40B4-BE49-F238E27FC236}">
                <a16:creationId xmlns:a16="http://schemas.microsoft.com/office/drawing/2014/main" id="{CE4AB133-64E4-C144-8279-D7BD405E9A6D}"/>
              </a:ext>
            </a:extLst>
          </p:cNvPr>
          <p:cNvSpPr>
            <a:spLocks noChangeArrowheads="1"/>
          </p:cNvSpPr>
          <p:nvPr/>
        </p:nvSpPr>
        <p:spPr bwMode="auto">
          <a:xfrm>
            <a:off x="6156325" y="5957888"/>
            <a:ext cx="11811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www.pinterest.com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ontent Placeholder 2">
            <a:extLst>
              <a:ext uri="{FF2B5EF4-FFF2-40B4-BE49-F238E27FC236}">
                <a16:creationId xmlns:a16="http://schemas.microsoft.com/office/drawing/2014/main" id="{33C3B229-22CC-4848-A8CB-282C1DE5A368}"/>
              </a:ext>
            </a:extLst>
          </p:cNvPr>
          <p:cNvSpPr>
            <a:spLocks noGrp="1"/>
          </p:cNvSpPr>
          <p:nvPr>
            <p:ph idx="1"/>
          </p:nvPr>
        </p:nvSpPr>
        <p:spPr>
          <a:xfrm>
            <a:off x="990600" y="1371600"/>
            <a:ext cx="7124700" cy="2811463"/>
          </a:xfrm>
        </p:spPr>
        <p:txBody>
          <a:bodyPr/>
          <a:lstStyle/>
          <a:p>
            <a:pPr marL="0" indent="0">
              <a:buFont typeface="Wingdings 2" pitchFamily="2" charset="2"/>
              <a:buNone/>
            </a:pPr>
            <a:r>
              <a:rPr lang="en-US" altLang="en-US" sz="2400" b="1">
                <a:ea typeface="ＭＳ Ｐゴシック" panose="020B0600070205080204" pitchFamily="34" charset="-128"/>
              </a:rPr>
              <a:t>Because of it location on the Pacific Coast, the region is Canada’s window on Asia for immigration and trade.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6">
            <a:extLst>
              <a:ext uri="{FF2B5EF4-FFF2-40B4-BE49-F238E27FC236}">
                <a16:creationId xmlns:a16="http://schemas.microsoft.com/office/drawing/2014/main" id="{822952A8-06DF-A440-B733-35088A95D654}"/>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685800" y="1600200"/>
            <a:ext cx="3621088" cy="4191000"/>
          </a:xfrm>
          <a:ln w="76200">
            <a:solidFill>
              <a:schemeClr val="bg1"/>
            </a:solidFill>
            <a:miter lim="800000"/>
            <a:headEnd/>
            <a:tailEnd/>
          </a:ln>
        </p:spPr>
      </p:pic>
      <p:sp>
        <p:nvSpPr>
          <p:cNvPr id="21506" name="Content Placeholder 5">
            <a:extLst>
              <a:ext uri="{FF2B5EF4-FFF2-40B4-BE49-F238E27FC236}">
                <a16:creationId xmlns:a16="http://schemas.microsoft.com/office/drawing/2014/main" id="{12F9C454-A849-FE46-8170-97BF08562B19}"/>
              </a:ext>
            </a:extLst>
          </p:cNvPr>
          <p:cNvSpPr>
            <a:spLocks noGrp="1"/>
          </p:cNvSpPr>
          <p:nvPr>
            <p:ph sz="half" idx="2"/>
          </p:nvPr>
        </p:nvSpPr>
        <p:spPr>
          <a:xfrm>
            <a:off x="4724400" y="1371600"/>
            <a:ext cx="3468688" cy="4051300"/>
          </a:xfrm>
        </p:spPr>
        <p:txBody>
          <a:bodyPr/>
          <a:lstStyle/>
          <a:p>
            <a:pPr marL="0" indent="0">
              <a:buFont typeface="Wingdings 2" pitchFamily="2" charset="2"/>
              <a:buNone/>
            </a:pPr>
            <a:r>
              <a:rPr lang="en-US" altLang="en-US" sz="2400" b="1">
                <a:ea typeface="ＭＳ Ｐゴシック" panose="020B0600070205080204" pitchFamily="34" charset="-128"/>
              </a:rPr>
              <a:t>The Hudson Bay is located in this region.</a:t>
            </a:r>
          </a:p>
        </p:txBody>
      </p:sp>
      <p:sp>
        <p:nvSpPr>
          <p:cNvPr id="21507" name="Rectangle 7">
            <a:extLst>
              <a:ext uri="{FF2B5EF4-FFF2-40B4-BE49-F238E27FC236}">
                <a16:creationId xmlns:a16="http://schemas.microsoft.com/office/drawing/2014/main" id="{AF48A1B6-9988-194C-9F58-80A9919B6DED}"/>
              </a:ext>
            </a:extLst>
          </p:cNvPr>
          <p:cNvSpPr>
            <a:spLocks noChangeArrowheads="1"/>
          </p:cNvSpPr>
          <p:nvPr/>
        </p:nvSpPr>
        <p:spPr bwMode="auto">
          <a:xfrm>
            <a:off x="381000" y="5988050"/>
            <a:ext cx="164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www.mrpolino.pbworks.com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2636BE55-91BD-6344-AEEC-F900826E53BC}"/>
              </a:ext>
            </a:extLst>
          </p:cNvPr>
          <p:cNvSpPr>
            <a:spLocks noGrp="1"/>
          </p:cNvSpPr>
          <p:nvPr>
            <p:ph type="title"/>
          </p:nvPr>
        </p:nvSpPr>
        <p:spPr>
          <a:xfrm>
            <a:off x="1009650" y="676275"/>
            <a:ext cx="7123113" cy="923925"/>
          </a:xfrm>
        </p:spPr>
        <p:txBody>
          <a:bodyPr/>
          <a:lstStyle/>
          <a:p>
            <a:r>
              <a:rPr lang="en-US" altLang="en-US" sz="2000" b="1">
                <a:ea typeface="ＭＳ Ｐゴシック" panose="020B0600070205080204" pitchFamily="34" charset="-128"/>
              </a:rPr>
              <a:t>The economy of the region is based on hydroelectric power, mining, lumber, and fur.</a:t>
            </a:r>
          </a:p>
        </p:txBody>
      </p:sp>
      <p:pic>
        <p:nvPicPr>
          <p:cNvPr id="23554" name="Content Placeholder 4">
            <a:extLst>
              <a:ext uri="{FF2B5EF4-FFF2-40B4-BE49-F238E27FC236}">
                <a16:creationId xmlns:a16="http://schemas.microsoft.com/office/drawing/2014/main" id="{17D9312F-9A5D-CA4C-9179-033D3AD71749}"/>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304800" y="1981200"/>
            <a:ext cx="4332288" cy="2438400"/>
          </a:xfrm>
          <a:ln w="76200">
            <a:solidFill>
              <a:schemeClr val="bg1"/>
            </a:solidFill>
            <a:miter lim="800000"/>
            <a:headEnd/>
            <a:tailEnd/>
          </a:ln>
        </p:spPr>
      </p:pic>
      <p:pic>
        <p:nvPicPr>
          <p:cNvPr id="23555" name="Content Placeholder 5">
            <a:extLst>
              <a:ext uri="{FF2B5EF4-FFF2-40B4-BE49-F238E27FC236}">
                <a16:creationId xmlns:a16="http://schemas.microsoft.com/office/drawing/2014/main" id="{28F2662B-21FF-5848-B8BC-23AE8F2D1F50}"/>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4997450" y="3886200"/>
            <a:ext cx="3613150" cy="2468563"/>
          </a:xfrm>
          <a:ln w="76200">
            <a:solidFill>
              <a:schemeClr val="bg1"/>
            </a:solidFill>
            <a:miter lim="800000"/>
            <a:headEnd/>
            <a:tailEnd/>
          </a:ln>
        </p:spPr>
      </p:pic>
      <p:sp>
        <p:nvSpPr>
          <p:cNvPr id="23556" name="Rectangle 6">
            <a:extLst>
              <a:ext uri="{FF2B5EF4-FFF2-40B4-BE49-F238E27FC236}">
                <a16:creationId xmlns:a16="http://schemas.microsoft.com/office/drawing/2014/main" id="{37FAFE59-D11C-3246-BBD1-09CA75E7B01B}"/>
              </a:ext>
            </a:extLst>
          </p:cNvPr>
          <p:cNvSpPr>
            <a:spLocks noChangeArrowheads="1"/>
          </p:cNvSpPr>
          <p:nvPr/>
        </p:nvSpPr>
        <p:spPr bwMode="auto">
          <a:xfrm>
            <a:off x="3200400" y="450850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www.atlantic.ctvnews.ca</a:t>
            </a:r>
          </a:p>
        </p:txBody>
      </p:sp>
      <p:sp>
        <p:nvSpPr>
          <p:cNvPr id="23557" name="Rectangle 7">
            <a:extLst>
              <a:ext uri="{FF2B5EF4-FFF2-40B4-BE49-F238E27FC236}">
                <a16:creationId xmlns:a16="http://schemas.microsoft.com/office/drawing/2014/main" id="{9E873187-68F2-6B47-9D47-03264A5D8975}"/>
              </a:ext>
            </a:extLst>
          </p:cNvPr>
          <p:cNvSpPr>
            <a:spLocks noChangeArrowheads="1"/>
          </p:cNvSpPr>
          <p:nvPr/>
        </p:nvSpPr>
        <p:spPr bwMode="auto">
          <a:xfrm>
            <a:off x="7467600" y="6446838"/>
            <a:ext cx="868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800"/>
              <a:t>www.agu.org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a:extLst>
              <a:ext uri="{FF2B5EF4-FFF2-40B4-BE49-F238E27FC236}">
                <a16:creationId xmlns:a16="http://schemas.microsoft.com/office/drawing/2014/main" id="{8651260E-4CAA-2E4B-8E1A-0CC3D51527F5}"/>
              </a:ext>
            </a:extLst>
          </p:cNvPr>
          <p:cNvSpPr>
            <a:spLocks noGrp="1"/>
          </p:cNvSpPr>
          <p:nvPr>
            <p:ph sz="half" idx="1"/>
          </p:nvPr>
        </p:nvSpPr>
        <p:spPr>
          <a:xfrm>
            <a:off x="533400" y="609600"/>
            <a:ext cx="3471863" cy="3124200"/>
          </a:xfrm>
        </p:spPr>
        <p:txBody>
          <a:bodyPr/>
          <a:lstStyle/>
          <a:p>
            <a:pPr marL="0" indent="0">
              <a:buFont typeface="Wingdings 2" pitchFamily="2" charset="2"/>
              <a:buNone/>
            </a:pPr>
            <a:r>
              <a:rPr lang="en-US" altLang="en-US" sz="2000" b="1">
                <a:ea typeface="ＭＳ Ｐゴシック" panose="020B0600070205080204" pitchFamily="34" charset="-128"/>
              </a:rPr>
              <a:t>Churchill, Manitoba is called the Polar Bear Capital of Canada due to the large number of these animals who live in the area. It is a popular tourist attraction.</a:t>
            </a:r>
          </a:p>
        </p:txBody>
      </p:sp>
      <p:pic>
        <p:nvPicPr>
          <p:cNvPr id="25602" name="Content Placeholder 2" descr="POLAR QUEST SVALBARD Polar Bears on the ice Adam Rheborg.jpg">
            <a:extLst>
              <a:ext uri="{FF2B5EF4-FFF2-40B4-BE49-F238E27FC236}">
                <a16:creationId xmlns:a16="http://schemas.microsoft.com/office/drawing/2014/main" id="{02E55A58-ABFA-CA4E-957D-4A56BD5145F2}"/>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495800" y="1066800"/>
            <a:ext cx="3197225" cy="3733800"/>
          </a:xfrm>
        </p:spPr>
      </p:pic>
      <p:sp>
        <p:nvSpPr>
          <p:cNvPr id="25603" name="TextBox 3">
            <a:extLst>
              <a:ext uri="{FF2B5EF4-FFF2-40B4-BE49-F238E27FC236}">
                <a16:creationId xmlns:a16="http://schemas.microsoft.com/office/drawing/2014/main" id="{6E2B01DD-DED9-574E-AEC0-FA14B11F9ADD}"/>
              </a:ext>
            </a:extLst>
          </p:cNvPr>
          <p:cNvSpPr txBox="1">
            <a:spLocks noChangeArrowheads="1"/>
          </p:cNvSpPr>
          <p:nvPr/>
        </p:nvSpPr>
        <p:spPr bwMode="auto">
          <a:xfrm>
            <a:off x="0" y="4876800"/>
            <a:ext cx="794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900"/>
              <a:t>http://www.naturalworldsafaris.com/~/media/Images/Destinations/Arctic%20and%20Antarctic/Svalbard/Generic/Polar%20Quest/POLAR%20QUEST%20SVALBARD%20Polar%20Bears%20on%20the%20ice%20Adam%20Rheborg.ashx?crop=1</a:t>
            </a:r>
          </a:p>
        </p:txBody>
      </p:sp>
    </p:spTree>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Autumn</Template>
  <TotalTime>348</TotalTime>
  <Words>1814</Words>
  <Application>Microsoft Macintosh PowerPoint</Application>
  <PresentationFormat>On-screen Show (4:3)</PresentationFormat>
  <Paragraphs>218</Paragraphs>
  <Slides>61</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Verdana</vt:lpstr>
      <vt:lpstr>ＭＳ Ｐゴシック</vt:lpstr>
      <vt:lpstr>Arial</vt:lpstr>
      <vt:lpstr>Wingdings 2</vt:lpstr>
      <vt:lpstr>Calibri</vt:lpstr>
      <vt:lpstr>Autumn</vt:lpstr>
      <vt:lpstr>Picture Canada: Learning About Canada’s Physical Regions Through Pictures  Dennis Rees Teacher-Consultant Arizona Geographic Alliance K-12 Study Canada Teacher Associate</vt:lpstr>
      <vt:lpstr>PowerPoint Presentation</vt:lpstr>
      <vt:lpstr>PowerPoint Presentation</vt:lpstr>
      <vt:lpstr>The Canadian Shield Region</vt:lpstr>
      <vt:lpstr>PowerPoint Presentation</vt:lpstr>
      <vt:lpstr>It is also known for its peatlands.</vt:lpstr>
      <vt:lpstr>PowerPoint Presentation</vt:lpstr>
      <vt:lpstr>The economy of the region is based on hydroelectric power, mining, lumber, and fur.</vt:lpstr>
      <vt:lpstr>PowerPoint Presentation</vt:lpstr>
      <vt:lpstr>This is also one of the regions where the Inuit First Nations live.</vt:lpstr>
      <vt:lpstr>PowerPoint Presentation</vt:lpstr>
      <vt:lpstr>The Appalachian-Atlantic Region</vt:lpstr>
      <vt:lpstr>The region is known for its low mountains and rugged coast.</vt:lpstr>
      <vt:lpstr>The Bay of Fundy experiences  the greatest flucuation in daily tides of any place in the world.</vt:lpstr>
      <vt:lpstr>The region’s economy is based on lumber, fishing, agriculture, and shipping.</vt:lpstr>
      <vt:lpstr>PowerPoint Presentation</vt:lpstr>
      <vt:lpstr>The region is home to the Micmac and Maliseet First Nations.</vt:lpstr>
      <vt:lpstr>The first Europeans to arrive were the Vikings. They had a settlement at L’Anse aux Meadows, Newfoundland.</vt:lpstr>
      <vt:lpstr>They were followed by the French, and then the British.</vt:lpstr>
      <vt:lpstr>Anne of Green Gables and Evangeline are both set here.</vt:lpstr>
      <vt:lpstr>PowerPoint Presentation</vt:lpstr>
      <vt:lpstr>The Interior Plains Region</vt:lpstr>
      <vt:lpstr>The region is flat with areas of badlands and river valleys.</vt:lpstr>
      <vt:lpstr>The economy is based on agriculture, cattle,</vt:lpstr>
      <vt:lpstr>PowerPoint Presentation</vt:lpstr>
      <vt:lpstr>It is also known as the Breadbasket of Canada as it contains 75% of the nation’s farmland.</vt:lpstr>
      <vt:lpstr>PowerPoint Presentation</vt:lpstr>
      <vt:lpstr>PowerPoint Presentation</vt:lpstr>
      <vt:lpstr>PowerPoint Presentation</vt:lpstr>
      <vt:lpstr>The Royal Canadian Mounted Police started here, and maintain a training facility in Regina, Saskatchewan.</vt:lpstr>
      <vt:lpstr>PowerPoint Presentation</vt:lpstr>
      <vt:lpstr>The Far North Region</vt:lpstr>
      <vt:lpstr>It is the most diverse of the regions-tundra, coastal plains, mountains, glaciers, and permafrost.</vt:lpstr>
      <vt:lpstr>PowerPoint Presentation</vt:lpstr>
      <vt:lpstr>This is the region known as the Land of the Midnight Sun and for the Northern Lights.</vt:lpstr>
      <vt:lpstr>It is the least populated of all the regions.</vt:lpstr>
      <vt:lpstr>PowerPoint Presentation</vt:lpstr>
      <vt:lpstr>This region is home to the Inuit First Nations.</vt:lpstr>
      <vt:lpstr>PowerPoint Presentation</vt:lpstr>
      <vt:lpstr>PowerPoint Presentation</vt:lpstr>
      <vt:lpstr>The Great Lakes-St. Lawrence Lowlands Region</vt:lpstr>
      <vt:lpstr>The region is flat with rolling hills, rivers, and lakes.</vt:lpstr>
      <vt:lpstr>Niagara Falls are found here.</vt:lpstr>
      <vt:lpstr>The main feature, however, is the St. Lawrence River and Great Lakes. They connect the interior with the Atlantic Ocean.</vt:lpstr>
      <vt:lpstr>This region is the urban core of Canada. It is often called Canada’s Main Street.</vt:lpstr>
      <vt:lpstr>The region’s economy is based on farming, manufacturing, and financial services.</vt:lpstr>
      <vt:lpstr>PowerPoint Presentation</vt:lpstr>
      <vt:lpstr>PowerPoint Presentation</vt:lpstr>
      <vt:lpstr>The French were the first Europeans to settle the region. Their culture remains strong in the province of Quebec.</vt:lpstr>
      <vt:lpstr>The British gained control in 1763 as a result of the French and Indian War.</vt:lpstr>
      <vt:lpstr>PowerPoint Presentation</vt:lpstr>
      <vt:lpstr>PowerPoint Presentation</vt:lpstr>
      <vt:lpstr>It was also the destination of runaway slaves prior to the Civil War.</vt:lpstr>
      <vt:lpstr>PowerPoint Presentation</vt:lpstr>
      <vt:lpstr>The Cordillera Region</vt:lpstr>
      <vt:lpstr>The region is known for its mountains, fjords, and forests.</vt:lpstr>
      <vt:lpstr>Coastal areas are warm and wet, while interior areas are cold and dry.</vt:lpstr>
      <vt:lpstr>The region’s economy is based on fishing, lumber, and farming.</vt:lpstr>
      <vt:lpstr>The Northwest Coastal First Nations live here.</vt:lpstr>
      <vt:lpstr>The region was the site of several gold rushes.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Canada: Learning About Canada’s Physical Regions Through Pictures  Dennis Rees Teacher-Consultant Arizona Geographic Alliance</dc:title>
  <dc:creator>Owner</dc:creator>
  <cp:lastModifiedBy>Gale Ekiss</cp:lastModifiedBy>
  <cp:revision>45</cp:revision>
  <dcterms:created xsi:type="dcterms:W3CDTF">2014-04-17T18:10:51Z</dcterms:created>
  <dcterms:modified xsi:type="dcterms:W3CDTF">2020-03-30T22:33:06Z</dcterms:modified>
</cp:coreProperties>
</file>