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2" r:id="rId1"/>
  </p:sldMasterIdLst>
  <p:notesMasterIdLst>
    <p:notesMasterId r:id="rId17"/>
  </p:notesMasterIdLst>
  <p:sldIdLst>
    <p:sldId id="256" r:id="rId2"/>
    <p:sldId id="257" r:id="rId3"/>
    <p:sldId id="259" r:id="rId4"/>
    <p:sldId id="260" r:id="rId5"/>
    <p:sldId id="261" r:id="rId6"/>
    <p:sldId id="262" r:id="rId7"/>
    <p:sldId id="258" r:id="rId8"/>
    <p:sldId id="271" r:id="rId9"/>
    <p:sldId id="264" r:id="rId10"/>
    <p:sldId id="272" r:id="rId11"/>
    <p:sldId id="273" r:id="rId12"/>
    <p:sldId id="274" r:id="rId13"/>
    <p:sldId id="263" r:id="rId14"/>
    <p:sldId id="269" r:id="rId15"/>
    <p:sldId id="270" r:id="rId16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8B8FF"/>
    <a:srgbClr val="00FDFF"/>
    <a:srgbClr val="FF4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0"/>
    <p:restoredTop sz="94694"/>
  </p:normalViewPr>
  <p:slideViewPr>
    <p:cSldViewPr snapToGrid="0">
      <p:cViewPr varScale="1">
        <p:scale>
          <a:sx n="128" d="100"/>
          <a:sy n="128" d="100"/>
        </p:scale>
        <p:origin x="168" y="61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g13786c63815_0_1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5" name="Google Shape;245;g13786c63815_0_1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13786c63815_0_28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13786c63815_0_28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3786c63815_0_28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13786c63815_0_28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13786c63815_0_6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13786c63815_0_6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g13786c63815_0_1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" name="Google Shape;225;g13786c63815_0_1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g13786c63815_0_17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" name="Google Shape;230;g13786c63815_0_17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3786c63815_0_17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" name="Google Shape;235;g13786c63815_0_17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g13786c63815_0_17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0" name="Google Shape;240;g13786c63815_0_17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786c63815_0_1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3786c63815_0_1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3786c63815_0_12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Google Shape;220;g13786c63815_0_12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15508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3786c63815_0_12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3786c63815_0_126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">
  <p:cSld name="AUTOLAYOUT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/>
          <p:nvPr/>
        </p:nvSpPr>
        <p:spPr>
          <a:xfrm>
            <a:off x="7177" y="100"/>
            <a:ext cx="9129300" cy="5135400"/>
          </a:xfrm>
          <a:prstGeom prst="rect">
            <a:avLst/>
          </a:prstGeom>
          <a:solidFill>
            <a:srgbClr val="F7F5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3"/>
          <p:cNvSpPr/>
          <p:nvPr/>
        </p:nvSpPr>
        <p:spPr>
          <a:xfrm rot="-5400000">
            <a:off x="766417" y="779887"/>
            <a:ext cx="256800" cy="253500"/>
          </a:xfrm>
          <a:prstGeom prst="rtTriangle">
            <a:avLst/>
          </a:prstGeom>
          <a:solidFill>
            <a:srgbClr val="D43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3"/>
          <p:cNvSpPr/>
          <p:nvPr/>
        </p:nvSpPr>
        <p:spPr>
          <a:xfrm rot="10800000">
            <a:off x="768098" y="1034930"/>
            <a:ext cx="253500" cy="256800"/>
          </a:xfrm>
          <a:prstGeom prst="rtTriangle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3"/>
          <p:cNvSpPr/>
          <p:nvPr/>
        </p:nvSpPr>
        <p:spPr>
          <a:xfrm rot="10800000">
            <a:off x="260887" y="4116242"/>
            <a:ext cx="253500" cy="256800"/>
          </a:xfrm>
          <a:prstGeom prst="rtTriangle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55;p13"/>
          <p:cNvSpPr/>
          <p:nvPr/>
        </p:nvSpPr>
        <p:spPr>
          <a:xfrm rot="-5400000">
            <a:off x="259206" y="4888253"/>
            <a:ext cx="256800" cy="253500"/>
          </a:xfrm>
          <a:prstGeom prst="rtTriangle">
            <a:avLst/>
          </a:prstGeom>
          <a:solidFill>
            <a:srgbClr val="D43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/>
          <p:nvPr/>
        </p:nvSpPr>
        <p:spPr>
          <a:xfrm rot="-5400000">
            <a:off x="1780788" y="266365"/>
            <a:ext cx="256800" cy="253500"/>
          </a:xfrm>
          <a:prstGeom prst="rtTriangle">
            <a:avLst/>
          </a:prstGeom>
          <a:solidFill>
            <a:srgbClr val="00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3"/>
          <p:cNvSpPr/>
          <p:nvPr/>
        </p:nvSpPr>
        <p:spPr>
          <a:xfrm rot="-5400000">
            <a:off x="1273578" y="4374731"/>
            <a:ext cx="256800" cy="253500"/>
          </a:xfrm>
          <a:prstGeom prst="rtTriangle">
            <a:avLst/>
          </a:prstGeom>
          <a:solidFill>
            <a:srgbClr val="D43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1528759" y="4886714"/>
            <a:ext cx="253500" cy="256800"/>
          </a:xfrm>
          <a:prstGeom prst="rtTriangle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59;p13"/>
          <p:cNvSpPr/>
          <p:nvPr/>
        </p:nvSpPr>
        <p:spPr>
          <a:xfrm rot="-5400000">
            <a:off x="2287949" y="1293419"/>
            <a:ext cx="256800" cy="253500"/>
          </a:xfrm>
          <a:prstGeom prst="rtTriangle">
            <a:avLst/>
          </a:prstGeom>
          <a:solidFill>
            <a:srgbClr val="00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60;p13"/>
          <p:cNvSpPr/>
          <p:nvPr/>
        </p:nvSpPr>
        <p:spPr>
          <a:xfrm rot="10800000">
            <a:off x="2289631" y="4116242"/>
            <a:ext cx="253500" cy="256800"/>
          </a:xfrm>
          <a:prstGeom prst="rtTriangle">
            <a:avLst/>
          </a:prstGeom>
          <a:solidFill>
            <a:srgbClr val="D43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/>
          <p:nvPr/>
        </p:nvSpPr>
        <p:spPr>
          <a:xfrm rot="10800000">
            <a:off x="3304002" y="521398"/>
            <a:ext cx="253500" cy="256800"/>
          </a:xfrm>
          <a:prstGeom prst="rtTriangle">
            <a:avLst/>
          </a:prstGeom>
          <a:solidFill>
            <a:srgbClr val="D43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/>
          <p:nvPr/>
        </p:nvSpPr>
        <p:spPr>
          <a:xfrm rot="-5400000">
            <a:off x="3302321" y="779887"/>
            <a:ext cx="256800" cy="253500"/>
          </a:xfrm>
          <a:prstGeom prst="rtTriangle">
            <a:avLst/>
          </a:prstGeom>
          <a:solidFill>
            <a:srgbClr val="00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63;p13"/>
          <p:cNvSpPr/>
          <p:nvPr/>
        </p:nvSpPr>
        <p:spPr>
          <a:xfrm>
            <a:off x="3557502" y="264826"/>
            <a:ext cx="253500" cy="256800"/>
          </a:xfrm>
          <a:prstGeom prst="rtTriangle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/>
          <p:nvPr/>
        </p:nvSpPr>
        <p:spPr>
          <a:xfrm>
            <a:off x="3557502" y="778348"/>
            <a:ext cx="253500" cy="256800"/>
          </a:xfrm>
          <a:prstGeom prst="rtTriangle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65;p13"/>
          <p:cNvSpPr/>
          <p:nvPr/>
        </p:nvSpPr>
        <p:spPr>
          <a:xfrm>
            <a:off x="3050292" y="1291880"/>
            <a:ext cx="253500" cy="256800"/>
          </a:xfrm>
          <a:prstGeom prst="rtTriangle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66;p13"/>
          <p:cNvSpPr/>
          <p:nvPr/>
        </p:nvSpPr>
        <p:spPr>
          <a:xfrm rot="-5400000">
            <a:off x="3809532" y="1293419"/>
            <a:ext cx="256800" cy="253500"/>
          </a:xfrm>
          <a:prstGeom prst="rtTriangle">
            <a:avLst/>
          </a:prstGeom>
          <a:solidFill>
            <a:srgbClr val="D43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67;p13"/>
          <p:cNvSpPr/>
          <p:nvPr/>
        </p:nvSpPr>
        <p:spPr>
          <a:xfrm rot="5400000">
            <a:off x="3555884" y="4631526"/>
            <a:ext cx="256800" cy="253500"/>
          </a:xfrm>
          <a:prstGeom prst="rtTriangle">
            <a:avLst/>
          </a:prstGeom>
          <a:solidFill>
            <a:srgbClr val="00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13"/>
          <p:cNvSpPr/>
          <p:nvPr/>
        </p:nvSpPr>
        <p:spPr>
          <a:xfrm rot="-5400000">
            <a:off x="4316693" y="4888253"/>
            <a:ext cx="256800" cy="253500"/>
          </a:xfrm>
          <a:prstGeom prst="rtTriangle">
            <a:avLst/>
          </a:prstGeom>
          <a:solidFill>
            <a:srgbClr val="D43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3"/>
          <p:cNvSpPr/>
          <p:nvPr/>
        </p:nvSpPr>
        <p:spPr>
          <a:xfrm rot="-5400000">
            <a:off x="5331126" y="779887"/>
            <a:ext cx="256800" cy="253500"/>
          </a:xfrm>
          <a:prstGeom prst="rtTriangle">
            <a:avLst/>
          </a:prstGeom>
          <a:solidFill>
            <a:srgbClr val="D43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13"/>
          <p:cNvSpPr/>
          <p:nvPr/>
        </p:nvSpPr>
        <p:spPr>
          <a:xfrm rot="10800000">
            <a:off x="5332808" y="1034930"/>
            <a:ext cx="253500" cy="256800"/>
          </a:xfrm>
          <a:prstGeom prst="rtTriangle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13"/>
          <p:cNvSpPr/>
          <p:nvPr/>
        </p:nvSpPr>
        <p:spPr>
          <a:xfrm rot="10800000">
            <a:off x="4825597" y="4116242"/>
            <a:ext cx="253500" cy="256800"/>
          </a:xfrm>
          <a:prstGeom prst="rtTriangle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/>
          <p:nvPr/>
        </p:nvSpPr>
        <p:spPr>
          <a:xfrm rot="-5400000">
            <a:off x="4823916" y="4888253"/>
            <a:ext cx="256800" cy="253500"/>
          </a:xfrm>
          <a:prstGeom prst="rtTriangle">
            <a:avLst/>
          </a:prstGeom>
          <a:solidFill>
            <a:srgbClr val="D43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3"/>
          <p:cNvSpPr/>
          <p:nvPr/>
        </p:nvSpPr>
        <p:spPr>
          <a:xfrm rot="-5400000">
            <a:off x="6345498" y="266365"/>
            <a:ext cx="256800" cy="253500"/>
          </a:xfrm>
          <a:prstGeom prst="rtTriangle">
            <a:avLst/>
          </a:prstGeom>
          <a:solidFill>
            <a:srgbClr val="00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3"/>
          <p:cNvSpPr/>
          <p:nvPr/>
        </p:nvSpPr>
        <p:spPr>
          <a:xfrm rot="10800000">
            <a:off x="5839969" y="4116242"/>
            <a:ext cx="253500" cy="256800"/>
          </a:xfrm>
          <a:prstGeom prst="rtTriangle">
            <a:avLst/>
          </a:prstGeom>
          <a:solidFill>
            <a:srgbClr val="D43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3"/>
          <p:cNvSpPr/>
          <p:nvPr/>
        </p:nvSpPr>
        <p:spPr>
          <a:xfrm rot="-5400000">
            <a:off x="5838287" y="4374731"/>
            <a:ext cx="256800" cy="253500"/>
          </a:xfrm>
          <a:prstGeom prst="rtTriangle">
            <a:avLst/>
          </a:prstGeom>
          <a:solidFill>
            <a:srgbClr val="D43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3"/>
          <p:cNvSpPr/>
          <p:nvPr/>
        </p:nvSpPr>
        <p:spPr>
          <a:xfrm>
            <a:off x="6093469" y="4886714"/>
            <a:ext cx="253500" cy="256800"/>
          </a:xfrm>
          <a:prstGeom prst="rtTriangle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3"/>
          <p:cNvSpPr/>
          <p:nvPr/>
        </p:nvSpPr>
        <p:spPr>
          <a:xfrm rot="-5400000">
            <a:off x="6852659" y="1293419"/>
            <a:ext cx="256800" cy="253500"/>
          </a:xfrm>
          <a:prstGeom prst="rtTriangle">
            <a:avLst/>
          </a:prstGeom>
          <a:solidFill>
            <a:srgbClr val="00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3"/>
          <p:cNvSpPr/>
          <p:nvPr/>
        </p:nvSpPr>
        <p:spPr>
          <a:xfrm rot="10800000">
            <a:off x="7868712" y="521398"/>
            <a:ext cx="253500" cy="256800"/>
          </a:xfrm>
          <a:prstGeom prst="rtTriangle">
            <a:avLst/>
          </a:prstGeom>
          <a:solidFill>
            <a:srgbClr val="D43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13"/>
          <p:cNvSpPr/>
          <p:nvPr/>
        </p:nvSpPr>
        <p:spPr>
          <a:xfrm rot="-5400000">
            <a:off x="7867031" y="779887"/>
            <a:ext cx="256800" cy="253500"/>
          </a:xfrm>
          <a:prstGeom prst="rtTriangle">
            <a:avLst/>
          </a:prstGeom>
          <a:solidFill>
            <a:srgbClr val="00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13"/>
          <p:cNvSpPr/>
          <p:nvPr/>
        </p:nvSpPr>
        <p:spPr>
          <a:xfrm>
            <a:off x="8122212" y="264826"/>
            <a:ext cx="253500" cy="256800"/>
          </a:xfrm>
          <a:prstGeom prst="rtTriangle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13"/>
          <p:cNvSpPr/>
          <p:nvPr/>
        </p:nvSpPr>
        <p:spPr>
          <a:xfrm>
            <a:off x="8122212" y="778348"/>
            <a:ext cx="253500" cy="256800"/>
          </a:xfrm>
          <a:prstGeom prst="rtTriangle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7615001" y="1291880"/>
            <a:ext cx="253500" cy="256800"/>
          </a:xfrm>
          <a:prstGeom prst="rtTriangle">
            <a:avLst/>
          </a:prstGeom>
          <a:solidFill>
            <a:srgbClr val="0B539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/>
          <p:nvPr/>
        </p:nvSpPr>
        <p:spPr>
          <a:xfrm rot="-5400000">
            <a:off x="8374241" y="1293419"/>
            <a:ext cx="256800" cy="253500"/>
          </a:xfrm>
          <a:prstGeom prst="rtTriangle">
            <a:avLst/>
          </a:prstGeom>
          <a:solidFill>
            <a:srgbClr val="D43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13"/>
          <p:cNvSpPr/>
          <p:nvPr/>
        </p:nvSpPr>
        <p:spPr>
          <a:xfrm rot="5400000">
            <a:off x="8120593" y="4631526"/>
            <a:ext cx="256800" cy="253500"/>
          </a:xfrm>
          <a:prstGeom prst="rtTriangle">
            <a:avLst/>
          </a:prstGeom>
          <a:solidFill>
            <a:srgbClr val="00CEC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13"/>
          <p:cNvSpPr/>
          <p:nvPr/>
        </p:nvSpPr>
        <p:spPr>
          <a:xfrm rot="-5400000">
            <a:off x="8881402" y="4888253"/>
            <a:ext cx="256800" cy="253500"/>
          </a:xfrm>
          <a:prstGeom prst="rtTriangle">
            <a:avLst/>
          </a:prstGeom>
          <a:solidFill>
            <a:srgbClr val="D43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3"/>
          <p:cNvSpPr/>
          <p:nvPr/>
        </p:nvSpPr>
        <p:spPr>
          <a:xfrm>
            <a:off x="7177" y="1291880"/>
            <a:ext cx="253500" cy="256800"/>
          </a:xfrm>
          <a:prstGeom prst="rtTriangle">
            <a:avLst/>
          </a:prstGeom>
          <a:solidFill>
            <a:srgbClr val="D434B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" name="Google Shape;87;p13"/>
          <p:cNvGrpSpPr/>
          <p:nvPr/>
        </p:nvGrpSpPr>
        <p:grpSpPr>
          <a:xfrm>
            <a:off x="7177" y="264826"/>
            <a:ext cx="8875696" cy="4878688"/>
            <a:chOff x="7177" y="264826"/>
            <a:chExt cx="8875696" cy="4878688"/>
          </a:xfrm>
        </p:grpSpPr>
        <p:sp>
          <p:nvSpPr>
            <p:cNvPr id="88" name="Google Shape;88;p13"/>
            <p:cNvSpPr/>
            <p:nvPr/>
          </p:nvSpPr>
          <p:spPr>
            <a:xfrm>
              <a:off x="7177" y="264826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13"/>
            <p:cNvSpPr/>
            <p:nvPr/>
          </p:nvSpPr>
          <p:spPr>
            <a:xfrm>
              <a:off x="7177" y="4886714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13"/>
            <p:cNvSpPr/>
            <p:nvPr/>
          </p:nvSpPr>
          <p:spPr>
            <a:xfrm rot="10800000">
              <a:off x="768098" y="4629764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13"/>
            <p:cNvSpPr/>
            <p:nvPr/>
          </p:nvSpPr>
          <p:spPr>
            <a:xfrm>
              <a:off x="1528759" y="1291880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13"/>
            <p:cNvSpPr/>
            <p:nvPr/>
          </p:nvSpPr>
          <p:spPr>
            <a:xfrm>
              <a:off x="2543131" y="778348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3"/>
            <p:cNvSpPr/>
            <p:nvPr/>
          </p:nvSpPr>
          <p:spPr>
            <a:xfrm>
              <a:off x="2035920" y="4886714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94;p13"/>
            <p:cNvSpPr/>
            <p:nvPr/>
          </p:nvSpPr>
          <p:spPr>
            <a:xfrm>
              <a:off x="3050292" y="4886714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3"/>
            <p:cNvSpPr/>
            <p:nvPr/>
          </p:nvSpPr>
          <p:spPr>
            <a:xfrm>
              <a:off x="3557502" y="4886714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3"/>
            <p:cNvSpPr/>
            <p:nvPr/>
          </p:nvSpPr>
          <p:spPr>
            <a:xfrm>
              <a:off x="4064663" y="264826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3"/>
            <p:cNvSpPr/>
            <p:nvPr/>
          </p:nvSpPr>
          <p:spPr>
            <a:xfrm>
              <a:off x="4064663" y="778348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3"/>
            <p:cNvSpPr/>
            <p:nvPr/>
          </p:nvSpPr>
          <p:spPr>
            <a:xfrm>
              <a:off x="4064663" y="4373192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3"/>
            <p:cNvSpPr/>
            <p:nvPr/>
          </p:nvSpPr>
          <p:spPr>
            <a:xfrm>
              <a:off x="4571886" y="4886714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6093469" y="1291880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7107840" y="778348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>
              <a:off x="7107840" y="1291880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>
              <a:off x="6600630" y="4886714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>
              <a:off x="7615001" y="264826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3"/>
            <p:cNvSpPr/>
            <p:nvPr/>
          </p:nvSpPr>
          <p:spPr>
            <a:xfrm>
              <a:off x="7615001" y="4886714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3"/>
            <p:cNvSpPr/>
            <p:nvPr/>
          </p:nvSpPr>
          <p:spPr>
            <a:xfrm>
              <a:off x="8122212" y="4373192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3"/>
            <p:cNvSpPr/>
            <p:nvPr/>
          </p:nvSpPr>
          <p:spPr>
            <a:xfrm>
              <a:off x="8122212" y="4886714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3"/>
            <p:cNvSpPr/>
            <p:nvPr/>
          </p:nvSpPr>
          <p:spPr>
            <a:xfrm>
              <a:off x="8629373" y="264826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3"/>
            <p:cNvSpPr/>
            <p:nvPr/>
          </p:nvSpPr>
          <p:spPr>
            <a:xfrm>
              <a:off x="8629373" y="778348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3"/>
            <p:cNvSpPr/>
            <p:nvPr/>
          </p:nvSpPr>
          <p:spPr>
            <a:xfrm>
              <a:off x="8629373" y="4373192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3"/>
            <p:cNvSpPr/>
            <p:nvPr/>
          </p:nvSpPr>
          <p:spPr>
            <a:xfrm>
              <a:off x="8629373" y="4886714"/>
              <a:ext cx="253500" cy="256800"/>
            </a:xfrm>
            <a:prstGeom prst="rtTriangle">
              <a:avLst/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" name="Google Shape;112;p13"/>
          <p:cNvGrpSpPr/>
          <p:nvPr/>
        </p:nvGrpSpPr>
        <p:grpSpPr>
          <a:xfrm>
            <a:off x="1275259" y="7876"/>
            <a:ext cx="7861325" cy="4878688"/>
            <a:chOff x="1275259" y="7876"/>
            <a:chExt cx="7861325" cy="4878688"/>
          </a:xfrm>
        </p:grpSpPr>
        <p:sp>
          <p:nvSpPr>
            <p:cNvPr id="113" name="Google Shape;113;p13"/>
            <p:cNvSpPr/>
            <p:nvPr/>
          </p:nvSpPr>
          <p:spPr>
            <a:xfrm rot="10800000">
              <a:off x="1275259" y="7876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13"/>
            <p:cNvSpPr/>
            <p:nvPr/>
          </p:nvSpPr>
          <p:spPr>
            <a:xfrm rot="10800000">
              <a:off x="1275259" y="4116242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13"/>
            <p:cNvSpPr/>
            <p:nvPr/>
          </p:nvSpPr>
          <p:spPr>
            <a:xfrm rot="10800000">
              <a:off x="1275259" y="4629764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13"/>
            <p:cNvSpPr/>
            <p:nvPr/>
          </p:nvSpPr>
          <p:spPr>
            <a:xfrm rot="10800000">
              <a:off x="2289631" y="521398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13"/>
            <p:cNvSpPr/>
            <p:nvPr/>
          </p:nvSpPr>
          <p:spPr>
            <a:xfrm rot="10800000">
              <a:off x="2796841" y="7876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3"/>
            <p:cNvSpPr/>
            <p:nvPr/>
          </p:nvSpPr>
          <p:spPr>
            <a:xfrm rot="10800000">
              <a:off x="2796841" y="4116242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13"/>
            <p:cNvSpPr/>
            <p:nvPr/>
          </p:nvSpPr>
          <p:spPr>
            <a:xfrm rot="10800000">
              <a:off x="3811213" y="7876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3"/>
            <p:cNvSpPr/>
            <p:nvPr/>
          </p:nvSpPr>
          <p:spPr>
            <a:xfrm rot="10800000">
              <a:off x="3304002" y="1034930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3"/>
            <p:cNvSpPr/>
            <p:nvPr/>
          </p:nvSpPr>
          <p:spPr>
            <a:xfrm rot="10800000">
              <a:off x="3304002" y="4116242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3"/>
            <p:cNvSpPr/>
            <p:nvPr/>
          </p:nvSpPr>
          <p:spPr>
            <a:xfrm rot="10800000">
              <a:off x="3811213" y="4629764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3"/>
            <p:cNvSpPr/>
            <p:nvPr/>
          </p:nvSpPr>
          <p:spPr>
            <a:xfrm rot="10800000">
              <a:off x="4318374" y="521398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3"/>
            <p:cNvSpPr/>
            <p:nvPr/>
          </p:nvSpPr>
          <p:spPr>
            <a:xfrm rot="10800000">
              <a:off x="4318374" y="4116242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3"/>
            <p:cNvSpPr/>
            <p:nvPr/>
          </p:nvSpPr>
          <p:spPr>
            <a:xfrm rot="10800000">
              <a:off x="5332808" y="4629764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3"/>
            <p:cNvSpPr/>
            <p:nvPr/>
          </p:nvSpPr>
          <p:spPr>
            <a:xfrm rot="10800000">
              <a:off x="5839969" y="4629764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3"/>
            <p:cNvSpPr/>
            <p:nvPr/>
          </p:nvSpPr>
          <p:spPr>
            <a:xfrm rot="10800000">
              <a:off x="6854340" y="521398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3"/>
            <p:cNvSpPr/>
            <p:nvPr/>
          </p:nvSpPr>
          <p:spPr>
            <a:xfrm rot="10800000">
              <a:off x="7361551" y="7876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3"/>
            <p:cNvSpPr/>
            <p:nvPr/>
          </p:nvSpPr>
          <p:spPr>
            <a:xfrm rot="10800000">
              <a:off x="6854340" y="4116242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3"/>
            <p:cNvSpPr/>
            <p:nvPr/>
          </p:nvSpPr>
          <p:spPr>
            <a:xfrm rot="10800000">
              <a:off x="7361551" y="4116242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3"/>
            <p:cNvSpPr/>
            <p:nvPr/>
          </p:nvSpPr>
          <p:spPr>
            <a:xfrm rot="10800000">
              <a:off x="8375923" y="7876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3"/>
            <p:cNvSpPr/>
            <p:nvPr/>
          </p:nvSpPr>
          <p:spPr>
            <a:xfrm rot="10800000">
              <a:off x="7868712" y="1034930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3"/>
            <p:cNvSpPr/>
            <p:nvPr/>
          </p:nvSpPr>
          <p:spPr>
            <a:xfrm rot="10800000">
              <a:off x="7868712" y="4116242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3"/>
            <p:cNvSpPr/>
            <p:nvPr/>
          </p:nvSpPr>
          <p:spPr>
            <a:xfrm rot="10800000">
              <a:off x="7868712" y="4629764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3"/>
            <p:cNvSpPr/>
            <p:nvPr/>
          </p:nvSpPr>
          <p:spPr>
            <a:xfrm rot="10800000">
              <a:off x="8375923" y="4629764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3"/>
            <p:cNvSpPr/>
            <p:nvPr/>
          </p:nvSpPr>
          <p:spPr>
            <a:xfrm rot="10800000">
              <a:off x="8883084" y="7876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3"/>
            <p:cNvSpPr/>
            <p:nvPr/>
          </p:nvSpPr>
          <p:spPr>
            <a:xfrm rot="10800000">
              <a:off x="8883084" y="521398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3"/>
            <p:cNvSpPr/>
            <p:nvPr/>
          </p:nvSpPr>
          <p:spPr>
            <a:xfrm rot="10800000">
              <a:off x="8883084" y="4116242"/>
              <a:ext cx="253500" cy="256800"/>
            </a:xfrm>
            <a:prstGeom prst="rtTriangle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" name="Google Shape;139;p13"/>
          <p:cNvGrpSpPr/>
          <p:nvPr/>
        </p:nvGrpSpPr>
        <p:grpSpPr>
          <a:xfrm>
            <a:off x="260856" y="264715"/>
            <a:ext cx="8875696" cy="4878688"/>
            <a:chOff x="260856" y="264715"/>
            <a:chExt cx="8875696" cy="4878688"/>
          </a:xfrm>
        </p:grpSpPr>
        <p:sp>
          <p:nvSpPr>
            <p:cNvPr id="140" name="Google Shape;140;p13"/>
            <p:cNvSpPr/>
            <p:nvPr/>
          </p:nvSpPr>
          <p:spPr>
            <a:xfrm rot="-5400000">
              <a:off x="259206" y="4374731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13"/>
            <p:cNvSpPr/>
            <p:nvPr/>
          </p:nvSpPr>
          <p:spPr>
            <a:xfrm rot="-5400000">
              <a:off x="766417" y="4888253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3"/>
            <p:cNvSpPr/>
            <p:nvPr/>
          </p:nvSpPr>
          <p:spPr>
            <a:xfrm rot="-5400000">
              <a:off x="1780788" y="779887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13"/>
            <p:cNvSpPr/>
            <p:nvPr/>
          </p:nvSpPr>
          <p:spPr>
            <a:xfrm rot="-5400000">
              <a:off x="1780788" y="4374731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13"/>
            <p:cNvSpPr/>
            <p:nvPr/>
          </p:nvSpPr>
          <p:spPr>
            <a:xfrm rot="-5400000">
              <a:off x="2287949" y="266365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13"/>
            <p:cNvSpPr/>
            <p:nvPr/>
          </p:nvSpPr>
          <p:spPr>
            <a:xfrm rot="-5400000">
              <a:off x="2287949" y="779887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13"/>
            <p:cNvSpPr/>
            <p:nvPr/>
          </p:nvSpPr>
          <p:spPr>
            <a:xfrm>
              <a:off x="2543131" y="1291880"/>
              <a:ext cx="253500" cy="2568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13"/>
            <p:cNvSpPr/>
            <p:nvPr/>
          </p:nvSpPr>
          <p:spPr>
            <a:xfrm rot="-5400000">
              <a:off x="2795160" y="4374731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13"/>
            <p:cNvSpPr/>
            <p:nvPr/>
          </p:nvSpPr>
          <p:spPr>
            <a:xfrm rot="-5400000">
              <a:off x="3302321" y="4374731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13"/>
            <p:cNvSpPr/>
            <p:nvPr/>
          </p:nvSpPr>
          <p:spPr>
            <a:xfrm rot="-5400000">
              <a:off x="4316693" y="266365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150;p13"/>
            <p:cNvSpPr/>
            <p:nvPr/>
          </p:nvSpPr>
          <p:spPr>
            <a:xfrm rot="-5400000">
              <a:off x="4823916" y="4374731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13"/>
            <p:cNvSpPr/>
            <p:nvPr/>
          </p:nvSpPr>
          <p:spPr>
            <a:xfrm rot="-5400000">
              <a:off x="5331126" y="4888253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3"/>
            <p:cNvSpPr/>
            <p:nvPr/>
          </p:nvSpPr>
          <p:spPr>
            <a:xfrm rot="-5400000">
              <a:off x="6345498" y="779887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13"/>
            <p:cNvSpPr/>
            <p:nvPr/>
          </p:nvSpPr>
          <p:spPr>
            <a:xfrm rot="-5400000">
              <a:off x="6345498" y="4374731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3"/>
            <p:cNvSpPr/>
            <p:nvPr/>
          </p:nvSpPr>
          <p:spPr>
            <a:xfrm rot="-5400000">
              <a:off x="6852659" y="266365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3"/>
            <p:cNvSpPr/>
            <p:nvPr/>
          </p:nvSpPr>
          <p:spPr>
            <a:xfrm rot="-5400000">
              <a:off x="7359870" y="4374731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3"/>
            <p:cNvSpPr/>
            <p:nvPr/>
          </p:nvSpPr>
          <p:spPr>
            <a:xfrm rot="-5400000">
              <a:off x="7867031" y="4374731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3"/>
            <p:cNvSpPr/>
            <p:nvPr/>
          </p:nvSpPr>
          <p:spPr>
            <a:xfrm rot="-5400000">
              <a:off x="8881402" y="266365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3"/>
            <p:cNvSpPr/>
            <p:nvPr/>
          </p:nvSpPr>
          <p:spPr>
            <a:xfrm rot="-5400000">
              <a:off x="8881402" y="4374731"/>
              <a:ext cx="256800" cy="253500"/>
            </a:xfrm>
            <a:prstGeom prst="rtTriangl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" name="Google Shape;159;p13"/>
          <p:cNvGrpSpPr/>
          <p:nvPr/>
        </p:nvGrpSpPr>
        <p:grpSpPr>
          <a:xfrm>
            <a:off x="514419" y="7988"/>
            <a:ext cx="8368486" cy="4878688"/>
            <a:chOff x="514419" y="7988"/>
            <a:chExt cx="8368486" cy="4878688"/>
          </a:xfrm>
        </p:grpSpPr>
        <p:sp>
          <p:nvSpPr>
            <p:cNvPr id="160" name="Google Shape;160;p13"/>
            <p:cNvSpPr/>
            <p:nvPr/>
          </p:nvSpPr>
          <p:spPr>
            <a:xfrm rot="5400000">
              <a:off x="2034301" y="4631526"/>
              <a:ext cx="256800" cy="2535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3"/>
            <p:cNvSpPr/>
            <p:nvPr/>
          </p:nvSpPr>
          <p:spPr>
            <a:xfrm rot="5400000">
              <a:off x="3048673" y="4118004"/>
              <a:ext cx="256800" cy="2535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3"/>
            <p:cNvSpPr/>
            <p:nvPr/>
          </p:nvSpPr>
          <p:spPr>
            <a:xfrm rot="5400000">
              <a:off x="3555884" y="4118004"/>
              <a:ext cx="256800" cy="2535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3"/>
            <p:cNvSpPr/>
            <p:nvPr/>
          </p:nvSpPr>
          <p:spPr>
            <a:xfrm rot="5400000">
              <a:off x="4063045" y="4118004"/>
              <a:ext cx="256800" cy="2535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64" name="Google Shape;164;p13"/>
            <p:cNvGrpSpPr/>
            <p:nvPr/>
          </p:nvGrpSpPr>
          <p:grpSpPr>
            <a:xfrm>
              <a:off x="514419" y="7988"/>
              <a:ext cx="8368486" cy="4878688"/>
              <a:chOff x="514419" y="7988"/>
              <a:chExt cx="8368486" cy="4878688"/>
            </a:xfrm>
          </p:grpSpPr>
          <p:sp>
            <p:nvSpPr>
              <p:cNvPr id="165" name="Google Shape;165;p13"/>
              <p:cNvSpPr/>
              <p:nvPr/>
            </p:nvSpPr>
            <p:spPr>
              <a:xfrm rot="5400000">
                <a:off x="512769" y="523160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6" name="Google Shape;166;p13"/>
              <p:cNvSpPr/>
              <p:nvPr/>
            </p:nvSpPr>
            <p:spPr>
              <a:xfrm rot="5400000">
                <a:off x="1019930" y="9638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7" name="Google Shape;167;p13"/>
              <p:cNvSpPr/>
              <p:nvPr/>
            </p:nvSpPr>
            <p:spPr>
              <a:xfrm rot="5400000">
                <a:off x="2034301" y="1036692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8" name="Google Shape;168;p13"/>
              <p:cNvSpPr/>
              <p:nvPr/>
            </p:nvSpPr>
            <p:spPr>
              <a:xfrm rot="5400000">
                <a:off x="2541512" y="1036692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9" name="Google Shape;169;p13"/>
              <p:cNvSpPr/>
              <p:nvPr/>
            </p:nvSpPr>
            <p:spPr>
              <a:xfrm rot="5400000">
                <a:off x="3048673" y="1036692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0" name="Google Shape;170;p13"/>
              <p:cNvSpPr/>
              <p:nvPr/>
            </p:nvSpPr>
            <p:spPr>
              <a:xfrm rot="5400000">
                <a:off x="4063045" y="523160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1" name="Google Shape;171;p13"/>
              <p:cNvSpPr/>
              <p:nvPr/>
            </p:nvSpPr>
            <p:spPr>
              <a:xfrm rot="5400000">
                <a:off x="5077478" y="523160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2" name="Google Shape;172;p13"/>
              <p:cNvSpPr/>
              <p:nvPr/>
            </p:nvSpPr>
            <p:spPr>
              <a:xfrm rot="5400000">
                <a:off x="5584639" y="9638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3" name="Google Shape;173;p13"/>
              <p:cNvSpPr/>
              <p:nvPr/>
            </p:nvSpPr>
            <p:spPr>
              <a:xfrm rot="5400000">
                <a:off x="6599011" y="1036692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4" name="Google Shape;174;p13"/>
              <p:cNvSpPr/>
              <p:nvPr/>
            </p:nvSpPr>
            <p:spPr>
              <a:xfrm rot="5400000">
                <a:off x="7106222" y="1036692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5" name="Google Shape;175;p13"/>
              <p:cNvSpPr/>
              <p:nvPr/>
            </p:nvSpPr>
            <p:spPr>
              <a:xfrm rot="5400000">
                <a:off x="6599011" y="4631526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6" name="Google Shape;176;p13"/>
              <p:cNvSpPr/>
              <p:nvPr/>
            </p:nvSpPr>
            <p:spPr>
              <a:xfrm rot="5400000">
                <a:off x="7613383" y="1036692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7" name="Google Shape;177;p13"/>
              <p:cNvSpPr/>
              <p:nvPr/>
            </p:nvSpPr>
            <p:spPr>
              <a:xfrm rot="5400000">
                <a:off x="7613383" y="4118004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8" name="Google Shape;178;p13"/>
              <p:cNvSpPr/>
              <p:nvPr/>
            </p:nvSpPr>
            <p:spPr>
              <a:xfrm rot="5400000">
                <a:off x="8120593" y="4118004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9" name="Google Shape;179;p13"/>
              <p:cNvSpPr/>
              <p:nvPr/>
            </p:nvSpPr>
            <p:spPr>
              <a:xfrm rot="5400000">
                <a:off x="8627754" y="9638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180;p13"/>
              <p:cNvSpPr/>
              <p:nvPr/>
            </p:nvSpPr>
            <p:spPr>
              <a:xfrm rot="5400000">
                <a:off x="8627754" y="523160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181;p13"/>
              <p:cNvSpPr/>
              <p:nvPr/>
            </p:nvSpPr>
            <p:spPr>
              <a:xfrm rot="5400000">
                <a:off x="8627754" y="4118004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182;p13"/>
              <p:cNvSpPr/>
              <p:nvPr/>
            </p:nvSpPr>
            <p:spPr>
              <a:xfrm rot="5400000">
                <a:off x="8627754" y="4631526"/>
                <a:ext cx="256800" cy="253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83" name="Google Shape;183;p13"/>
          <p:cNvSpPr txBox="1">
            <a:spLocks noGrp="1"/>
          </p:cNvSpPr>
          <p:nvPr>
            <p:ph type="body" idx="1"/>
          </p:nvPr>
        </p:nvSpPr>
        <p:spPr>
          <a:xfrm>
            <a:off x="495575" y="1879850"/>
            <a:ext cx="3963300" cy="19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>
                <a:solidFill>
                  <a:srgbClr val="000000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4" name="Google Shape;184;p13"/>
          <p:cNvSpPr txBox="1">
            <a:spLocks noGrp="1"/>
          </p:cNvSpPr>
          <p:nvPr>
            <p:ph type="body" idx="2"/>
          </p:nvPr>
        </p:nvSpPr>
        <p:spPr>
          <a:xfrm>
            <a:off x="4679900" y="1879850"/>
            <a:ext cx="3963300" cy="1902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30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Char char="●"/>
              <a:defRPr sz="1600">
                <a:solidFill>
                  <a:srgbClr val="000000"/>
                </a:solidFill>
              </a:defRPr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 sz="1400">
                <a:solidFill>
                  <a:srgbClr val="000000"/>
                </a:solidFill>
              </a:defRPr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 sz="1400">
                <a:solidFill>
                  <a:srgbClr val="000000"/>
                </a:solidFill>
              </a:defRPr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 sz="1400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85" name="Google Shape;185;p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000000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AUTOLAYOUT_1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4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14"/>
          <p:cNvSpPr/>
          <p:nvPr/>
        </p:nvSpPr>
        <p:spPr>
          <a:xfrm>
            <a:off x="0" y="63"/>
            <a:ext cx="9144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14"/>
          <p:cNvSpPr/>
          <p:nvPr/>
        </p:nvSpPr>
        <p:spPr>
          <a:xfrm>
            <a:off x="1264800" y="0"/>
            <a:ext cx="7879200" cy="5143500"/>
          </a:xfrm>
          <a:prstGeom prst="rect">
            <a:avLst/>
          </a:prstGeom>
          <a:solidFill>
            <a:srgbClr val="FFFFFF">
              <a:alpha val="2509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14"/>
          <p:cNvSpPr/>
          <p:nvPr/>
        </p:nvSpPr>
        <p:spPr>
          <a:xfrm>
            <a:off x="2577075" y="188"/>
            <a:ext cx="5143500" cy="5143500"/>
          </a:xfrm>
          <a:prstGeom prst="flowChartDelay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14"/>
          <p:cNvSpPr/>
          <p:nvPr/>
        </p:nvSpPr>
        <p:spPr>
          <a:xfrm>
            <a:off x="2577075" y="125"/>
            <a:ext cx="5143500" cy="5143500"/>
          </a:xfrm>
          <a:prstGeom prst="flowChartDelay">
            <a:avLst/>
          </a:prstGeom>
          <a:solidFill>
            <a:srgbClr val="FFFFFF">
              <a:alpha val="180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14"/>
          <p:cNvSpPr/>
          <p:nvPr/>
        </p:nvSpPr>
        <p:spPr>
          <a:xfrm>
            <a:off x="1264808" y="188"/>
            <a:ext cx="5143500" cy="5143500"/>
          </a:xfrm>
          <a:prstGeom prst="flowChartDelay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14"/>
          <p:cNvSpPr/>
          <p:nvPr/>
        </p:nvSpPr>
        <p:spPr>
          <a:xfrm>
            <a:off x="1264808" y="125"/>
            <a:ext cx="5143500" cy="5143500"/>
          </a:xfrm>
          <a:prstGeom prst="flowChartDelay">
            <a:avLst/>
          </a:prstGeom>
          <a:solidFill>
            <a:srgbClr val="FFFFFF">
              <a:alpha val="12549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14"/>
          <p:cNvSpPr/>
          <p:nvPr/>
        </p:nvSpPr>
        <p:spPr>
          <a:xfrm>
            <a:off x="0" y="0"/>
            <a:ext cx="5143500" cy="5143500"/>
          </a:xfrm>
          <a:prstGeom prst="flowChartDelay">
            <a:avLst/>
          </a:pr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14"/>
          <p:cNvSpPr txBox="1">
            <a:spLocks noGrp="1"/>
          </p:cNvSpPr>
          <p:nvPr>
            <p:ph type="title"/>
          </p:nvPr>
        </p:nvSpPr>
        <p:spPr>
          <a:xfrm>
            <a:off x="332325" y="1096874"/>
            <a:ext cx="4339200" cy="2949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3600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6" name="Google Shape;196;p1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FFFFFF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AUTOLAYOUT_2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5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21212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199" name="Google Shape;199;p15"/>
          <p:cNvPicPr preferRelativeResize="0"/>
          <p:nvPr/>
        </p:nvPicPr>
        <p:blipFill rotWithShape="1">
          <a:blip r:embed="rId2">
            <a:alphaModFix amt="64000"/>
          </a:blip>
          <a:srcRect t="7820" b="7820"/>
          <a:stretch/>
        </p:blipFill>
        <p:spPr>
          <a:xfrm>
            <a:off x="-1" y="-3"/>
            <a:ext cx="9144006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5"/>
          <p:cNvSpPr/>
          <p:nvPr/>
        </p:nvSpPr>
        <p:spPr>
          <a:xfrm>
            <a:off x="821835" y="2765450"/>
            <a:ext cx="638100" cy="72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15"/>
          <p:cNvSpPr txBox="1">
            <a:spLocks noGrp="1"/>
          </p:cNvSpPr>
          <p:nvPr>
            <p:ph type="ctrTitle"/>
          </p:nvPr>
        </p:nvSpPr>
        <p:spPr>
          <a:xfrm>
            <a:off x="714825" y="2998550"/>
            <a:ext cx="4868400" cy="1446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000"/>
              <a:buNone/>
              <a:defRPr sz="3000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2" name="Google Shape;202;p1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1pPr>
            <a:lvl2pPr lvl="1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2pPr>
            <a:lvl3pPr lvl="2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3pPr>
            <a:lvl4pPr lvl="3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4pPr>
            <a:lvl5pPr lvl="4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5pPr>
            <a:lvl6pPr lvl="5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6pPr>
            <a:lvl7pPr lvl="6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7pPr>
            <a:lvl8pPr lvl="7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8pPr>
            <a:lvl9pPr lvl="8" algn="r">
              <a:lnSpc>
                <a:spcPct val="100000"/>
              </a:lnSpc>
              <a:spcAft>
                <a:spcPts val="0"/>
              </a:spcAft>
              <a:buNone/>
              <a:defRPr sz="1000">
                <a:solidFill>
                  <a:srgbClr val="21212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education.nationalgeographic.org/resource/real-world-geography-dr-randall-cerveny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jp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dictionary.cambridge.org/us/dictionary/english/stained-glass" TargetMode="External"/><Relationship Id="rId3" Type="http://schemas.openxmlformats.org/officeDocument/2006/relationships/hyperlink" Target="https://youtu.be/ZbyVGLukSVQ" TargetMode="External"/><Relationship Id="rId7" Type="http://schemas.openxmlformats.org/officeDocument/2006/relationships/hyperlink" Target="https://dictionary.cambridge.org/us/dictionary/english/termite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dictionary.cambridge.org/us/dictionary/english/inhabitant" TargetMode="External"/><Relationship Id="rId5" Type="http://schemas.openxmlformats.org/officeDocument/2006/relationships/hyperlink" Target="https://dictionary.cambridge.org/us/dictionary/english/creature" TargetMode="External"/><Relationship Id="rId10" Type="http://schemas.openxmlformats.org/officeDocument/2006/relationships/hyperlink" Target="https://www.youtube.com/watch?v=F6Ked_ntsP8" TargetMode="External"/><Relationship Id="rId4" Type="http://schemas.openxmlformats.org/officeDocument/2006/relationships/hyperlink" Target="https://www.azed.gov/standards-practices/k-12standards/arts-standards" TargetMode="External"/><Relationship Id="rId9" Type="http://schemas.openxmlformats.org/officeDocument/2006/relationships/hyperlink" Target="https://www.azed.gov/standards-practices/k-12standards/ela-resources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ncge.org/teacher-resources/national-geography-standards/" TargetMode="External"/><Relationship Id="rId3" Type="http://schemas.openxmlformats.org/officeDocument/2006/relationships/hyperlink" Target="https://www.nationalgeographic.com/animals/mammals/facts/armadillos" TargetMode="External"/><Relationship Id="rId7" Type="http://schemas.openxmlformats.org/officeDocument/2006/relationships/hyperlink" Target="https://upload.wikimedia.org/wikipedia/commons/thumb/6/63/Matisse%2C_Vence.jpg/146px-Matisse%2C_Vence.jpg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upload.wikimedia.org/wikipedia/commons/thumb/f/f5/Ictinia_mississippiensis_map.svg/248px-Ictinia_mississippiensis_map.svg.png" TargetMode="External"/><Relationship Id="rId5" Type="http://schemas.openxmlformats.org/officeDocument/2006/relationships/hyperlink" Target="https://upload.wikimedia.org/wikipedia/commons/thumb/9/9d/Flag_of_Arizona.svg/320px-Flag_of_Arizona.svg.png" TargetMode="External"/><Relationship Id="rId4" Type="http://schemas.openxmlformats.org/officeDocument/2006/relationships/hyperlink" Target="https://kids.nationalgeographic.com/animals/invertebrates/facts/termite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ZbyVGLukSVQ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armadillo-online.org/expansion.html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61dcMC4CBac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g"/><Relationship Id="rId5" Type="http://schemas.openxmlformats.org/officeDocument/2006/relationships/hyperlink" Target="https://commons.wikimedia.org/wiki/File:UN-Chagall_window-1967.jpg" TargetMode="External"/><Relationship Id="rId4" Type="http://schemas.openxmlformats.org/officeDocument/2006/relationships/hyperlink" Target="https://www.youtube.com/watch?v=SiqysC0nPF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6"/>
          <p:cNvSpPr txBox="1">
            <a:spLocks noGrp="1"/>
          </p:cNvSpPr>
          <p:nvPr>
            <p:ph type="body" idx="1"/>
          </p:nvPr>
        </p:nvSpPr>
        <p:spPr>
          <a:xfrm>
            <a:off x="511903" y="1888014"/>
            <a:ext cx="8392800" cy="1600408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 dirty="0"/>
          </a:p>
          <a:p>
            <a:pPr marL="127000" indent="0" algn="ctr">
              <a:buNone/>
            </a:pPr>
            <a:r>
              <a:rPr lang="en-US" sz="3200" b="1" dirty="0"/>
              <a:t>Study of the Armadillo: Combining Biology, Technology, Art, and Geography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able&#10;&#10;Description automatically generated">
            <a:extLst>
              <a:ext uri="{FF2B5EF4-FFF2-40B4-BE49-F238E27FC236}">
                <a16:creationId xmlns:a16="http://schemas.microsoft.com/office/drawing/2014/main" id="{A11E957F-7E2D-1DA7-E9F1-AA0ACE7043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3255" y="406188"/>
            <a:ext cx="5897490" cy="4470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5871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295410C5-7BBA-CC89-848D-971CCD278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6570" y="518474"/>
            <a:ext cx="6911619" cy="434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086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10D02-BE83-DB64-66C2-0E968DC4E8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Sample of a Stained Glass Armadillo Sun Catcher</a:t>
            </a:r>
          </a:p>
        </p:txBody>
      </p:sp>
      <p:pic>
        <p:nvPicPr>
          <p:cNvPr id="4" name="Picture 3" descr="A picture containing text, different, screenshot, several&#10;&#10;Description automatically generated">
            <a:extLst>
              <a:ext uri="{FF2B5EF4-FFF2-40B4-BE49-F238E27FC236}">
                <a16:creationId xmlns:a16="http://schemas.microsoft.com/office/drawing/2014/main" id="{7B0C6F8D-1F48-2C7A-8E8B-05A644BD9A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7704" y="1133061"/>
            <a:ext cx="5280881" cy="3813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2530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23"/>
          <p:cNvSpPr txBox="1"/>
          <p:nvPr/>
        </p:nvSpPr>
        <p:spPr>
          <a:xfrm>
            <a:off x="3818775" y="3744775"/>
            <a:ext cx="4758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rgbClr val="FFFF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https://education.nationalgeographic.org/resource/real-world-geography-dr-randall-cerveny</a:t>
            </a:r>
            <a:endParaRPr b="1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3"/>
          <p:cNvSpPr txBox="1"/>
          <p:nvPr/>
        </p:nvSpPr>
        <p:spPr>
          <a:xfrm>
            <a:off x="251625" y="177625"/>
            <a:ext cx="21537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Biome</a:t>
            </a:r>
            <a:endParaRPr sz="4800">
              <a:solidFill>
                <a:srgbClr val="FFFFFF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49" name="Google Shape;249;p23"/>
          <p:cNvSpPr txBox="1"/>
          <p:nvPr/>
        </p:nvSpPr>
        <p:spPr>
          <a:xfrm>
            <a:off x="954700" y="1095300"/>
            <a:ext cx="45735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latin typeface="Times New Roman"/>
                <a:ea typeface="Times New Roman"/>
                <a:cs typeface="Times New Roman"/>
                <a:sym typeface="Times New Roman"/>
              </a:rPr>
              <a:t>Climatologist and author: Dr. Randall Cerveny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0" name="Google Shape;25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609725" y="1611088"/>
            <a:ext cx="2962275" cy="199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3"/>
          <p:cNvPicPr preferRelativeResize="0"/>
          <p:nvPr/>
        </p:nvPicPr>
        <p:blipFill rotWithShape="1">
          <a:blip r:embed="rId5">
            <a:alphaModFix/>
          </a:blip>
          <a:srcRect b="19041"/>
          <a:stretch/>
        </p:blipFill>
        <p:spPr>
          <a:xfrm>
            <a:off x="5197025" y="2214375"/>
            <a:ext cx="2381250" cy="15007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r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29"/>
          <p:cNvSpPr txBox="1"/>
          <p:nvPr/>
        </p:nvSpPr>
        <p:spPr>
          <a:xfrm>
            <a:off x="59200" y="59200"/>
            <a:ext cx="8969700" cy="498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</a:t>
            </a:r>
            <a:r>
              <a:rPr lang="en" sz="1200" b="1" dirty="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References</a:t>
            </a: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Armadillos: Natures </a:t>
            </a:r>
            <a:r>
              <a:rPr lang="en" sz="1200" dirty="0" err="1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Armoured</a:t>
            </a: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Miracles (Wildlife Documentary) Wild America/Real Wild Received June 22, 2022, from</a:t>
            </a: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      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https://youtu.be/ZbyVGLukSVQ</a:t>
            </a: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Arizona Arts Standards Received June 17, 2022, from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https://www.azed.gov/standards-practices</a:t>
            </a:r>
            <a:endParaRPr sz="900" dirty="0">
              <a:solidFill>
                <a:schemeClr val="dk1"/>
              </a:solidFill>
              <a:latin typeface="+mj-lt"/>
              <a:ea typeface="Courier"/>
              <a:cs typeface="Courier"/>
              <a:sym typeface="Couri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+mj-lt"/>
                <a:ea typeface="Courier"/>
                <a:cs typeface="Courier"/>
                <a:sym typeface="Courier"/>
              </a:rPr>
              <a:t>   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/k-12standards/arts-standards</a:t>
            </a: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Cambridge Received June 19, 2022, from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https://dictionary.cambridge.org/us/dictionary/english/creature</a:t>
            </a: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Cambridge Received June 19, 2022, from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https://dictionary.cambridge.org/us/dictionary/english</a:t>
            </a:r>
            <a:endParaRPr sz="900" dirty="0">
              <a:solidFill>
                <a:schemeClr val="dk1"/>
              </a:solidFill>
              <a:latin typeface="+mj-lt"/>
              <a:ea typeface="Courier"/>
              <a:cs typeface="Courier"/>
              <a:sym typeface="Couri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+mj-lt"/>
                <a:ea typeface="Courier"/>
                <a:cs typeface="Courier"/>
                <a:sym typeface="Courier"/>
              </a:rPr>
              <a:t>   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/inhabitant</a:t>
            </a: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Cambridge Received June 19, 2022, from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https://dictionary.cambridge.org/us/dictionary/english/termite</a:t>
            </a: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Cambridge Received June 22, 2022, from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https://dictionary.cambridge.org/us/dictionary/english</a:t>
            </a:r>
            <a:endParaRPr sz="900" dirty="0">
              <a:solidFill>
                <a:schemeClr val="dk1"/>
              </a:solidFill>
              <a:latin typeface="+mj-lt"/>
              <a:ea typeface="Courier"/>
              <a:cs typeface="Courier"/>
              <a:sym typeface="Couri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+mj-lt"/>
                <a:ea typeface="Courier"/>
                <a:cs typeface="Courier"/>
                <a:sym typeface="Courier"/>
              </a:rPr>
              <a:t>    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/stained-glass</a:t>
            </a: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ELA Standards Received June 17, 2022, from 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https://www.azed.gov/standards-practices</a:t>
            </a:r>
            <a:endParaRPr sz="900" dirty="0">
              <a:solidFill>
                <a:schemeClr val="dk1"/>
              </a:solidFill>
              <a:latin typeface="+mj-lt"/>
              <a:ea typeface="Courier"/>
              <a:cs typeface="Courier"/>
              <a:sym typeface="Couri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+mj-lt"/>
                <a:ea typeface="Courier"/>
                <a:cs typeface="Courier"/>
                <a:sym typeface="Courier"/>
              </a:rPr>
              <a:t>   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/k-12standards/ela-resources</a:t>
            </a: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How its made a stained glass monarch Received June 22, 2022, from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</a:t>
            </a:r>
            <a:endParaRPr sz="900" dirty="0">
              <a:solidFill>
                <a:schemeClr val="dk1"/>
              </a:solidFill>
              <a:latin typeface="+mj-lt"/>
              <a:ea typeface="Courier"/>
              <a:cs typeface="Courier"/>
              <a:sym typeface="Couri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+mj-lt"/>
                <a:ea typeface="Courier"/>
                <a:cs typeface="Courier"/>
                <a:sym typeface="Courier"/>
              </a:rPr>
              <a:t>   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/watch?v=F6Ked_ntsP8</a:t>
            </a: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30"/>
          <p:cNvSpPr txBox="1"/>
          <p:nvPr/>
        </p:nvSpPr>
        <p:spPr>
          <a:xfrm>
            <a:off x="74000" y="44400"/>
            <a:ext cx="8991900" cy="369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(Image-1). National Geographic Received June 17, 2022,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https://www.nationalgeographic.com/animals/</a:t>
            </a:r>
            <a:endParaRPr sz="900" dirty="0">
              <a:solidFill>
                <a:schemeClr val="dk1"/>
              </a:solidFill>
              <a:latin typeface="+mj-lt"/>
              <a:ea typeface="Courier"/>
              <a:cs typeface="Courier"/>
              <a:sym typeface="Couri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+mj-lt"/>
                <a:ea typeface="Courier"/>
                <a:cs typeface="Courier"/>
                <a:sym typeface="Courier"/>
              </a:rPr>
              <a:t>    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mammals/facts/armadillos</a:t>
            </a: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(Image-2). National Geographic Received June 17, 2022, from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https://www.nationalgeographic.com</a:t>
            </a:r>
            <a:endParaRPr sz="900" dirty="0">
              <a:solidFill>
                <a:schemeClr val="dk1"/>
              </a:solidFill>
              <a:latin typeface="+mj-lt"/>
              <a:ea typeface="Courier"/>
              <a:cs typeface="Courier"/>
              <a:sym typeface="Couri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+mj-lt"/>
                <a:ea typeface="Courier"/>
                <a:cs typeface="Courier"/>
                <a:sym typeface="Courier"/>
              </a:rPr>
              <a:t>    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/animals/mammals/facts/armadillos</a:t>
            </a: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(Image-3).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https://kids.nationalgeographic.com/animals/invertebrates/facts/termite</a:t>
            </a: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(Image-4). Received June 19, 2022, from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https://upload.wikimedia.org/wikipedia/commons/thumb/</a:t>
            </a:r>
            <a:endParaRPr sz="900" dirty="0">
              <a:solidFill>
                <a:schemeClr val="dk1"/>
              </a:solidFill>
              <a:latin typeface="+mj-lt"/>
              <a:ea typeface="Courier"/>
              <a:cs typeface="Courier"/>
              <a:sym typeface="Couri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+mj-lt"/>
                <a:ea typeface="Courier"/>
                <a:cs typeface="Courier"/>
                <a:sym typeface="Courier"/>
              </a:rPr>
              <a:t>    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9/9d/Flag_of_Arizona.svg/320px-Flag_of_Arizona.svg.png</a:t>
            </a: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(Image-5). Received June 22, 2022, from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"/>
                <a:cs typeface="Times"/>
                <a:sym typeface="Time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https://upload.wikimedia.org/wikipedia/commons/thumb</a:t>
            </a:r>
            <a:endParaRPr sz="900" dirty="0">
              <a:solidFill>
                <a:schemeClr val="dk1"/>
              </a:solidFill>
              <a:latin typeface="+mj-lt"/>
              <a:ea typeface="Courier"/>
              <a:cs typeface="Courier"/>
              <a:sym typeface="Couri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+mj-lt"/>
                <a:ea typeface="Courier"/>
                <a:cs typeface="Courier"/>
                <a:sym typeface="Courier"/>
              </a:rPr>
              <a:t>   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"/>
                <a:cs typeface="Times"/>
                <a:sym typeface="Times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/f/f5/Ictinia_mississippiensis_map.svg/248px-Ictinia_mississippiensis_map.svg.png</a:t>
            </a:r>
            <a:endParaRPr sz="1200" dirty="0">
              <a:solidFill>
                <a:schemeClr val="dk1"/>
              </a:solidFill>
              <a:latin typeface="+mj-lt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+mj-lt"/>
              <a:ea typeface="Times"/>
              <a:cs typeface="Times"/>
              <a:sym typeface="Time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(Image-6). Received June 22, 2022, from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"/>
                <a:cs typeface="Times"/>
                <a:sym typeface="Time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https://upload.wikimedia.org/wikipedia/commons/thumb</a:t>
            </a:r>
            <a:endParaRPr sz="900" dirty="0">
              <a:solidFill>
                <a:schemeClr val="dk1"/>
              </a:solidFill>
              <a:latin typeface="+mj-lt"/>
              <a:ea typeface="Courier"/>
              <a:cs typeface="Courier"/>
              <a:sym typeface="Couri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+mj-lt"/>
                <a:ea typeface="Courier"/>
                <a:cs typeface="Courier"/>
                <a:sym typeface="Courier"/>
              </a:rPr>
              <a:t>    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"/>
                <a:cs typeface="Times"/>
                <a:sym typeface="Times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/6/63/Matisse%2C_Vence.jpg/146px-Matisse%2C_Vence.jpg</a:t>
            </a: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200" dirty="0">
              <a:solidFill>
                <a:schemeClr val="dk1"/>
              </a:solidFill>
              <a:latin typeface="+mj-lt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dirty="0">
                <a:solidFill>
                  <a:schemeClr val="dk1"/>
                </a:solidFill>
                <a:latin typeface="+mj-lt"/>
                <a:ea typeface="Times New Roman"/>
                <a:cs typeface="Times New Roman"/>
                <a:sym typeface="Times New Roman"/>
              </a:rPr>
              <a:t>National Geographic Standards Received June 17, 2022, from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https://ncge.org/teacher-</a:t>
            </a:r>
            <a:endParaRPr sz="900" dirty="0">
              <a:solidFill>
                <a:schemeClr val="dk1"/>
              </a:solidFill>
              <a:latin typeface="+mj-lt"/>
              <a:ea typeface="Courier"/>
              <a:cs typeface="Courier"/>
              <a:sym typeface="Couri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900" dirty="0">
                <a:solidFill>
                  <a:schemeClr val="dk1"/>
                </a:solidFill>
                <a:latin typeface="+mj-lt"/>
                <a:ea typeface="Courier"/>
                <a:cs typeface="Courier"/>
                <a:sym typeface="Courier"/>
              </a:rPr>
              <a:t>     </a:t>
            </a:r>
            <a:r>
              <a:rPr lang="en" sz="1200" dirty="0">
                <a:solidFill>
                  <a:srgbClr val="1155CC"/>
                </a:solidFill>
                <a:uFill>
                  <a:noFill/>
                </a:uFill>
                <a:latin typeface="+mj-lt"/>
                <a:ea typeface="Times New Roman"/>
                <a:cs typeface="Times New Roman"/>
                <a:sym typeface="Times New Roman"/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resources/national-geography-standards/</a:t>
            </a:r>
            <a:endParaRPr dirty="0">
              <a:latin typeface="+mj-lt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7"/>
          <p:cNvSpPr txBox="1">
            <a:spLocks noGrp="1"/>
          </p:cNvSpPr>
          <p:nvPr>
            <p:ph type="title"/>
          </p:nvPr>
        </p:nvSpPr>
        <p:spPr>
          <a:xfrm>
            <a:off x="427588" y="234395"/>
            <a:ext cx="2968500" cy="29546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lvl="0"/>
            <a:r>
              <a:rPr lang="en-US" dirty="0">
                <a:solidFill>
                  <a:schemeClr val="tx1"/>
                </a:solidFill>
              </a:rPr>
              <a:t>Combining </a:t>
            </a:r>
            <a:r>
              <a:rPr lang="en-US" dirty="0">
                <a:solidFill>
                  <a:srgbClr val="FF40FF"/>
                </a:solidFill>
              </a:rPr>
              <a:t>Biology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dirty="0">
                <a:solidFill>
                  <a:schemeClr val="accent4">
                    <a:lumMod val="75000"/>
                  </a:schemeClr>
                </a:solidFill>
              </a:rPr>
              <a:t>Technology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92D050"/>
                </a:solidFill>
              </a:rPr>
              <a:t>Art</a:t>
            </a:r>
            <a:r>
              <a:rPr lang="en-US" dirty="0">
                <a:solidFill>
                  <a:schemeClr val="tx1"/>
                </a:solidFill>
              </a:rPr>
              <a:t>, </a:t>
            </a:r>
            <a:r>
              <a:rPr lang="en-US" dirty="0">
                <a:solidFill>
                  <a:srgbClr val="00FDFF"/>
                </a:solidFill>
              </a:rPr>
              <a:t>Geography</a:t>
            </a:r>
            <a:endParaRPr dirty="0">
              <a:solidFill>
                <a:srgbClr val="00FDFF"/>
              </a:solidFill>
            </a:endParaRPr>
          </a:p>
        </p:txBody>
      </p:sp>
      <p:pic>
        <p:nvPicPr>
          <p:cNvPr id="213" name="Google Shape;213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87348" y="975008"/>
            <a:ext cx="1248229" cy="18732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02959" y="3408361"/>
            <a:ext cx="2049817" cy="1500744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215" name="Google Shape;215;p17"/>
          <p:cNvPicPr preferRelativeResize="0"/>
          <p:nvPr/>
        </p:nvPicPr>
        <p:blipFill rotWithShape="1">
          <a:blip r:embed="rId5">
            <a:alphaModFix/>
          </a:blip>
          <a:srcRect b="19041"/>
          <a:stretch/>
        </p:blipFill>
        <p:spPr>
          <a:xfrm>
            <a:off x="781891" y="3408361"/>
            <a:ext cx="2381250" cy="1500744"/>
          </a:xfrm>
          <a:prstGeom prst="rect">
            <a:avLst/>
          </a:prstGeom>
          <a:noFill/>
          <a:ln>
            <a:noFill/>
          </a:ln>
        </p:spPr>
      </p:pic>
      <p:pic>
        <p:nvPicPr>
          <p:cNvPr id="216" name="Google Shape;216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190738" y="143315"/>
            <a:ext cx="2656625" cy="17922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5DD921B-2370-E0CE-DB6C-6818F612E587}"/>
              </a:ext>
            </a:extLst>
          </p:cNvPr>
          <p:cNvCxnSpPr>
            <a:cxnSpLocks/>
          </p:cNvCxnSpPr>
          <p:nvPr/>
        </p:nvCxnSpPr>
        <p:spPr>
          <a:xfrm flipV="1">
            <a:off x="2224249" y="514350"/>
            <a:ext cx="3966489" cy="731699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AF2B391-2C11-A34B-6E81-7699ADCA7021}"/>
              </a:ext>
            </a:extLst>
          </p:cNvPr>
          <p:cNvCxnSpPr>
            <a:cxnSpLocks/>
            <a:endCxn id="213" idx="1"/>
          </p:cNvCxnSpPr>
          <p:nvPr/>
        </p:nvCxnSpPr>
        <p:spPr>
          <a:xfrm>
            <a:off x="3279639" y="1849322"/>
            <a:ext cx="1507709" cy="6230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8623DC4F-6B54-9B3D-788E-7B6A058342FE}"/>
              </a:ext>
            </a:extLst>
          </p:cNvPr>
          <p:cNvCxnSpPr>
            <a:cxnSpLocks/>
          </p:cNvCxnSpPr>
          <p:nvPr/>
        </p:nvCxnSpPr>
        <p:spPr>
          <a:xfrm>
            <a:off x="1283018" y="2211188"/>
            <a:ext cx="5101453" cy="1137584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 descr="A picture containing wall, indoor, lamp, light&#10;&#10;Description automatically generated">
            <a:extLst>
              <a:ext uri="{FF2B5EF4-FFF2-40B4-BE49-F238E27FC236}">
                <a16:creationId xmlns:a16="http://schemas.microsoft.com/office/drawing/2014/main" id="{ADAE748D-D280-7A42-EB3B-FD6EA8DB1F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6113" y="2161593"/>
            <a:ext cx="2143201" cy="1609281"/>
          </a:xfrm>
          <a:prstGeom prst="rect">
            <a:avLst/>
          </a:prstGeom>
        </p:spPr>
      </p:pic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58ABFC7E-6921-8E99-54E7-07FE2B8CBA08}"/>
              </a:ext>
            </a:extLst>
          </p:cNvPr>
          <p:cNvCxnSpPr>
            <a:cxnSpLocks/>
          </p:cNvCxnSpPr>
          <p:nvPr/>
        </p:nvCxnSpPr>
        <p:spPr>
          <a:xfrm flipH="1">
            <a:off x="1382322" y="3046751"/>
            <a:ext cx="416860" cy="361610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0D00D8A3-3668-D039-60A9-671EF8212BAC}"/>
              </a:ext>
            </a:extLst>
          </p:cNvPr>
          <p:cNvCxnSpPr>
            <a:cxnSpLocks/>
          </p:cNvCxnSpPr>
          <p:nvPr/>
        </p:nvCxnSpPr>
        <p:spPr>
          <a:xfrm>
            <a:off x="2920563" y="2929430"/>
            <a:ext cx="1155915" cy="535235"/>
          </a:xfrm>
          <a:prstGeom prst="straightConnector1">
            <a:avLst/>
          </a:prstGeom>
          <a:ln w="571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ammal, screenshot&#10;&#10;Description automatically generated">
            <a:extLst>
              <a:ext uri="{FF2B5EF4-FFF2-40B4-BE49-F238E27FC236}">
                <a16:creationId xmlns:a16="http://schemas.microsoft.com/office/drawing/2014/main" id="{8DD6FA54-5D87-7810-71D6-26002D754E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4687" y="377687"/>
            <a:ext cx="6476922" cy="4162093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screenshot, insect&#10;&#10;Description automatically generated">
            <a:extLst>
              <a:ext uri="{FF2B5EF4-FFF2-40B4-BE49-F238E27FC236}">
                <a16:creationId xmlns:a16="http://schemas.microsoft.com/office/drawing/2014/main" id="{C35F197E-3757-E219-B0DE-AF3C199358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5314" y="414617"/>
            <a:ext cx="6253095" cy="431426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application&#10;&#10;Description automatically generated">
            <a:extLst>
              <a:ext uri="{FF2B5EF4-FFF2-40B4-BE49-F238E27FC236}">
                <a16:creationId xmlns:a16="http://schemas.microsoft.com/office/drawing/2014/main" id="{DA7A5040-20D0-6FE2-D774-E1BE1E3FEB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0200" y="434921"/>
            <a:ext cx="6089783" cy="427365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63F1ACBB-6715-2B1F-E4AE-E94A5997F0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2646" y="358028"/>
            <a:ext cx="6540540" cy="4427443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"/>
          <p:cNvSpPr txBox="1">
            <a:spLocks noGrp="1"/>
          </p:cNvSpPr>
          <p:nvPr>
            <p:ph type="ctrTitle"/>
          </p:nvPr>
        </p:nvSpPr>
        <p:spPr>
          <a:xfrm>
            <a:off x="552000" y="992950"/>
            <a:ext cx="5701500" cy="2678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Armadillos: Natures Armoured Miracles (Wildlife Documentary) Wild America/Real Wild</a:t>
            </a:r>
            <a:endParaRPr>
              <a:solidFill>
                <a:srgbClr val="FFFFFF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200" b="0">
                <a:solidFill>
                  <a:srgbClr val="FFFFFF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https://youtu.be/ZbyVGLukSVQ</a:t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p18"/>
          <p:cNvSpPr txBox="1">
            <a:spLocks noGrp="1"/>
          </p:cNvSpPr>
          <p:nvPr>
            <p:ph type="ctrTitle"/>
          </p:nvPr>
        </p:nvSpPr>
        <p:spPr>
          <a:xfrm>
            <a:off x="454028" y="1951264"/>
            <a:ext cx="5701500" cy="24929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lvl="0"/>
            <a:r>
              <a:rPr lang="en-US" dirty="0"/>
              <a:t>Armadillo Expansion reading </a:t>
            </a:r>
            <a:r>
              <a:rPr lang="en-US" dirty="0">
                <a:hlinkClick r:id="rId3"/>
              </a:rPr>
              <a:t>https://armadillo-online.org/expansion.html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6215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24"/>
          <p:cNvSpPr txBox="1"/>
          <p:nvPr/>
        </p:nvSpPr>
        <p:spPr>
          <a:xfrm>
            <a:off x="599450" y="296025"/>
            <a:ext cx="52914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p24"/>
          <p:cNvSpPr txBox="1"/>
          <p:nvPr/>
        </p:nvSpPr>
        <p:spPr>
          <a:xfrm>
            <a:off x="6209200" y="259025"/>
            <a:ext cx="2738400" cy="28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latin typeface="Times New Roman"/>
                <a:ea typeface="Times New Roman"/>
                <a:cs typeface="Times New Roman"/>
                <a:sym typeface="Times New Roman"/>
              </a:rPr>
              <a:t>Stained Glass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National Cathedral Tour:</a:t>
            </a:r>
            <a:r>
              <a:rPr lang="en" sz="1200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War Memorial Chapel </a:t>
            </a:r>
            <a:r>
              <a:rPr lang="en" sz="1200">
                <a:solidFill>
                  <a:srgbClr val="1155CC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https://www.youtube.com/watch?v=61dcMC4CBac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800" b="1">
                <a:solidFill>
                  <a:schemeClr val="dk1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Marc Chagall </a:t>
            </a:r>
            <a:r>
              <a:rPr lang="en" sz="1200">
                <a:solidFill>
                  <a:srgbClr val="1155CC"/>
                </a:solidFill>
                <a:uFill>
                  <a:noFill/>
                </a:uFill>
                <a:latin typeface="Times New Roman"/>
                <a:ea typeface="Times New Roman"/>
                <a:cs typeface="Times New Roman"/>
                <a:sym typeface="Times New Rom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https://www.youtube.com/watch?v=SiqysC0nPF0</a:t>
            </a:r>
            <a:endParaRPr sz="18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58" name="Google Shape;258;p24">
            <a:hlinkClick r:id="rId5"/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11600" y="429875"/>
            <a:ext cx="5836262" cy="3865576"/>
          </a:xfrm>
          <a:prstGeom prst="rect">
            <a:avLst/>
          </a:prstGeom>
          <a:noFill/>
          <a:ln>
            <a:noFill/>
          </a:ln>
        </p:spPr>
      </p:pic>
      <p:sp>
        <p:nvSpPr>
          <p:cNvPr id="259" name="Google Shape;259;p24"/>
          <p:cNvSpPr txBox="1"/>
          <p:nvPr/>
        </p:nvSpPr>
        <p:spPr>
          <a:xfrm>
            <a:off x="192425" y="4447825"/>
            <a:ext cx="485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latin typeface="Times New Roman"/>
                <a:ea typeface="Times New Roman"/>
                <a:cs typeface="Times New Roman"/>
                <a:sym typeface="Times New Roman"/>
              </a:rPr>
              <a:t>https://commons.wikimedia.org/wiki/File:UN-Chagall_window-1967.jpg</a:t>
            </a:r>
            <a:endParaRPr sz="12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{D57A13F5-E85C-1E4A-A935-0E8CC9FF6D52}tf10001073</Template>
  <TotalTime>342</TotalTime>
  <Words>565</Words>
  <Application>Microsoft Macintosh PowerPoint</Application>
  <PresentationFormat>On-screen Show (16:9)</PresentationFormat>
  <Paragraphs>63</Paragraphs>
  <Slides>15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Times New Roman</vt:lpstr>
      <vt:lpstr>Simple Light</vt:lpstr>
      <vt:lpstr>PowerPoint Presentation</vt:lpstr>
      <vt:lpstr>Combining Biology Technology, Art, Geography</vt:lpstr>
      <vt:lpstr>PowerPoint Presentation</vt:lpstr>
      <vt:lpstr>PowerPoint Presentation</vt:lpstr>
      <vt:lpstr>PowerPoint Presentation</vt:lpstr>
      <vt:lpstr>PowerPoint Presentation</vt:lpstr>
      <vt:lpstr>Armadillos: Natures Armoured Miracles (Wildlife Documentary) Wild America/Real Wild   https://youtu.be/ZbyVGLukSVQ</vt:lpstr>
      <vt:lpstr>  Armadillo Expansion reading https://armadillo-online.org/expansion.html</vt:lpstr>
      <vt:lpstr>PowerPoint Presentation</vt:lpstr>
      <vt:lpstr>PowerPoint Presentation</vt:lpstr>
      <vt:lpstr>PowerPoint Presentation</vt:lpstr>
      <vt:lpstr>Sample of a Stained Glass Armadillo Sun Catcher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Gale Ekiss</cp:lastModifiedBy>
  <cp:revision>12</cp:revision>
  <dcterms:modified xsi:type="dcterms:W3CDTF">2022-07-18T22:49:54Z</dcterms:modified>
</cp:coreProperties>
</file>