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793" autoAdjust="0"/>
    <p:restoredTop sz="90929"/>
  </p:normalViewPr>
  <p:slideViewPr>
    <p:cSldViewPr>
      <p:cViewPr varScale="1">
        <p:scale>
          <a:sx n="124" d="100"/>
          <a:sy n="124" d="100"/>
        </p:scale>
        <p:origin x="272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776FF-0610-8449-8563-48EE95BA3B9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A50340-F495-F74E-B0D3-4E605E9B99B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8232C0-48E0-3941-A8DF-CBB9362A4C1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2009533-A450-5045-BCFE-AF8FAC89D87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5D459FF-C6D0-0E45-901A-C5ECE0677FB6}"/>
              </a:ext>
            </a:extLst>
          </p:cNvPr>
          <p:cNvSpPr>
            <a:spLocks noGrp="1"/>
          </p:cNvSpPr>
          <p:nvPr>
            <p:ph type="sldNum" sz="quarter" idx="12"/>
          </p:nvPr>
        </p:nvSpPr>
        <p:spPr/>
        <p:txBody>
          <a:bodyPr/>
          <a:lstStyle>
            <a:lvl1pPr>
              <a:defRPr/>
            </a:lvl1pPr>
          </a:lstStyle>
          <a:p>
            <a:fld id="{69410915-80A8-C848-AFA5-512F17996154}" type="slidenum">
              <a:rPr lang="en-US" altLang="en-US"/>
              <a:pPr/>
              <a:t>‹#›</a:t>
            </a:fld>
            <a:endParaRPr lang="en-US" altLang="en-US"/>
          </a:p>
        </p:txBody>
      </p:sp>
    </p:spTree>
    <p:extLst>
      <p:ext uri="{BB962C8B-B14F-4D97-AF65-F5344CB8AC3E}">
        <p14:creationId xmlns:p14="http://schemas.microsoft.com/office/powerpoint/2010/main" val="85867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76E74-D3BE-CB45-86C7-4A90CC8C67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92E2C6-D31A-5E4B-83C1-A283915B48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CBCAD-BCD1-624E-8BA7-1B088288AE9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0B1A593-BDF0-6044-A923-E1AAD6C0085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BC5EC86-075B-CB44-936F-71654AD6DDF1}"/>
              </a:ext>
            </a:extLst>
          </p:cNvPr>
          <p:cNvSpPr>
            <a:spLocks noGrp="1"/>
          </p:cNvSpPr>
          <p:nvPr>
            <p:ph type="sldNum" sz="quarter" idx="12"/>
          </p:nvPr>
        </p:nvSpPr>
        <p:spPr/>
        <p:txBody>
          <a:bodyPr/>
          <a:lstStyle>
            <a:lvl1pPr>
              <a:defRPr/>
            </a:lvl1pPr>
          </a:lstStyle>
          <a:p>
            <a:fld id="{2ED06944-025D-CE47-A179-2017F3C9FC7F}" type="slidenum">
              <a:rPr lang="en-US" altLang="en-US"/>
              <a:pPr/>
              <a:t>‹#›</a:t>
            </a:fld>
            <a:endParaRPr lang="en-US" altLang="en-US"/>
          </a:p>
        </p:txBody>
      </p:sp>
    </p:spTree>
    <p:extLst>
      <p:ext uri="{BB962C8B-B14F-4D97-AF65-F5344CB8AC3E}">
        <p14:creationId xmlns:p14="http://schemas.microsoft.com/office/powerpoint/2010/main" val="177334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EF8804-1CCE-9E43-A69D-6B6592DCE2A7}"/>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85DEAB-98F0-E949-AC5F-21820F052DFD}"/>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11064-1B25-9C4B-9495-F12528EAD63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A6118D0-2326-C540-8FCB-779D2A5625E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1249B23-FA76-7B43-AE9E-0786E9852D82}"/>
              </a:ext>
            </a:extLst>
          </p:cNvPr>
          <p:cNvSpPr>
            <a:spLocks noGrp="1"/>
          </p:cNvSpPr>
          <p:nvPr>
            <p:ph type="sldNum" sz="quarter" idx="12"/>
          </p:nvPr>
        </p:nvSpPr>
        <p:spPr/>
        <p:txBody>
          <a:bodyPr/>
          <a:lstStyle>
            <a:lvl1pPr>
              <a:defRPr/>
            </a:lvl1pPr>
          </a:lstStyle>
          <a:p>
            <a:fld id="{999F4830-4607-D54F-AC76-25239290708A}" type="slidenum">
              <a:rPr lang="en-US" altLang="en-US"/>
              <a:pPr/>
              <a:t>‹#›</a:t>
            </a:fld>
            <a:endParaRPr lang="en-US" altLang="en-US"/>
          </a:p>
        </p:txBody>
      </p:sp>
    </p:spTree>
    <p:extLst>
      <p:ext uri="{BB962C8B-B14F-4D97-AF65-F5344CB8AC3E}">
        <p14:creationId xmlns:p14="http://schemas.microsoft.com/office/powerpoint/2010/main" val="23268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DCC3-061A-0046-9199-4B0DC8DA9F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9BB50D-A639-B147-BD6D-9FDACC7D86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E7684-09DD-BD49-B688-966A9DF9441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494EF88-A8AB-A94C-9BBE-37083762DE1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554F03B-612C-C441-8688-763D5CE503F6}"/>
              </a:ext>
            </a:extLst>
          </p:cNvPr>
          <p:cNvSpPr>
            <a:spLocks noGrp="1"/>
          </p:cNvSpPr>
          <p:nvPr>
            <p:ph type="sldNum" sz="quarter" idx="12"/>
          </p:nvPr>
        </p:nvSpPr>
        <p:spPr/>
        <p:txBody>
          <a:bodyPr/>
          <a:lstStyle>
            <a:lvl1pPr>
              <a:defRPr/>
            </a:lvl1pPr>
          </a:lstStyle>
          <a:p>
            <a:fld id="{5AF782C9-1B27-F645-A1AB-061ED49DB9EE}" type="slidenum">
              <a:rPr lang="en-US" altLang="en-US"/>
              <a:pPr/>
              <a:t>‹#›</a:t>
            </a:fld>
            <a:endParaRPr lang="en-US" altLang="en-US"/>
          </a:p>
        </p:txBody>
      </p:sp>
    </p:spTree>
    <p:extLst>
      <p:ext uri="{BB962C8B-B14F-4D97-AF65-F5344CB8AC3E}">
        <p14:creationId xmlns:p14="http://schemas.microsoft.com/office/powerpoint/2010/main" val="180541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D5FA-4E4A-F244-86EC-A12A53E5C2B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E7ED1E-36B2-A546-97C9-624BEFCB5BA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23DD557-3330-784B-A21E-08EB206B92E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BF0ADD3-C881-0C45-A6C2-DF0D29393C7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E1292BC-5491-DE49-A6C7-FFB03E9A62B8}"/>
              </a:ext>
            </a:extLst>
          </p:cNvPr>
          <p:cNvSpPr>
            <a:spLocks noGrp="1"/>
          </p:cNvSpPr>
          <p:nvPr>
            <p:ph type="sldNum" sz="quarter" idx="12"/>
          </p:nvPr>
        </p:nvSpPr>
        <p:spPr/>
        <p:txBody>
          <a:bodyPr/>
          <a:lstStyle>
            <a:lvl1pPr>
              <a:defRPr/>
            </a:lvl1pPr>
          </a:lstStyle>
          <a:p>
            <a:fld id="{301C391E-11A5-AC4F-A14D-63915B88284E}" type="slidenum">
              <a:rPr lang="en-US" altLang="en-US"/>
              <a:pPr/>
              <a:t>‹#›</a:t>
            </a:fld>
            <a:endParaRPr lang="en-US" altLang="en-US"/>
          </a:p>
        </p:txBody>
      </p:sp>
    </p:spTree>
    <p:extLst>
      <p:ext uri="{BB962C8B-B14F-4D97-AF65-F5344CB8AC3E}">
        <p14:creationId xmlns:p14="http://schemas.microsoft.com/office/powerpoint/2010/main" val="348499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F99B8-0C11-2549-8F09-99E406A88F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4E866-7A2D-B74C-81E9-BAC2A3E4BA53}"/>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ACE3BF-9C1F-C34C-B193-EBDDB4888F3C}"/>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71C7C3-7E45-D444-91AE-4E9805CCEB4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BC23261-4AC6-6544-ADBE-7C7B3EF1B9B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A921AAA-015D-7541-8114-CBA4B490B880}"/>
              </a:ext>
            </a:extLst>
          </p:cNvPr>
          <p:cNvSpPr>
            <a:spLocks noGrp="1"/>
          </p:cNvSpPr>
          <p:nvPr>
            <p:ph type="sldNum" sz="quarter" idx="12"/>
          </p:nvPr>
        </p:nvSpPr>
        <p:spPr/>
        <p:txBody>
          <a:bodyPr/>
          <a:lstStyle>
            <a:lvl1pPr>
              <a:defRPr/>
            </a:lvl1pPr>
          </a:lstStyle>
          <a:p>
            <a:fld id="{C9109BD9-05D9-6944-9CA2-A2A0D93F9995}" type="slidenum">
              <a:rPr lang="en-US" altLang="en-US"/>
              <a:pPr/>
              <a:t>‹#›</a:t>
            </a:fld>
            <a:endParaRPr lang="en-US" altLang="en-US"/>
          </a:p>
        </p:txBody>
      </p:sp>
    </p:spTree>
    <p:extLst>
      <p:ext uri="{BB962C8B-B14F-4D97-AF65-F5344CB8AC3E}">
        <p14:creationId xmlns:p14="http://schemas.microsoft.com/office/powerpoint/2010/main" val="313902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AF55-474A-7248-9974-DB2EA469871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F8048D-32C3-D142-B9BE-7D44636F23C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D4064-3225-2A42-BCBC-B88A305D1BA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36D2FE-83AC-C949-931B-DB3BF1FC843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472D81-308F-8749-88CF-C33921E53CF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769C46-EA76-0346-9429-878CE419207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BC8BC88-6E30-EF4D-9BDF-75FD21BF896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AAA4CBE-6FA4-DD4E-A67B-0172CEF4B63B}"/>
              </a:ext>
            </a:extLst>
          </p:cNvPr>
          <p:cNvSpPr>
            <a:spLocks noGrp="1"/>
          </p:cNvSpPr>
          <p:nvPr>
            <p:ph type="sldNum" sz="quarter" idx="12"/>
          </p:nvPr>
        </p:nvSpPr>
        <p:spPr/>
        <p:txBody>
          <a:bodyPr/>
          <a:lstStyle>
            <a:lvl1pPr>
              <a:defRPr/>
            </a:lvl1pPr>
          </a:lstStyle>
          <a:p>
            <a:fld id="{C9DCCE59-ACE2-454B-A12C-2325AFF15CAC}" type="slidenum">
              <a:rPr lang="en-US" altLang="en-US"/>
              <a:pPr/>
              <a:t>‹#›</a:t>
            </a:fld>
            <a:endParaRPr lang="en-US" altLang="en-US"/>
          </a:p>
        </p:txBody>
      </p:sp>
    </p:spTree>
    <p:extLst>
      <p:ext uri="{BB962C8B-B14F-4D97-AF65-F5344CB8AC3E}">
        <p14:creationId xmlns:p14="http://schemas.microsoft.com/office/powerpoint/2010/main" val="2775422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4E0A-2AD3-F746-AC41-DD0BEF56C1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B797EE-26D3-4D4E-B2BA-C475B031F1A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26D33AA-8800-B243-99F8-6EBEC74F418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A5FE617-9E44-3B48-928E-16B1A33061D0}"/>
              </a:ext>
            </a:extLst>
          </p:cNvPr>
          <p:cNvSpPr>
            <a:spLocks noGrp="1"/>
          </p:cNvSpPr>
          <p:nvPr>
            <p:ph type="sldNum" sz="quarter" idx="12"/>
          </p:nvPr>
        </p:nvSpPr>
        <p:spPr/>
        <p:txBody>
          <a:bodyPr/>
          <a:lstStyle>
            <a:lvl1pPr>
              <a:defRPr/>
            </a:lvl1pPr>
          </a:lstStyle>
          <a:p>
            <a:fld id="{EC1653EC-E5DE-EF46-91B2-D10BDE5E3C83}" type="slidenum">
              <a:rPr lang="en-US" altLang="en-US"/>
              <a:pPr/>
              <a:t>‹#›</a:t>
            </a:fld>
            <a:endParaRPr lang="en-US" altLang="en-US"/>
          </a:p>
        </p:txBody>
      </p:sp>
    </p:spTree>
    <p:extLst>
      <p:ext uri="{BB962C8B-B14F-4D97-AF65-F5344CB8AC3E}">
        <p14:creationId xmlns:p14="http://schemas.microsoft.com/office/powerpoint/2010/main" val="84160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8FE64-AECB-4946-98E4-99054176FDD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8D788CDF-921B-4841-8B9A-6FD09D013E7F}"/>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D926A4B-A230-C74A-BEFE-2EAEF1BF0DD8}"/>
              </a:ext>
            </a:extLst>
          </p:cNvPr>
          <p:cNvSpPr>
            <a:spLocks noGrp="1"/>
          </p:cNvSpPr>
          <p:nvPr>
            <p:ph type="sldNum" sz="quarter" idx="12"/>
          </p:nvPr>
        </p:nvSpPr>
        <p:spPr/>
        <p:txBody>
          <a:bodyPr/>
          <a:lstStyle>
            <a:lvl1pPr>
              <a:defRPr/>
            </a:lvl1pPr>
          </a:lstStyle>
          <a:p>
            <a:fld id="{444C8481-5B4C-D749-81FD-984BE02497FF}" type="slidenum">
              <a:rPr lang="en-US" altLang="en-US"/>
              <a:pPr/>
              <a:t>‹#›</a:t>
            </a:fld>
            <a:endParaRPr lang="en-US" altLang="en-US"/>
          </a:p>
        </p:txBody>
      </p:sp>
    </p:spTree>
    <p:extLst>
      <p:ext uri="{BB962C8B-B14F-4D97-AF65-F5344CB8AC3E}">
        <p14:creationId xmlns:p14="http://schemas.microsoft.com/office/powerpoint/2010/main" val="374195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E8A02-64F3-4B45-A057-C665C59FC08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B73F82-4672-A843-B48D-82DFBFE581F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BD307B-38D4-C343-9ED6-E9DEF1ADE12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AF2A2B-CADA-C841-8C8C-C203061AE69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F0E04D4-FA72-9C4E-9A5B-7F8393E793E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8A31984-B258-BD4B-857C-5A18BCB6161B}"/>
              </a:ext>
            </a:extLst>
          </p:cNvPr>
          <p:cNvSpPr>
            <a:spLocks noGrp="1"/>
          </p:cNvSpPr>
          <p:nvPr>
            <p:ph type="sldNum" sz="quarter" idx="12"/>
          </p:nvPr>
        </p:nvSpPr>
        <p:spPr/>
        <p:txBody>
          <a:bodyPr/>
          <a:lstStyle>
            <a:lvl1pPr>
              <a:defRPr/>
            </a:lvl1pPr>
          </a:lstStyle>
          <a:p>
            <a:fld id="{4054F385-A882-2F48-AF46-142D9392CA69}" type="slidenum">
              <a:rPr lang="en-US" altLang="en-US"/>
              <a:pPr/>
              <a:t>‹#›</a:t>
            </a:fld>
            <a:endParaRPr lang="en-US" altLang="en-US"/>
          </a:p>
        </p:txBody>
      </p:sp>
    </p:spTree>
    <p:extLst>
      <p:ext uri="{BB962C8B-B14F-4D97-AF65-F5344CB8AC3E}">
        <p14:creationId xmlns:p14="http://schemas.microsoft.com/office/powerpoint/2010/main" val="227381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2329D-51B5-1747-AFA1-9EA0EA27615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67EFF6-36D9-0240-A1DE-1CD3F381594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F5DB69-C09D-BE4D-986D-768DD3395F3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25AD3E-D31F-D84B-8E12-420682D91A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A322414-C223-6E41-A905-A7A55CC78A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9A61870-6907-4F4D-8718-981B288AD890}"/>
              </a:ext>
            </a:extLst>
          </p:cNvPr>
          <p:cNvSpPr>
            <a:spLocks noGrp="1"/>
          </p:cNvSpPr>
          <p:nvPr>
            <p:ph type="sldNum" sz="quarter" idx="12"/>
          </p:nvPr>
        </p:nvSpPr>
        <p:spPr/>
        <p:txBody>
          <a:bodyPr/>
          <a:lstStyle>
            <a:lvl1pPr>
              <a:defRPr/>
            </a:lvl1pPr>
          </a:lstStyle>
          <a:p>
            <a:fld id="{0BD4FA70-506D-1F45-94DB-D1EECDCCC744}" type="slidenum">
              <a:rPr lang="en-US" altLang="en-US"/>
              <a:pPr/>
              <a:t>‹#›</a:t>
            </a:fld>
            <a:endParaRPr lang="en-US" altLang="en-US"/>
          </a:p>
        </p:txBody>
      </p:sp>
    </p:spTree>
    <p:extLst>
      <p:ext uri="{BB962C8B-B14F-4D97-AF65-F5344CB8AC3E}">
        <p14:creationId xmlns:p14="http://schemas.microsoft.com/office/powerpoint/2010/main" val="120272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07B7E18-AAC2-0041-BDCC-C4011922135E}"/>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1F2AAE6-10DB-8049-8458-7DFF55163C6D}"/>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EFAFF7E-0231-2B47-9185-ACE21D159CC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F737304E-A59C-BB4B-9CF7-C3E32B6F8A3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304D9FC6-97D8-F04D-AAD2-3D9FA9E5C960}"/>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217BCA4-3409-D34A-9027-D013F672145A}"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210C0FF-2A73-5347-8A49-F58E049A7EF5}"/>
              </a:ext>
            </a:extLst>
          </p:cNvPr>
          <p:cNvSpPr>
            <a:spLocks noGrp="1" noChangeArrowheads="1"/>
          </p:cNvSpPr>
          <p:nvPr>
            <p:ph type="ctrTitle"/>
          </p:nvPr>
        </p:nvSpPr>
        <p:spPr>
          <a:xfrm>
            <a:off x="685800" y="2286000"/>
            <a:ext cx="7772400" cy="1143000"/>
          </a:xfrm>
        </p:spPr>
        <p:txBody>
          <a:bodyPr anchor="ctr"/>
          <a:lstStyle/>
          <a:p>
            <a:r>
              <a:rPr lang="en-US" altLang="en-US" sz="4400" b="1" dirty="0">
                <a:solidFill>
                  <a:schemeClr val="bg1"/>
                </a:solidFill>
                <a:effectLst>
                  <a:outerShdw blurRad="38100" dist="38100" dir="2700000" algn="tl">
                    <a:srgbClr val="FFFFFF"/>
                  </a:outerShdw>
                </a:effectLst>
                <a:latin typeface="Century Gothic" panose="020B0502020202020204" pitchFamily="34" charset="0"/>
              </a:rPr>
              <a:t>Marvelous Moroccan Mosaics: Patterns in </a:t>
            </a:r>
            <a:r>
              <a:rPr lang="en-US" altLang="en-US" sz="4400" b="1" dirty="0" err="1">
                <a:solidFill>
                  <a:schemeClr val="bg1"/>
                </a:solidFill>
                <a:effectLst>
                  <a:outerShdw blurRad="38100" dist="38100" dir="2700000" algn="tl">
                    <a:srgbClr val="FFFFFF"/>
                  </a:outerShdw>
                </a:effectLst>
                <a:latin typeface="Century Gothic" panose="020B0502020202020204" pitchFamily="34" charset="0"/>
              </a:rPr>
              <a:t>Zillij</a:t>
            </a:r>
            <a:br>
              <a:rPr lang="en-US" altLang="en-US" sz="4400" dirty="0">
                <a:effectLst>
                  <a:outerShdw blurRad="38100" dist="38100" dir="2700000" algn="tl">
                    <a:srgbClr val="FFFFFF"/>
                  </a:outerShdw>
                </a:effectLst>
                <a:latin typeface="Century Gothic" panose="020B0502020202020204" pitchFamily="34" charset="0"/>
              </a:rPr>
            </a:br>
            <a:endParaRPr lang="en-US" altLang="en-US" sz="4400" dirty="0">
              <a:effectLst>
                <a:outerShdw blurRad="38100" dist="38100" dir="2700000" algn="tl">
                  <a:srgbClr val="FFFFFF"/>
                </a:outerShdw>
              </a:effectLst>
              <a:latin typeface="Century Gothic" panose="020B0502020202020204" pitchFamily="34" charset="0"/>
            </a:endParaRPr>
          </a:p>
        </p:txBody>
      </p:sp>
      <p:sp>
        <p:nvSpPr>
          <p:cNvPr id="2051" name="Rectangle 3">
            <a:extLst>
              <a:ext uri="{FF2B5EF4-FFF2-40B4-BE49-F238E27FC236}">
                <a16:creationId xmlns:a16="http://schemas.microsoft.com/office/drawing/2014/main" id="{7ED8B0A9-893A-3646-AAD1-263CA190F9D0}"/>
              </a:ext>
            </a:extLst>
          </p:cNvPr>
          <p:cNvSpPr>
            <a:spLocks noGrp="1" noChangeArrowheads="1"/>
          </p:cNvSpPr>
          <p:nvPr>
            <p:ph type="subTitle" idx="1"/>
          </p:nvPr>
        </p:nvSpPr>
        <p:spPr>
          <a:xfrm>
            <a:off x="1371600" y="4267200"/>
            <a:ext cx="6400800" cy="1752600"/>
          </a:xfrm>
        </p:spPr>
        <p:txBody>
          <a:bodyPr/>
          <a:lstStyle/>
          <a:p>
            <a:r>
              <a:rPr lang="en-US" altLang="en-US" sz="3200" b="1">
                <a:solidFill>
                  <a:schemeClr val="bg1"/>
                </a:solidFill>
                <a:effectLst>
                  <a:outerShdw blurRad="38100" dist="38100" dir="2700000" algn="tl">
                    <a:srgbClr val="FFFFFF"/>
                  </a:outerShdw>
                </a:effectLst>
                <a:latin typeface="Century Gothic" panose="020B0502020202020204" pitchFamily="34" charset="0"/>
              </a:rPr>
              <a:t>By:</a:t>
            </a:r>
          </a:p>
          <a:p>
            <a:r>
              <a:rPr lang="en-US" altLang="en-US" sz="3200" b="1">
                <a:solidFill>
                  <a:schemeClr val="bg1"/>
                </a:solidFill>
                <a:effectLst>
                  <a:outerShdw blurRad="38100" dist="38100" dir="2700000" algn="tl">
                    <a:srgbClr val="FFFFFF"/>
                  </a:outerShdw>
                </a:effectLst>
                <a:latin typeface="Century Gothic" panose="020B0502020202020204" pitchFamily="34" charset="0"/>
              </a:rPr>
              <a:t>Cheryl Wiens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9704418-73F8-E348-A175-25F2301524A7}"/>
              </a:ext>
            </a:extLst>
          </p:cNvPr>
          <p:cNvSpPr>
            <a:spLocks noGrp="1" noChangeArrowheads="1"/>
          </p:cNvSpPr>
          <p:nvPr>
            <p:ph type="title"/>
          </p:nvPr>
        </p:nvSpPr>
        <p:spPr>
          <a:xfrm>
            <a:off x="304800" y="304800"/>
            <a:ext cx="8686800" cy="1447800"/>
          </a:xfrm>
          <a:ln>
            <a:solidFill>
              <a:schemeClr val="tx1"/>
            </a:solidFill>
            <a:miter lim="800000"/>
            <a:headEnd/>
            <a:tailEnd/>
          </a:ln>
        </p:spPr>
        <p:txBody>
          <a:bodyPr/>
          <a:lstStyle/>
          <a:p>
            <a:pPr algn="l"/>
            <a:r>
              <a:rPr lang="en-US" altLang="en-US" sz="2400" dirty="0">
                <a:latin typeface="Century Gothic" panose="020B0502020202020204" pitchFamily="34" charset="0"/>
              </a:rPr>
              <a:t>You can find </a:t>
            </a:r>
            <a:r>
              <a:rPr lang="en-US" altLang="en-US" sz="2400" dirty="0" err="1">
                <a:latin typeface="Century Gothic" panose="020B0502020202020204" pitchFamily="34" charset="0"/>
              </a:rPr>
              <a:t>zillij</a:t>
            </a:r>
            <a:r>
              <a:rPr lang="en-US" altLang="en-US" sz="2400" dirty="0">
                <a:latin typeface="Century Gothic" panose="020B0502020202020204" pitchFamily="34" charset="0"/>
              </a:rPr>
              <a:t> just about anywhere in Morocco.  It decorates sidewalk planters, buildings, floors, houses of worship, restaurants, and homes.</a:t>
            </a:r>
          </a:p>
        </p:txBody>
      </p:sp>
      <p:pic>
        <p:nvPicPr>
          <p:cNvPr id="3082" name="Picture 10">
            <a:extLst>
              <a:ext uri="{FF2B5EF4-FFF2-40B4-BE49-F238E27FC236}">
                <a16:creationId xmlns:a16="http://schemas.microsoft.com/office/drawing/2014/main" id="{83FAB378-1E34-504E-96EA-A64BC1B7C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13000"/>
            <a:ext cx="2305050" cy="30734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a:extLst>
              <a:ext uri="{FF2B5EF4-FFF2-40B4-BE49-F238E27FC236}">
                <a16:creationId xmlns:a16="http://schemas.microsoft.com/office/drawing/2014/main" id="{E0E40B7E-6B19-F748-939E-50041706F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775" y="2212369"/>
            <a:ext cx="268605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97A574F8-4908-5845-AB0D-74771CFF57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6275" y="2151250"/>
            <a:ext cx="3016144" cy="4020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a:extLst>
              <a:ext uri="{FF2B5EF4-FFF2-40B4-BE49-F238E27FC236}">
                <a16:creationId xmlns:a16="http://schemas.microsoft.com/office/drawing/2014/main" id="{280CA04F-7490-B946-9ECC-A58A49494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28575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a:extLst>
              <a:ext uri="{FF2B5EF4-FFF2-40B4-BE49-F238E27FC236}">
                <a16:creationId xmlns:a16="http://schemas.microsoft.com/office/drawing/2014/main" id="{52C86493-3B28-BF4C-A00D-0A6F3B223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31800"/>
            <a:ext cx="3352800" cy="22352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483996E4-2380-ED41-B711-9535EE56E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073400"/>
            <a:ext cx="48768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a:extLst>
              <a:ext uri="{FF2B5EF4-FFF2-40B4-BE49-F238E27FC236}">
                <a16:creationId xmlns:a16="http://schemas.microsoft.com/office/drawing/2014/main" id="{A5259529-19AE-3E40-B986-1C11A7A91E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724400"/>
            <a:ext cx="21336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1130D4B-8A7C-3948-9249-B901B91D497D}"/>
              </a:ext>
            </a:extLst>
          </p:cNvPr>
          <p:cNvSpPr>
            <a:spLocks noGrp="1" noChangeArrowheads="1"/>
          </p:cNvSpPr>
          <p:nvPr>
            <p:ph type="title"/>
          </p:nvPr>
        </p:nvSpPr>
        <p:spPr>
          <a:xfrm>
            <a:off x="228600" y="228600"/>
            <a:ext cx="8610600" cy="1905000"/>
          </a:xfrm>
          <a:ln>
            <a:solidFill>
              <a:schemeClr val="tx1"/>
            </a:solidFill>
            <a:miter lim="800000"/>
            <a:headEnd/>
            <a:tailEnd/>
          </a:ln>
        </p:spPr>
        <p:txBody>
          <a:bodyPr/>
          <a:lstStyle/>
          <a:p>
            <a:pPr algn="l"/>
            <a:r>
              <a:rPr lang="en-US" altLang="en-US" sz="2400" dirty="0">
                <a:latin typeface="Century Gothic" panose="020B0502020202020204" pitchFamily="34" charset="0"/>
              </a:rPr>
              <a:t>Because Morocco is an Islamic country and Islam discourages artists to paint people, animals, or other real-world objects; Islamic houses of worship (or mosques) are sometimes elaborately decorated with </a:t>
            </a:r>
            <a:r>
              <a:rPr lang="en-US" altLang="en-US" sz="2400" dirty="0" err="1">
                <a:latin typeface="Century Gothic" panose="020B0502020202020204" pitchFamily="34" charset="0"/>
              </a:rPr>
              <a:t>zillij</a:t>
            </a:r>
            <a:r>
              <a:rPr lang="en-US" altLang="en-US" sz="2400" dirty="0">
                <a:latin typeface="Century Gothic" panose="020B0502020202020204" pitchFamily="34" charset="0"/>
              </a:rPr>
              <a:t>.</a:t>
            </a:r>
          </a:p>
        </p:txBody>
      </p:sp>
      <p:pic>
        <p:nvPicPr>
          <p:cNvPr id="5126" name="Picture 6">
            <a:extLst>
              <a:ext uri="{FF2B5EF4-FFF2-40B4-BE49-F238E27FC236}">
                <a16:creationId xmlns:a16="http://schemas.microsoft.com/office/drawing/2014/main" id="{D6B7C221-8F18-F149-9279-0B32120D3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62200"/>
            <a:ext cx="271780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a:extLst>
              <a:ext uri="{FF2B5EF4-FFF2-40B4-BE49-F238E27FC236}">
                <a16:creationId xmlns:a16="http://schemas.microsoft.com/office/drawing/2014/main" id="{E20BEBE6-BCAB-E54B-80F2-3BF10AC26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573" y="3257550"/>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47BD3F16-DF53-7D42-9A7F-177CAC52FB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6600" y="2324100"/>
            <a:ext cx="2717800" cy="4076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1F6EA55-917C-FB42-9476-B7F28F0C5A24}"/>
              </a:ext>
            </a:extLst>
          </p:cNvPr>
          <p:cNvSpPr>
            <a:spLocks noGrp="1" noChangeArrowheads="1"/>
          </p:cNvSpPr>
          <p:nvPr>
            <p:ph type="title"/>
          </p:nvPr>
        </p:nvSpPr>
        <p:spPr>
          <a:xfrm>
            <a:off x="762000" y="533400"/>
            <a:ext cx="7772400" cy="1143000"/>
          </a:xfrm>
          <a:ln>
            <a:solidFill>
              <a:schemeClr val="tx1"/>
            </a:solidFill>
            <a:miter lim="800000"/>
            <a:headEnd/>
            <a:tailEnd/>
          </a:ln>
        </p:spPr>
        <p:txBody>
          <a:bodyPr/>
          <a:lstStyle/>
          <a:p>
            <a:pPr algn="l"/>
            <a:r>
              <a:rPr lang="en-US" altLang="en-US" sz="2400" dirty="0">
                <a:latin typeface="Century Gothic" panose="020B0502020202020204" pitchFamily="34" charset="0"/>
              </a:rPr>
              <a:t>Some </a:t>
            </a:r>
            <a:r>
              <a:rPr lang="en-US" altLang="en-US" sz="2400" dirty="0" err="1">
                <a:latin typeface="Century Gothic" panose="020B0502020202020204" pitchFamily="34" charset="0"/>
              </a:rPr>
              <a:t>zillij</a:t>
            </a:r>
            <a:r>
              <a:rPr lang="en-US" altLang="en-US" sz="2400" dirty="0">
                <a:latin typeface="Century Gothic" panose="020B0502020202020204" pitchFamily="34" charset="0"/>
              </a:rPr>
              <a:t> designs are based on one or two basic figures.</a:t>
            </a:r>
          </a:p>
        </p:txBody>
      </p:sp>
      <p:pic>
        <p:nvPicPr>
          <p:cNvPr id="6151" name="Picture 7">
            <a:extLst>
              <a:ext uri="{FF2B5EF4-FFF2-40B4-BE49-F238E27FC236}">
                <a16:creationId xmlns:a16="http://schemas.microsoft.com/office/drawing/2014/main" id="{A0F2D37E-3BA2-2A40-9E8A-0862AFB29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981200"/>
            <a:ext cx="314325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B067D6A1-D5E1-664E-9F08-596F2D380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81200"/>
            <a:ext cx="3171825" cy="422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571001B-AAE2-454F-A56D-75BC255A67D4}"/>
              </a:ext>
            </a:extLst>
          </p:cNvPr>
          <p:cNvSpPr>
            <a:spLocks noGrp="1" noChangeArrowheads="1"/>
          </p:cNvSpPr>
          <p:nvPr>
            <p:ph type="title"/>
          </p:nvPr>
        </p:nvSpPr>
        <p:spPr>
          <a:xfrm>
            <a:off x="381000" y="457200"/>
            <a:ext cx="8382000" cy="1143000"/>
          </a:xfrm>
          <a:ln>
            <a:solidFill>
              <a:schemeClr val="tx1"/>
            </a:solidFill>
            <a:miter lim="800000"/>
            <a:headEnd/>
            <a:tailEnd/>
          </a:ln>
        </p:spPr>
        <p:txBody>
          <a:bodyPr/>
          <a:lstStyle/>
          <a:p>
            <a:pPr algn="l"/>
            <a:r>
              <a:rPr lang="en-US" altLang="en-US" sz="2400" dirty="0">
                <a:latin typeface="Century Gothic" panose="020B0502020202020204" pitchFamily="34" charset="0"/>
              </a:rPr>
              <a:t>Many </a:t>
            </a:r>
            <a:r>
              <a:rPr lang="en-US" altLang="en-US" sz="2400" dirty="0" err="1">
                <a:latin typeface="Century Gothic" panose="020B0502020202020204" pitchFamily="34" charset="0"/>
              </a:rPr>
              <a:t>zillij</a:t>
            </a:r>
            <a:r>
              <a:rPr lang="en-US" altLang="en-US" sz="2400" dirty="0">
                <a:latin typeface="Century Gothic" panose="020B0502020202020204" pitchFamily="34" charset="0"/>
              </a:rPr>
              <a:t> designs are very elaborate repetitions of symmetric shapes.</a:t>
            </a:r>
          </a:p>
        </p:txBody>
      </p:sp>
      <p:pic>
        <p:nvPicPr>
          <p:cNvPr id="7174" name="Picture 6">
            <a:extLst>
              <a:ext uri="{FF2B5EF4-FFF2-40B4-BE49-F238E27FC236}">
                <a16:creationId xmlns:a16="http://schemas.microsoft.com/office/drawing/2014/main" id="{E74A72B6-4F3F-1E45-99F2-D40E0323F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86000"/>
            <a:ext cx="257175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a:extLst>
              <a:ext uri="{FF2B5EF4-FFF2-40B4-BE49-F238E27FC236}">
                <a16:creationId xmlns:a16="http://schemas.microsoft.com/office/drawing/2014/main" id="{E3D0CA10-DE03-6F4A-AA54-72CBBC968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082800"/>
            <a:ext cx="3067050" cy="40894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8785219D-2887-7C48-8137-730AFDCF44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133600"/>
            <a:ext cx="2800350"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12CDB72-1DBA-6B49-81E5-29BE099D7F0F}"/>
              </a:ext>
            </a:extLst>
          </p:cNvPr>
          <p:cNvSpPr>
            <a:spLocks noGrp="1" noChangeArrowheads="1"/>
          </p:cNvSpPr>
          <p:nvPr>
            <p:ph type="title"/>
          </p:nvPr>
        </p:nvSpPr>
        <p:spPr>
          <a:xfrm>
            <a:off x="533400" y="381000"/>
            <a:ext cx="8077200" cy="1676400"/>
          </a:xfrm>
          <a:ln>
            <a:solidFill>
              <a:schemeClr val="tx1"/>
            </a:solidFill>
            <a:miter lim="800000"/>
            <a:headEnd/>
            <a:tailEnd/>
          </a:ln>
        </p:spPr>
        <p:txBody>
          <a:bodyPr/>
          <a:lstStyle/>
          <a:p>
            <a:pPr algn="l"/>
            <a:r>
              <a:rPr lang="en-US" altLang="en-US" sz="2400" dirty="0">
                <a:latin typeface="Century Gothic" panose="020B0502020202020204" pitchFamily="34" charset="0"/>
              </a:rPr>
              <a:t>Look closely at the shapes used in these designs.  Are the shapes symmetric?  Are there any that are asymmetrical?</a:t>
            </a:r>
          </a:p>
        </p:txBody>
      </p:sp>
      <p:pic>
        <p:nvPicPr>
          <p:cNvPr id="8196" name="Picture 4">
            <a:extLst>
              <a:ext uri="{FF2B5EF4-FFF2-40B4-BE49-F238E27FC236}">
                <a16:creationId xmlns:a16="http://schemas.microsoft.com/office/drawing/2014/main" id="{3AAC2C3D-879E-9441-9A69-15999D7D5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514600"/>
            <a:ext cx="2667000" cy="177800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a:extLst>
              <a:ext uri="{FF2B5EF4-FFF2-40B4-BE49-F238E27FC236}">
                <a16:creationId xmlns:a16="http://schemas.microsoft.com/office/drawing/2014/main" id="{AB2BE96B-0AB1-3D48-BA56-B7C02F9C1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743200"/>
            <a:ext cx="26289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11DDDDE1-D1FB-4449-85C0-FFD3C44490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300" y="2743200"/>
            <a:ext cx="26289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a:extLst>
              <a:ext uri="{FF2B5EF4-FFF2-40B4-BE49-F238E27FC236}">
                <a16:creationId xmlns:a16="http://schemas.microsoft.com/office/drawing/2014/main" id="{D0EAF7A7-03ED-7A45-B8DE-289F121148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546600"/>
            <a:ext cx="2667000" cy="177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63FD088-4634-004D-BECB-654CB26AFEEE}"/>
              </a:ext>
            </a:extLst>
          </p:cNvPr>
          <p:cNvSpPr>
            <a:spLocks noGrp="1" noChangeArrowheads="1"/>
          </p:cNvSpPr>
          <p:nvPr>
            <p:ph type="title"/>
          </p:nvPr>
        </p:nvSpPr>
        <p:spPr>
          <a:xfrm>
            <a:off x="304800" y="304800"/>
            <a:ext cx="8686800" cy="1828800"/>
          </a:xfrm>
          <a:ln>
            <a:solidFill>
              <a:schemeClr val="tx1"/>
            </a:solidFill>
            <a:miter lim="800000"/>
            <a:headEnd/>
            <a:tailEnd/>
          </a:ln>
        </p:spPr>
        <p:txBody>
          <a:bodyPr/>
          <a:lstStyle/>
          <a:p>
            <a:pPr algn="l"/>
            <a:r>
              <a:rPr lang="en-US" altLang="en-US" sz="2400" dirty="0">
                <a:latin typeface="Century Gothic" panose="020B0502020202020204" pitchFamily="34" charset="0"/>
              </a:rPr>
              <a:t>Artisans continually work at restoring the tiling on Morocco’s ancient mosques and religious schools.  The craft of making these tile designs is in demand worldwide, and people go to Fez, one of Morocco’s largest cities, to learn the craft.</a:t>
            </a:r>
          </a:p>
        </p:txBody>
      </p:sp>
      <p:pic>
        <p:nvPicPr>
          <p:cNvPr id="9221" name="Picture 5">
            <a:extLst>
              <a:ext uri="{FF2B5EF4-FFF2-40B4-BE49-F238E27FC236}">
                <a16:creationId xmlns:a16="http://schemas.microsoft.com/office/drawing/2014/main" id="{B5EC66AD-1C6B-AB40-8D27-D1F2A9C0C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38400"/>
            <a:ext cx="27432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F937F41D-D6B6-7041-9A24-E83DF173C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667000"/>
            <a:ext cx="48006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FEC4E30-7EFC-2048-AC62-C02C9C0F1C43}"/>
              </a:ext>
            </a:extLst>
          </p:cNvPr>
          <p:cNvSpPr>
            <a:spLocks noGrp="1" noChangeArrowheads="1"/>
          </p:cNvSpPr>
          <p:nvPr>
            <p:ph type="title"/>
          </p:nvPr>
        </p:nvSpPr>
        <p:spPr>
          <a:xfrm>
            <a:off x="1143000" y="457200"/>
            <a:ext cx="6781800" cy="1219200"/>
          </a:xfrm>
          <a:ln>
            <a:solidFill>
              <a:schemeClr val="tx1"/>
            </a:solidFill>
            <a:miter lim="800000"/>
            <a:headEnd/>
            <a:tailEnd/>
          </a:ln>
        </p:spPr>
        <p:txBody>
          <a:bodyPr/>
          <a:lstStyle/>
          <a:p>
            <a:r>
              <a:rPr lang="en-US" altLang="en-US" sz="2400" dirty="0">
                <a:latin typeface="Century Gothic" panose="020B0502020202020204" pitchFamily="34" charset="0"/>
              </a:rPr>
              <a:t>A cat purrs in the sunshine on a </a:t>
            </a:r>
            <a:r>
              <a:rPr lang="en-US" altLang="en-US" sz="2400" dirty="0" err="1">
                <a:latin typeface="Century Gothic" panose="020B0502020202020204" pitchFamily="34" charset="0"/>
              </a:rPr>
              <a:t>zillij</a:t>
            </a:r>
            <a:r>
              <a:rPr lang="en-US" altLang="en-US" sz="2400" dirty="0">
                <a:latin typeface="Century Gothic" panose="020B0502020202020204" pitchFamily="34" charset="0"/>
              </a:rPr>
              <a:t> design.</a:t>
            </a:r>
          </a:p>
        </p:txBody>
      </p:sp>
      <p:pic>
        <p:nvPicPr>
          <p:cNvPr id="10245" name="Picture 5">
            <a:extLst>
              <a:ext uri="{FF2B5EF4-FFF2-40B4-BE49-F238E27FC236}">
                <a16:creationId xmlns:a16="http://schemas.microsoft.com/office/drawing/2014/main" id="{F4B8C7B4-2337-444E-9B21-E87508AC9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905000"/>
            <a:ext cx="3257550"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
      <a:dk1>
        <a:srgbClr val="808080"/>
      </a:dk1>
      <a:lt1>
        <a:srgbClr val="FFFFFF"/>
      </a:lt1>
      <a:dk2>
        <a:srgbClr val="000000"/>
      </a:dk2>
      <a:lt2>
        <a:srgbClr val="EAEAEA"/>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176</Words>
  <Application>Microsoft Macintosh PowerPoint</Application>
  <PresentationFormat>On-screen Show (4:3)</PresentationFormat>
  <Paragraphs>10</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Times New Roman</vt:lpstr>
      <vt:lpstr>Century Gothic</vt:lpstr>
      <vt:lpstr>Default Design</vt:lpstr>
      <vt:lpstr>Marvelous Moroccan Mosaics: Patterns in Zillij </vt:lpstr>
      <vt:lpstr>You can find zillij just about anywhere in Morocco.  It decorates sidewalk planters, buildings, floors, houses of worship, restaurants, and homes.</vt:lpstr>
      <vt:lpstr>PowerPoint Presentation</vt:lpstr>
      <vt:lpstr>Because Morocco is an Islamic country and Islam discourages artists to paint people, animals, or other real-world objects; Islamic houses of worship (or mosques) are sometimes elaborately decorated with zillij.</vt:lpstr>
      <vt:lpstr>Some zillij designs are based on one or two basic figures.</vt:lpstr>
      <vt:lpstr>Many zillij designs are very elaborate repetitions of symmetric shapes.</vt:lpstr>
      <vt:lpstr>Look closely at the shapes used in these designs.  Are the shapes symmetric?  Are there any that are asymmetrical?</vt:lpstr>
      <vt:lpstr>Artisans continually work at restoring the tiling on Morocco’s ancient mosques and religious schools.  The craft of making these tile designs is in demand worldwide, and people go to Fez, one of Morocco’s largest cities, to learn the craft.</vt:lpstr>
      <vt:lpstr>A cat purrs in the sunshine on a zillij design.</vt:lpstr>
    </vt:vector>
  </TitlesOfParts>
  <Company>johnson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Marvelous Moroccan Mosaics: Patterns in Zillij </dc:title>
  <dc:creator>Jackson</dc:creator>
  <cp:lastModifiedBy>Gale Ekiss</cp:lastModifiedBy>
  <cp:revision>15</cp:revision>
  <dcterms:created xsi:type="dcterms:W3CDTF">2004-02-24T21:38:05Z</dcterms:created>
  <dcterms:modified xsi:type="dcterms:W3CDTF">2020-05-21T20:20:40Z</dcterms:modified>
</cp:coreProperties>
</file>