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0" r:id="rId3"/>
    <p:sldId id="259" r:id="rId4"/>
    <p:sldId id="271" r:id="rId5"/>
    <p:sldId id="261" r:id="rId6"/>
    <p:sldId id="262" r:id="rId7"/>
    <p:sldId id="263" r:id="rId8"/>
    <p:sldId id="268" r:id="rId9"/>
    <p:sldId id="269"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48" autoAdjust="0"/>
    <p:restoredTop sz="94660"/>
  </p:normalViewPr>
  <p:slideViewPr>
    <p:cSldViewPr snapToGrid="0">
      <p:cViewPr varScale="1">
        <p:scale>
          <a:sx n="101" d="100"/>
          <a:sy n="101" d="100"/>
        </p:scale>
        <p:origin x="232" y="106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12/5/18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12/5/18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12/5/18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12/5/18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video.nationalgeographic.com/video/us_arizonarockart" TargetMode="External"/><Relationship Id="rId2" Type="http://schemas.openxmlformats.org/officeDocument/2006/relationships/hyperlink" Target="http://video.nationalgeographic.com/video/us_arizonarockart" TargetMode="External"/><Relationship Id="rId1" Type="http://schemas.openxmlformats.org/officeDocument/2006/relationships/slideLayout" Target="../slideLayouts/slideLayout2.xml"/><Relationship Id="rId5" Type="http://schemas.openxmlformats.org/officeDocument/2006/relationships/hyperlink" Target="https://www.youtube.com/watch?v=0otRLqr8wsg" TargetMode="External"/><Relationship Id="rId4" Type="http://schemas.openxmlformats.org/officeDocument/2006/relationships/hyperlink" Target="https://www.youtube.com/watch?v=5boScAbfwQ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690" y="1276142"/>
            <a:ext cx="10128739" cy="1153355"/>
          </a:xfrm>
        </p:spPr>
        <p:txBody>
          <a:bodyPr/>
          <a:lstStyle/>
          <a:p>
            <a:pPr algn="ctr"/>
            <a:br>
              <a:rPr lang="en-US" sz="4400" dirty="0"/>
            </a:br>
            <a:br>
              <a:rPr lang="en-US" sz="4400" dirty="0"/>
            </a:br>
            <a:br>
              <a:rPr lang="en-US" sz="4400" dirty="0"/>
            </a:br>
            <a:br>
              <a:rPr lang="en-US" sz="4400" dirty="0"/>
            </a:br>
            <a:br>
              <a:rPr lang="en-US" sz="4400" dirty="0"/>
            </a:br>
            <a:br>
              <a:rPr lang="en-US" sz="4400" dirty="0"/>
            </a:br>
            <a:br>
              <a:rPr lang="en-US" sz="4000" dirty="0"/>
            </a:br>
            <a:br>
              <a:rPr lang="en-US" sz="4000" dirty="0"/>
            </a:br>
            <a:br>
              <a:rPr lang="en-US" sz="4000" dirty="0"/>
            </a:br>
            <a:br>
              <a:rPr lang="en-US" sz="4000" dirty="0"/>
            </a:br>
            <a:br>
              <a:rPr lang="en-US" sz="4000" dirty="0"/>
            </a:br>
            <a:r>
              <a:rPr lang="en-US" sz="4400" b="1" dirty="0">
                <a:latin typeface="Al Nile" pitchFamily="2" charset="-78"/>
                <a:cs typeface="Al Nile" pitchFamily="2" charset="-78"/>
              </a:rPr>
              <a:t>Petroglyphs, the Snapchat of ancients</a:t>
            </a:r>
            <a:br>
              <a:rPr lang="en-US" sz="4400" dirty="0">
                <a:latin typeface="Al Nile" pitchFamily="2" charset="-78"/>
                <a:cs typeface="Al Nile" pitchFamily="2" charset="-78"/>
              </a:rPr>
            </a:br>
            <a:r>
              <a:rPr lang="en-US" sz="2800" dirty="0">
                <a:latin typeface="Al Nile" pitchFamily="2" charset="-78"/>
                <a:cs typeface="Al Nile" pitchFamily="2" charset="-78"/>
              </a:rPr>
              <a:t>by</a:t>
            </a:r>
            <a:br>
              <a:rPr lang="en-US" sz="4400" dirty="0">
                <a:latin typeface="Al Nile" pitchFamily="2" charset="-78"/>
                <a:cs typeface="Al Nile" pitchFamily="2" charset="-78"/>
              </a:rPr>
            </a:br>
            <a:r>
              <a:rPr lang="en-US" sz="4400" dirty="0">
                <a:latin typeface="Al Nile" pitchFamily="2" charset="-78"/>
                <a:cs typeface="Al Nile" pitchFamily="2" charset="-78"/>
              </a:rPr>
              <a:t>Cherri </a:t>
            </a:r>
            <a:r>
              <a:rPr lang="en-US" sz="4400" dirty="0" err="1">
                <a:latin typeface="Al Nile" pitchFamily="2" charset="-78"/>
                <a:cs typeface="Al Nile" pitchFamily="2" charset="-78"/>
              </a:rPr>
              <a:t>redd</a:t>
            </a:r>
            <a:br>
              <a:rPr lang="en-US" sz="6000" dirty="0"/>
            </a:br>
            <a:br>
              <a:rPr lang="en-US" sz="6000" dirty="0"/>
            </a:br>
            <a:br>
              <a:rPr lang="en-US" dirty="0"/>
            </a:br>
            <a:br>
              <a:rPr lang="en-US" dirty="0"/>
            </a:br>
            <a:endParaRPr lang="en-US" dirty="0"/>
          </a:p>
        </p:txBody>
      </p:sp>
      <p:pic>
        <p:nvPicPr>
          <p:cNvPr id="1026" name="Picture 2" descr="https://lh3.googleusercontent.com/rFzf_ZwQA-lz4H4wP9zD_gqBJlpEq4a025VOK1eQyfctt2waikuhPTONMlAfrrnfM1CVDnnsTWbsCt2bMrvIp0TMG-svQ20sF_P_KsFFAMtNWW90nZXyKCngKrPPvdt5Csxxhaw-f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202452" y="4514797"/>
            <a:ext cx="3464901" cy="19393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IQJVJCaK0Cz_iOnUPt1lvyMBHtmrxx-kPpEDQEaiIXV9hzmfsRwC9w74xUv0myVvoz83AR8cshao528SLA1yk2YFs_L8_dK8XgbhRZ7lvItLYRv07B1jVXySUU2QfY_AusgwxfWwx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618" y="4514797"/>
            <a:ext cx="3260048" cy="193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419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484632"/>
            <a:ext cx="11394831" cy="937768"/>
          </a:xfrm>
        </p:spPr>
        <p:txBody>
          <a:bodyPr>
            <a:normAutofit fontScale="90000"/>
          </a:bodyPr>
          <a:lstStyle/>
          <a:p>
            <a:pPr algn="ctr"/>
            <a:br>
              <a:rPr lang="en-US" dirty="0"/>
            </a:br>
            <a:br>
              <a:rPr lang="en-US" dirty="0"/>
            </a:br>
            <a:r>
              <a:rPr lang="en-US" dirty="0"/>
              <a:t>Social media comparison</a:t>
            </a:r>
            <a:br>
              <a:rPr lang="en-US" dirty="0"/>
            </a:br>
            <a:br>
              <a:rPr lang="en-US" dirty="0"/>
            </a:br>
            <a:endParaRPr lang="en-US" dirty="0"/>
          </a:p>
        </p:txBody>
      </p:sp>
      <p:sp>
        <p:nvSpPr>
          <p:cNvPr id="3" name="Content Placeholder 2"/>
          <p:cNvSpPr>
            <a:spLocks noGrp="1"/>
          </p:cNvSpPr>
          <p:nvPr>
            <p:ph idx="1"/>
          </p:nvPr>
        </p:nvSpPr>
        <p:spPr>
          <a:xfrm>
            <a:off x="1113692" y="1422400"/>
            <a:ext cx="10058400" cy="4406900"/>
          </a:xfrm>
        </p:spPr>
        <p:txBody>
          <a:bodyPr>
            <a:normAutofit fontScale="92500" lnSpcReduction="10000"/>
          </a:bodyPr>
          <a:lstStyle/>
          <a:p>
            <a:pPr marL="742950" indent="-742950" fontAlgn="base">
              <a:buFont typeface="+mj-lt"/>
              <a:buAutoNum type="arabicPeriod"/>
            </a:pPr>
            <a:r>
              <a:rPr lang="en-US" sz="3600" dirty="0"/>
              <a:t>How does modern man communicate with </a:t>
            </a:r>
            <a:r>
              <a:rPr lang="en-US" sz="3600" dirty="0">
                <a:solidFill>
                  <a:srgbClr val="FF0000"/>
                </a:solidFill>
              </a:rPr>
              <a:t>Snapchat &amp; emojis </a:t>
            </a:r>
            <a:r>
              <a:rPr lang="en-US" sz="3600" dirty="0"/>
              <a:t>in a similar way that ancient man did with petroglyphs?</a:t>
            </a:r>
          </a:p>
          <a:p>
            <a:pPr marL="742950" indent="-742950" fontAlgn="base">
              <a:buFont typeface="+mj-lt"/>
              <a:buAutoNum type="arabicPeriod"/>
            </a:pPr>
            <a:r>
              <a:rPr lang="en-US" sz="3600" dirty="0"/>
              <a:t>Why is this communication effective for our modern world?</a:t>
            </a:r>
          </a:p>
          <a:p>
            <a:pPr marL="742950" indent="-742950" fontAlgn="base">
              <a:buFont typeface="+mj-lt"/>
              <a:buAutoNum type="arabicPeriod"/>
            </a:pPr>
            <a:r>
              <a:rPr lang="en-US" sz="3600" dirty="0"/>
              <a:t> How does diffusion of language as well as ideas take place here?</a:t>
            </a:r>
          </a:p>
          <a:p>
            <a:pPr marL="742950" indent="-742950" fontAlgn="base">
              <a:buFont typeface="+mj-lt"/>
              <a:buAutoNum type="arabicPeriod"/>
            </a:pPr>
            <a:r>
              <a:rPr lang="en-US" sz="3600" dirty="0"/>
              <a:t>How do you think humans will communicate in the future?</a:t>
            </a:r>
          </a:p>
          <a:p>
            <a:pPr marL="742950" indent="-742950" fontAlgn="base">
              <a:buFont typeface="+mj-lt"/>
              <a:buAutoNum type="arabicPeriod"/>
            </a:pPr>
            <a:endParaRPr lang="en-US" sz="3600" dirty="0"/>
          </a:p>
          <a:p>
            <a:endParaRPr lang="en-US" sz="3600" dirty="0"/>
          </a:p>
        </p:txBody>
      </p:sp>
    </p:spTree>
    <p:extLst>
      <p:ext uri="{BB962C8B-B14F-4D97-AF65-F5344CB8AC3E}">
        <p14:creationId xmlns:p14="http://schemas.microsoft.com/office/powerpoint/2010/main" val="87092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62" y="554971"/>
            <a:ext cx="11371385" cy="1409754"/>
          </a:xfrm>
        </p:spPr>
        <p:txBody>
          <a:bodyPr>
            <a:normAutofit/>
          </a:bodyPr>
          <a:lstStyle/>
          <a:p>
            <a:pPr algn="ctr"/>
            <a:r>
              <a:rPr lang="en-US" sz="3200" dirty="0">
                <a:solidFill>
                  <a:srgbClr val="FF0000"/>
                </a:solidFill>
              </a:rPr>
              <a:t>Extension</a:t>
            </a:r>
            <a:br>
              <a:rPr lang="en-US" sz="3200" dirty="0"/>
            </a:br>
            <a:r>
              <a:rPr lang="en-US" sz="3200" dirty="0">
                <a:solidFill>
                  <a:srgbClr val="FF0000"/>
                </a:solidFill>
              </a:rPr>
              <a:t>Table discussion</a:t>
            </a:r>
            <a:br>
              <a:rPr lang="en-US" sz="3200" dirty="0"/>
            </a:br>
            <a:r>
              <a:rPr lang="en-US" sz="3200" dirty="0"/>
              <a:t>Each person in your group explain your thoughts on </a:t>
            </a:r>
            <a:r>
              <a:rPr lang="en-US" sz="3200" dirty="0">
                <a:solidFill>
                  <a:srgbClr val="FF0000"/>
                </a:solidFill>
              </a:rPr>
              <a:t>one</a:t>
            </a:r>
            <a:r>
              <a:rPr lang="en-US" sz="3200" dirty="0"/>
              <a:t> bullet point</a:t>
            </a:r>
          </a:p>
        </p:txBody>
      </p:sp>
      <p:sp>
        <p:nvSpPr>
          <p:cNvPr id="3" name="Content Placeholder 2"/>
          <p:cNvSpPr>
            <a:spLocks noGrp="1"/>
          </p:cNvSpPr>
          <p:nvPr>
            <p:ph idx="1"/>
          </p:nvPr>
        </p:nvSpPr>
        <p:spPr>
          <a:xfrm>
            <a:off x="877554" y="2256824"/>
            <a:ext cx="10058400" cy="4423375"/>
          </a:xfrm>
        </p:spPr>
        <p:txBody>
          <a:bodyPr>
            <a:normAutofit lnSpcReduction="10000"/>
          </a:bodyPr>
          <a:lstStyle/>
          <a:p>
            <a:pPr marL="457200" indent="-457200">
              <a:buFont typeface="+mj-lt"/>
              <a:buAutoNum type="arabicPeriod"/>
            </a:pPr>
            <a:r>
              <a:rPr lang="en-US" sz="2400" dirty="0"/>
              <a:t>What symbols in use today represent universal concepts (water waves, stick figure people, fish, sun)? Can you imagine that rock art depicting these concepts might use similar symbols? </a:t>
            </a:r>
          </a:p>
          <a:p>
            <a:pPr marL="457200" indent="-457200">
              <a:buFont typeface="+mj-lt"/>
              <a:buAutoNum type="arabicPeriod"/>
            </a:pPr>
            <a:r>
              <a:rPr lang="en-US" sz="2400" dirty="0"/>
              <a:t>There is more rock art in the American Southwest than in other parts of the United States. Why would this be? (Hint: It’s not related to the number of people who lived there or whether people made rock art in other places.)</a:t>
            </a:r>
          </a:p>
          <a:p>
            <a:pPr marL="457200" indent="-457200">
              <a:buFont typeface="+mj-lt"/>
              <a:buAutoNum type="arabicPeriod"/>
            </a:pPr>
            <a:r>
              <a:rPr lang="en-US" sz="2400" dirty="0"/>
              <a:t>Archaeologists often disagree on the interpretation of rock art symbols. </a:t>
            </a:r>
            <a:r>
              <a:rPr lang="en-US" sz="2400"/>
              <a:t>What could </a:t>
            </a:r>
            <a:r>
              <a:rPr lang="en-US" sz="2400" dirty="0"/>
              <a:t>they do to resolve debates? How could we know for certain what a rock art symbol means?</a:t>
            </a:r>
          </a:p>
          <a:p>
            <a:pPr marL="457200" indent="-457200">
              <a:buFont typeface="+mj-lt"/>
              <a:buAutoNum type="arabicPeriod"/>
            </a:pPr>
            <a:r>
              <a:rPr lang="en-US" sz="2400" dirty="0"/>
              <a:t>What role can present Native American cultures play in interpreting rock art?</a:t>
            </a:r>
          </a:p>
          <a:p>
            <a:endParaRPr lang="en-US" dirty="0"/>
          </a:p>
        </p:txBody>
      </p:sp>
    </p:spTree>
    <p:extLst>
      <p:ext uri="{BB962C8B-B14F-4D97-AF65-F5344CB8AC3E}">
        <p14:creationId xmlns:p14="http://schemas.microsoft.com/office/powerpoint/2010/main" val="1519577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2F37-3B10-924D-96CF-9C9426BB8AD5}"/>
              </a:ext>
            </a:extLst>
          </p:cNvPr>
          <p:cNvSpPr>
            <a:spLocks noGrp="1"/>
          </p:cNvSpPr>
          <p:nvPr>
            <p:ph type="title"/>
          </p:nvPr>
        </p:nvSpPr>
        <p:spPr/>
        <p:txBody>
          <a:bodyPr/>
          <a:lstStyle/>
          <a:p>
            <a:r>
              <a:rPr lang="en-US" dirty="0"/>
              <a:t>Petroglyphs near Prescott, AZ</a:t>
            </a:r>
          </a:p>
        </p:txBody>
      </p:sp>
      <p:pic>
        <p:nvPicPr>
          <p:cNvPr id="8" name="Content Placeholder 7">
            <a:extLst>
              <a:ext uri="{FF2B5EF4-FFF2-40B4-BE49-F238E27FC236}">
                <a16:creationId xmlns:a16="http://schemas.microsoft.com/office/drawing/2014/main" id="{93C68A80-FAB5-DA49-9713-8E81ACF8C7C2}"/>
              </a:ext>
            </a:extLst>
          </p:cNvPr>
          <p:cNvPicPr>
            <a:picLocks noGrp="1" noChangeAspect="1"/>
          </p:cNvPicPr>
          <p:nvPr>
            <p:ph sz="half" idx="2"/>
          </p:nvPr>
        </p:nvPicPr>
        <p:blipFill>
          <a:blip r:embed="rId2"/>
          <a:stretch>
            <a:fillRect/>
          </a:stretch>
        </p:blipFill>
        <p:spPr>
          <a:xfrm>
            <a:off x="1249609" y="2743200"/>
            <a:ext cx="4395294" cy="3292475"/>
          </a:xfrm>
        </p:spPr>
      </p:pic>
      <p:pic>
        <p:nvPicPr>
          <p:cNvPr id="10" name="Content Placeholder 9">
            <a:extLst>
              <a:ext uri="{FF2B5EF4-FFF2-40B4-BE49-F238E27FC236}">
                <a16:creationId xmlns:a16="http://schemas.microsoft.com/office/drawing/2014/main" id="{9AF2958C-B773-D84A-B95F-11D0BA000746}"/>
              </a:ext>
            </a:extLst>
          </p:cNvPr>
          <p:cNvPicPr>
            <a:picLocks noGrp="1" noChangeAspect="1"/>
          </p:cNvPicPr>
          <p:nvPr>
            <p:ph sz="quarter" idx="4"/>
          </p:nvPr>
        </p:nvPicPr>
        <p:blipFill>
          <a:blip r:embed="rId3"/>
          <a:stretch>
            <a:fillRect/>
          </a:stretch>
        </p:blipFill>
        <p:spPr>
          <a:xfrm>
            <a:off x="7403769" y="2743200"/>
            <a:ext cx="2675600" cy="3292475"/>
          </a:xfrm>
        </p:spPr>
      </p:pic>
      <p:sp>
        <p:nvSpPr>
          <p:cNvPr id="12" name="Text Placeholder 11">
            <a:extLst>
              <a:ext uri="{FF2B5EF4-FFF2-40B4-BE49-F238E27FC236}">
                <a16:creationId xmlns:a16="http://schemas.microsoft.com/office/drawing/2014/main" id="{CCB5FE1B-C257-E049-ABA5-BEEEE0CFC3E0}"/>
              </a:ext>
            </a:extLst>
          </p:cNvPr>
          <p:cNvSpPr>
            <a:spLocks noGrp="1"/>
          </p:cNvSpPr>
          <p:nvPr>
            <p:ph type="body" idx="1"/>
          </p:nvPr>
        </p:nvSpPr>
        <p:spPr>
          <a:xfrm>
            <a:off x="4279557" y="1961759"/>
            <a:ext cx="4754880" cy="640080"/>
          </a:xfrm>
        </p:spPr>
        <p:txBody>
          <a:bodyPr/>
          <a:lstStyle/>
          <a:p>
            <a:r>
              <a:rPr lang="en-US" dirty="0"/>
              <a:t>What do you see?</a:t>
            </a:r>
          </a:p>
        </p:txBody>
      </p:sp>
    </p:spTree>
    <p:extLst>
      <p:ext uri="{BB962C8B-B14F-4D97-AF65-F5344CB8AC3E}">
        <p14:creationId xmlns:p14="http://schemas.microsoft.com/office/powerpoint/2010/main" val="244970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6" name="Content Placeholder 5">
            <a:extLst>
              <a:ext uri="{FF2B5EF4-FFF2-40B4-BE49-F238E27FC236}">
                <a16:creationId xmlns:a16="http://schemas.microsoft.com/office/drawing/2014/main" id="{47EB3B01-560D-D946-8DA0-415869B2C1DA}"/>
              </a:ext>
            </a:extLst>
          </p:cNvPr>
          <p:cNvSpPr>
            <a:spLocks noGrp="1"/>
          </p:cNvSpPr>
          <p:nvPr>
            <p:ph sz="half" idx="1"/>
          </p:nvPr>
        </p:nvSpPr>
        <p:spPr>
          <a:xfrm>
            <a:off x="1069848" y="2194560"/>
            <a:ext cx="4754880" cy="1907883"/>
          </a:xfrm>
        </p:spPr>
        <p:txBody>
          <a:bodyPr/>
          <a:lstStyle/>
          <a:p>
            <a:pPr marL="0" indent="0">
              <a:buNone/>
            </a:pPr>
            <a:r>
              <a:rPr lang="en-US" sz="2800" b="1" dirty="0"/>
              <a:t>petroglyph:</a:t>
            </a:r>
            <a:r>
              <a:rPr lang="en-US" sz="2800" dirty="0"/>
              <a:t> a picture made by chiseling directly on the rock using a stone chisel and a hammer stone</a:t>
            </a:r>
          </a:p>
          <a:p>
            <a:endParaRPr lang="en-US" dirty="0"/>
          </a:p>
        </p:txBody>
      </p:sp>
      <p:pic>
        <p:nvPicPr>
          <p:cNvPr id="9" name="Content Placeholder 8" descr="https://lh3.googleusercontent.com/jfpiNh0d-PoSMFvaHke9oZ3noodfduR-DLH_bi9kF8-24T4ZIDxcUw7NsC8TDS7t0CXrL1dpWA-kyl4xvWY65QR1NqWYpqtjQgDwNHbIkUpm77wNK9CqIO85LK8h9f40OTOfrgVq">
            <a:extLst>
              <a:ext uri="{FF2B5EF4-FFF2-40B4-BE49-F238E27FC236}">
                <a16:creationId xmlns:a16="http://schemas.microsoft.com/office/drawing/2014/main" id="{DB58D3A7-564D-9747-8818-584ABD4E6455}"/>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4875" y="1289303"/>
            <a:ext cx="3777028" cy="3369193"/>
          </a:xfrm>
          <a:prstGeom prst="rect">
            <a:avLst/>
          </a:prstGeom>
          <a:noFill/>
          <a:ln>
            <a:noFill/>
          </a:ln>
        </p:spPr>
      </p:pic>
      <p:pic>
        <p:nvPicPr>
          <p:cNvPr id="11" name="Picture 10">
            <a:extLst>
              <a:ext uri="{FF2B5EF4-FFF2-40B4-BE49-F238E27FC236}">
                <a16:creationId xmlns:a16="http://schemas.microsoft.com/office/drawing/2014/main" id="{D1BEAF27-1D0C-BB45-A9D0-9EF617C53DF7}"/>
              </a:ext>
            </a:extLst>
          </p:cNvPr>
          <p:cNvPicPr>
            <a:picLocks noChangeAspect="1"/>
          </p:cNvPicPr>
          <p:nvPr/>
        </p:nvPicPr>
        <p:blipFill>
          <a:blip r:embed="rId3"/>
          <a:stretch>
            <a:fillRect/>
          </a:stretch>
        </p:blipFill>
        <p:spPr>
          <a:xfrm>
            <a:off x="1397000" y="4422002"/>
            <a:ext cx="3746259" cy="2040582"/>
          </a:xfrm>
          <a:prstGeom prst="rect">
            <a:avLst/>
          </a:prstGeom>
        </p:spPr>
      </p:pic>
    </p:spTree>
    <p:extLst>
      <p:ext uri="{BB962C8B-B14F-4D97-AF65-F5344CB8AC3E}">
        <p14:creationId xmlns:p14="http://schemas.microsoft.com/office/powerpoint/2010/main" val="208280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40E01-B2FF-3342-A40B-DA4E9B9C982A}"/>
              </a:ext>
            </a:extLst>
          </p:cNvPr>
          <p:cNvSpPr>
            <a:spLocks noGrp="1"/>
          </p:cNvSpPr>
          <p:nvPr>
            <p:ph sz="half" idx="1"/>
          </p:nvPr>
        </p:nvSpPr>
        <p:spPr>
          <a:xfrm>
            <a:off x="1267556" y="633343"/>
            <a:ext cx="4754880" cy="1988820"/>
          </a:xfrm>
        </p:spPr>
        <p:txBody>
          <a:bodyPr>
            <a:normAutofit/>
          </a:bodyPr>
          <a:lstStyle/>
          <a:p>
            <a:pPr marL="0" indent="0">
              <a:buNone/>
            </a:pPr>
            <a:r>
              <a:rPr lang="en-US" sz="2400" b="1" dirty="0"/>
              <a:t>communication:</a:t>
            </a:r>
            <a:r>
              <a:rPr lang="en-US" sz="2400" dirty="0"/>
              <a:t> the act or process of using words, sounds, signs, or behaviors to express or exchange information to one or more people</a:t>
            </a:r>
          </a:p>
        </p:txBody>
      </p:sp>
      <p:pic>
        <p:nvPicPr>
          <p:cNvPr id="5" name="Content Placeholder 4" descr="https://lh5.googleusercontent.com/2RBwLh5lUm8x-7GapRkVWWer0lyumqDE6eB3DjTckyB5G8zBZaKF2zvrbW0XZ0oHmZYTilkbeLCSRMwRRAPGUg66gL7bHIrTl2Ax9s-Kj3Uvew_N7Pqb3-fVrBHRM_pEaR_BZDOW">
            <a:extLst>
              <a:ext uri="{FF2B5EF4-FFF2-40B4-BE49-F238E27FC236}">
                <a16:creationId xmlns:a16="http://schemas.microsoft.com/office/drawing/2014/main" id="{ABAD0498-75E7-4847-916F-C3C3B36C4465}"/>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48033" y="2721017"/>
            <a:ext cx="3149600" cy="2578100"/>
          </a:xfrm>
          <a:prstGeom prst="rect">
            <a:avLst/>
          </a:prstGeom>
          <a:noFill/>
          <a:ln>
            <a:noFill/>
          </a:ln>
        </p:spPr>
      </p:pic>
      <p:pic>
        <p:nvPicPr>
          <p:cNvPr id="8" name="Picture 7">
            <a:extLst>
              <a:ext uri="{FF2B5EF4-FFF2-40B4-BE49-F238E27FC236}">
                <a16:creationId xmlns:a16="http://schemas.microsoft.com/office/drawing/2014/main" id="{ADA82CFF-6396-B743-88E7-848BE349680C}"/>
              </a:ext>
            </a:extLst>
          </p:cNvPr>
          <p:cNvPicPr>
            <a:picLocks noChangeAspect="1"/>
          </p:cNvPicPr>
          <p:nvPr/>
        </p:nvPicPr>
        <p:blipFill>
          <a:blip r:embed="rId3"/>
          <a:stretch>
            <a:fillRect/>
          </a:stretch>
        </p:blipFill>
        <p:spPr>
          <a:xfrm>
            <a:off x="1160505" y="3099144"/>
            <a:ext cx="3658630" cy="2812416"/>
          </a:xfrm>
          <a:prstGeom prst="rect">
            <a:avLst/>
          </a:prstGeom>
        </p:spPr>
      </p:pic>
    </p:spTree>
    <p:extLst>
      <p:ext uri="{BB962C8B-B14F-4D97-AF65-F5344CB8AC3E}">
        <p14:creationId xmlns:p14="http://schemas.microsoft.com/office/powerpoint/2010/main" val="139172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586154"/>
            <a:ext cx="11816861" cy="1125415"/>
          </a:xfrm>
        </p:spPr>
        <p:txBody>
          <a:bodyPr>
            <a:normAutofit fontScale="90000"/>
          </a:bodyPr>
          <a:lstStyle/>
          <a:p>
            <a:pPr algn="ctr"/>
            <a:r>
              <a:rPr lang="en-US" dirty="0"/>
              <a:t>History  of petroglyphs</a:t>
            </a:r>
            <a:br>
              <a:rPr lang="en-US" dirty="0"/>
            </a:br>
            <a:r>
              <a:rPr lang="en-US" sz="2200" dirty="0" err="1"/>
              <a:t>Petros</a:t>
            </a:r>
            <a:r>
              <a:rPr lang="en-US" sz="2200" dirty="0"/>
              <a:t> - Greek for “stone”</a:t>
            </a:r>
            <a:br>
              <a:rPr lang="en-US" sz="2200" dirty="0"/>
            </a:br>
            <a:r>
              <a:rPr lang="en-US" sz="2200" dirty="0"/>
              <a:t>Glyphs - </a:t>
            </a:r>
            <a:r>
              <a:rPr lang="en-US" sz="2200" dirty="0" err="1"/>
              <a:t>greek</a:t>
            </a:r>
            <a:r>
              <a:rPr lang="en-US" sz="2200" dirty="0"/>
              <a:t> from </a:t>
            </a:r>
            <a:r>
              <a:rPr lang="en-US" sz="2200" dirty="0" err="1"/>
              <a:t>glypher</a:t>
            </a:r>
            <a:r>
              <a:rPr lang="en-US" sz="2200" dirty="0"/>
              <a:t> means “carve”</a:t>
            </a:r>
            <a:br>
              <a:rPr lang="en-US" sz="2200" dirty="0"/>
            </a:br>
            <a:br>
              <a:rPr lang="en-US" sz="2200" dirty="0"/>
            </a:br>
            <a:endParaRPr lang="en-US" sz="2200" dirty="0"/>
          </a:p>
        </p:txBody>
      </p:sp>
      <p:sp>
        <p:nvSpPr>
          <p:cNvPr id="3" name="Content Placeholder 2"/>
          <p:cNvSpPr>
            <a:spLocks noGrp="1"/>
          </p:cNvSpPr>
          <p:nvPr>
            <p:ph idx="1"/>
          </p:nvPr>
        </p:nvSpPr>
        <p:spPr>
          <a:xfrm>
            <a:off x="375138" y="1524001"/>
            <a:ext cx="11652737" cy="7338646"/>
          </a:xfrm>
        </p:spPr>
        <p:txBody>
          <a:bodyPr>
            <a:normAutofit/>
          </a:bodyPr>
          <a:lstStyle/>
          <a:p>
            <a:pPr fontAlgn="base"/>
            <a:r>
              <a:rPr lang="en-US" sz="2800" dirty="0"/>
              <a:t>Petroglyphs or ancient rock carvings have been found dating as far back as 10,000 BC.  They were used to tell stories, record significant events, warn of hazards, mark trails, or illustrate cultural or religious beliefs.</a:t>
            </a:r>
          </a:p>
          <a:p>
            <a:pPr fontAlgn="base"/>
            <a:r>
              <a:rPr lang="en-US" sz="2800" dirty="0" err="1"/>
              <a:t>Geocontourglyphs</a:t>
            </a:r>
            <a:r>
              <a:rPr lang="en-US" sz="2800" dirty="0"/>
              <a:t> are one type of petroglyph that represent a landform or surrounding terrain.  For example: squiggly lines might represent a river. They may also communicate other information.</a:t>
            </a:r>
          </a:p>
          <a:p>
            <a:endParaRPr lang="en-US" sz="2800" dirty="0"/>
          </a:p>
        </p:txBody>
      </p:sp>
      <p:pic>
        <p:nvPicPr>
          <p:cNvPr id="2050" name="Picture 2" descr="https://lh5.googleusercontent.com/I4jgzsq-3Ff0NnUz32Ip-pTWF3TioNMEx7LvZMNKO5e0iSoUwSAsCiVRiwXKH8GOuYTJ1SSu_d76pT5MeJzsbOgwneaw9_OiF9ZD_JRiIBgEbmATxIhQvzoNl1DLThJGxjrHEDnIx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260" y="4749521"/>
            <a:ext cx="8112369" cy="181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98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840" y="3728350"/>
            <a:ext cx="11960874" cy="2196254"/>
          </a:xfrm>
        </p:spPr>
        <p:txBody>
          <a:bodyPr>
            <a:normAutofit/>
          </a:bodyPr>
          <a:lstStyle/>
          <a:p>
            <a:pPr marL="0" indent="0" algn="ctr" fontAlgn="base">
              <a:buNone/>
            </a:pPr>
            <a:r>
              <a:rPr lang="en-US" dirty="0">
                <a:solidFill>
                  <a:srgbClr val="FF0000"/>
                </a:solidFill>
              </a:rPr>
              <a:t>North American </a:t>
            </a:r>
            <a:r>
              <a:rPr lang="en-US" dirty="0"/>
              <a:t>Petroglyphs and </a:t>
            </a:r>
            <a:r>
              <a:rPr lang="en-US" dirty="0">
                <a:solidFill>
                  <a:srgbClr val="FF0000"/>
                </a:solidFill>
              </a:rPr>
              <a:t>Native American </a:t>
            </a:r>
            <a:r>
              <a:rPr lang="en-US" dirty="0"/>
              <a:t>Petroglyphs</a:t>
            </a:r>
          </a:p>
          <a:p>
            <a:pPr fontAlgn="base"/>
            <a:r>
              <a:rPr lang="en-US" dirty="0"/>
              <a:t>Can you find some petroglyph symbols that are similar in these representations? </a:t>
            </a:r>
          </a:p>
          <a:p>
            <a:pPr fontAlgn="base"/>
            <a:r>
              <a:rPr lang="en-US" dirty="0"/>
              <a:t>How many are similar? </a:t>
            </a:r>
          </a:p>
          <a:p>
            <a:pPr fontAlgn="base"/>
            <a:r>
              <a:rPr lang="en-US" dirty="0"/>
              <a:t>Discuss them with your table group. </a:t>
            </a:r>
          </a:p>
        </p:txBody>
      </p:sp>
      <p:pic>
        <p:nvPicPr>
          <p:cNvPr id="3074" name="Picture 2" descr="https://lh3.googleusercontent.com/JYuLsD3O4yahzRPTQcdUY0RdXX7MUdwxcLmd7WDphyqp9sen7POJqQgOtRBKcECaosuhtTnWRFPme03-5YxO23kuz4psInK_hNdoY1qMk7DHeMulxUr1c9kL6UE0JismZDG8RFZsGN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508" y="532505"/>
            <a:ext cx="4145120" cy="27634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4.googleusercontent.com/FpTUVaAnKD6u1uUa-aBw88vQYCVDoq3fqMpWxfy4Lhzr7RDxOaVEYNWCA-P8mFfhaiSElv-luQ7kViaEUqxTDTOKo9zzNMTmIi2t6uHiEaCNaOejLE8dFtyYLjBZPZatYUqLSOcedp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085" y="673241"/>
            <a:ext cx="3484013" cy="24819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3.googleusercontent.com/NTLDb8Ln5c1KBriDT_7zijOOpRFDWl-U0i2-qb01IIB9eUYXV5PA-SIolwRl3bKnMqWPx3w0d5HVSXXX8jMAQtuBIzpgFrhH4HFQo8SbJnvvvxYi9tI35DzARvwHmmmHFOp9RW5A1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2865" y="4895542"/>
            <a:ext cx="2153627" cy="130931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lh3.googleusercontent.com/3HwAwRjAKe94dXBSkVfOH4QDbakohCGpd-GT7_y-Jt5CTmK_yMx2c-V8Xn4UcuIYHuKJX6KnAc8T15v4W_DPcqwD9DQ6-EqjsVOzcpFnVd5rcjQbaqAVJ8H_pG90FHXZGnRDGxgWhv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693" y="4967213"/>
            <a:ext cx="2321169" cy="143406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lh5.googleusercontent.com/-3gFXVQEAqyG8jjkczkjvMDrPBRFxZve_1mICJrN7aGwdto6-fHvqfNIiVUiqHxajcOneuL5dXLXv9Mh_bgWuH-Ry0HzxJuwJLuxXQPm1clO20fM1Rrdtb66STRAGqofyyTl4TzL_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5877" y="4984201"/>
            <a:ext cx="2371481" cy="141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1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8" y="1148862"/>
            <a:ext cx="11699630" cy="187569"/>
          </a:xfrm>
        </p:spPr>
        <p:txBody>
          <a:bodyPr>
            <a:normAutofit fontScale="90000"/>
          </a:bodyPr>
          <a:lstStyle/>
          <a:p>
            <a:pPr algn="ctr"/>
            <a:r>
              <a:rPr lang="en-US" sz="4000" dirty="0"/>
              <a:t>Petroglyphs around the world and their interpretations  </a:t>
            </a:r>
            <a:br>
              <a:rPr lang="en-US" sz="4000" dirty="0"/>
            </a:br>
            <a:br>
              <a:rPr lang="en-US" dirty="0"/>
            </a:br>
            <a:endParaRPr lang="en-US" dirty="0"/>
          </a:p>
        </p:txBody>
      </p:sp>
      <p:sp>
        <p:nvSpPr>
          <p:cNvPr id="3" name="Content Placeholder 2"/>
          <p:cNvSpPr>
            <a:spLocks noGrp="1"/>
          </p:cNvSpPr>
          <p:nvPr>
            <p:ph idx="1"/>
          </p:nvPr>
        </p:nvSpPr>
        <p:spPr>
          <a:xfrm>
            <a:off x="257908" y="1336431"/>
            <a:ext cx="11699630" cy="4835769"/>
          </a:xfrm>
        </p:spPr>
        <p:txBody>
          <a:bodyPr>
            <a:normAutofit/>
          </a:bodyPr>
          <a:lstStyle/>
          <a:p>
            <a:pPr fontAlgn="base"/>
            <a:endParaRPr lang="en-US" u="sng" dirty="0"/>
          </a:p>
          <a:p>
            <a:pPr marL="0" indent="0">
              <a:buNone/>
            </a:pPr>
            <a:r>
              <a:rPr lang="en-US" u="sng" dirty="0">
                <a:solidFill>
                  <a:srgbClr val="FF0000"/>
                </a:solidFill>
                <a:hlinkClick r:id="rId2">
                  <a:extLst>
                    <a:ext uri="{A12FA001-AC4F-418D-AE19-62706E023703}">
                      <ahyp:hlinkClr xmlns:ahyp="http://schemas.microsoft.com/office/drawing/2018/hyperlinkcolor" val="tx"/>
                    </a:ext>
                  </a:extLst>
                </a:hlinkClick>
              </a:rPr>
              <a:t>Arizona Rock Art - National Geographic</a:t>
            </a:r>
            <a:endParaRPr lang="en-US" u="sng" dirty="0">
              <a:solidFill>
                <a:srgbClr val="FF0000"/>
              </a:solidFill>
            </a:endParaRPr>
          </a:p>
          <a:p>
            <a:r>
              <a:rPr lang="en-US" u="sng" dirty="0">
                <a:solidFill>
                  <a:schemeClr val="accent1"/>
                </a:solidFill>
                <a:hlinkClick r:id="rId3"/>
              </a:rPr>
              <a:t>https://video.nationalgeographic.com/video/us_arizonarockart</a:t>
            </a:r>
            <a:r>
              <a:rPr lang="en-US" dirty="0">
                <a:solidFill>
                  <a:schemeClr val="accent1"/>
                </a:solidFill>
                <a:hlinkClick r:id="rId3"/>
              </a:rPr>
              <a:t>  </a:t>
            </a:r>
            <a:endParaRPr lang="en-US" dirty="0">
              <a:solidFill>
                <a:schemeClr val="accent1"/>
              </a:solidFill>
            </a:endParaRPr>
          </a:p>
          <a:p>
            <a:endParaRPr lang="en-US" dirty="0">
              <a:solidFill>
                <a:schemeClr val="accent1"/>
              </a:solidFill>
            </a:endParaRPr>
          </a:p>
          <a:p>
            <a:pPr marL="0" indent="0">
              <a:buNone/>
            </a:pPr>
            <a:br>
              <a:rPr lang="en-US" dirty="0">
                <a:solidFill>
                  <a:schemeClr val="accent1"/>
                </a:solidFill>
              </a:rPr>
            </a:br>
            <a:r>
              <a:rPr lang="en-US" u="sng" dirty="0">
                <a:solidFill>
                  <a:srgbClr val="FF0000"/>
                </a:solidFill>
                <a:hlinkClick r:id="rId2">
                  <a:extLst>
                    <a:ext uri="{A12FA001-AC4F-418D-AE19-62706E023703}">
                      <ahyp:hlinkClr xmlns:ahyp="http://schemas.microsoft.com/office/drawing/2018/hyperlinkcolor" val="tx"/>
                    </a:ext>
                  </a:extLst>
                </a:hlinkClick>
              </a:rPr>
              <a:t>Video</a:t>
            </a:r>
            <a:r>
              <a:rPr lang="en-US" u="sng" dirty="0">
                <a:solidFill>
                  <a:srgbClr val="FF0000"/>
                </a:solidFill>
              </a:rPr>
              <a:t> </a:t>
            </a:r>
            <a:r>
              <a:rPr lang="en-US" u="sng" dirty="0">
                <a:solidFill>
                  <a:srgbClr val="FF0000"/>
                </a:solidFill>
                <a:hlinkClick r:id="rId4">
                  <a:extLst>
                    <a:ext uri="{A12FA001-AC4F-418D-AE19-62706E023703}">
                      <ahyp:hlinkClr xmlns:ahyp="http://schemas.microsoft.com/office/drawing/2018/hyperlinkcolor" val="tx"/>
                    </a:ext>
                  </a:extLst>
                </a:hlinkClick>
              </a:rPr>
              <a:t>Hawaiian Culture Video: The Petroglyphs of Hawaii </a:t>
            </a:r>
            <a:endParaRPr lang="en-US" dirty="0">
              <a:solidFill>
                <a:srgbClr val="FF0000"/>
              </a:solidFill>
            </a:endParaRPr>
          </a:p>
          <a:p>
            <a:r>
              <a:rPr lang="en-US" u="sng" dirty="0">
                <a:solidFill>
                  <a:schemeClr val="accent1"/>
                </a:solidFill>
                <a:hlinkClick r:id="rId4"/>
              </a:rPr>
              <a:t>https://www.youtube.com/watch?v=5boScAbfwQ4</a:t>
            </a:r>
            <a:r>
              <a:rPr lang="en-US" dirty="0">
                <a:solidFill>
                  <a:schemeClr val="accent1"/>
                </a:solidFill>
              </a:rPr>
              <a:t>    </a:t>
            </a:r>
          </a:p>
          <a:p>
            <a:pPr marL="0" indent="0">
              <a:buNone/>
            </a:pPr>
            <a:endParaRPr lang="en-US" dirty="0">
              <a:solidFill>
                <a:schemeClr val="accent1"/>
              </a:solidFill>
            </a:endParaRPr>
          </a:p>
          <a:p>
            <a:pPr marL="0" indent="0">
              <a:buNone/>
            </a:pPr>
            <a:r>
              <a:rPr lang="en-US" u="sng" dirty="0">
                <a:solidFill>
                  <a:srgbClr val="FF0000"/>
                </a:solidFill>
              </a:rPr>
              <a:t>Parowan Gap  Petroglyphs </a:t>
            </a:r>
            <a:br>
              <a:rPr lang="en-US" dirty="0">
                <a:solidFill>
                  <a:schemeClr val="accent1"/>
                </a:solidFill>
              </a:rPr>
            </a:br>
            <a:r>
              <a:rPr lang="en-US" u="sng" dirty="0">
                <a:solidFill>
                  <a:schemeClr val="accent1"/>
                </a:solidFill>
                <a:hlinkClick r:id="rId5"/>
              </a:rPr>
              <a:t>https://www.youtube.com/watch?v=0otRLqr8wsg</a:t>
            </a:r>
            <a:r>
              <a:rPr lang="en-US" u="sng" dirty="0">
                <a:solidFill>
                  <a:schemeClr val="accent1"/>
                </a:solidFill>
              </a:rPr>
              <a:t>  </a:t>
            </a:r>
            <a:r>
              <a:rPr lang="en-US" dirty="0">
                <a:solidFill>
                  <a:schemeClr val="accent1"/>
                </a:solidFill>
              </a:rPr>
              <a:t> </a:t>
            </a:r>
          </a:p>
        </p:txBody>
      </p:sp>
    </p:spTree>
    <p:extLst>
      <p:ext uri="{BB962C8B-B14F-4D97-AF65-F5344CB8AC3E}">
        <p14:creationId xmlns:p14="http://schemas.microsoft.com/office/powerpoint/2010/main" val="224149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847" y="0"/>
            <a:ext cx="10503876" cy="1688123"/>
          </a:xfrm>
        </p:spPr>
        <p:txBody>
          <a:bodyPr/>
          <a:lstStyle/>
          <a:p>
            <a:pPr algn="ctr"/>
            <a:r>
              <a:rPr lang="it-IT" dirty="0"/>
              <a:t>Create a message in a </a:t>
            </a:r>
            <a:r>
              <a:rPr lang="it-IT" dirty="0" err="1"/>
              <a:t>petroglyph</a:t>
            </a:r>
            <a:endParaRPr lang="en-US" dirty="0"/>
          </a:p>
        </p:txBody>
      </p:sp>
      <p:sp>
        <p:nvSpPr>
          <p:cNvPr id="3" name="Content Placeholder 2"/>
          <p:cNvSpPr>
            <a:spLocks noGrp="1"/>
          </p:cNvSpPr>
          <p:nvPr>
            <p:ph idx="1"/>
          </p:nvPr>
        </p:nvSpPr>
        <p:spPr>
          <a:xfrm>
            <a:off x="375138" y="1688123"/>
            <a:ext cx="8218266" cy="4484077"/>
          </a:xfrm>
        </p:spPr>
        <p:txBody>
          <a:bodyPr>
            <a:normAutofit fontScale="77500" lnSpcReduction="20000"/>
          </a:bodyPr>
          <a:lstStyle/>
          <a:p>
            <a:pPr fontAlgn="base"/>
            <a:r>
              <a:rPr lang="en-US" sz="3200" dirty="0"/>
              <a:t>The partner group will think of an event, a tradition, or a warning that a group of people living many years ago (before paper and writing) would want to communicate. </a:t>
            </a:r>
          </a:p>
          <a:p>
            <a:pPr fontAlgn="base"/>
            <a:r>
              <a:rPr lang="en-US" sz="3200" dirty="0"/>
              <a:t>Place your idea in the container and draw out a different message to convey.</a:t>
            </a:r>
          </a:p>
          <a:p>
            <a:pPr fontAlgn="base"/>
            <a:r>
              <a:rPr lang="en-US" sz="3200" dirty="0"/>
              <a:t>Brainstorm with your partner how to make your petroglyph and how to explain the message to the class. </a:t>
            </a:r>
          </a:p>
          <a:p>
            <a:pPr fontAlgn="base"/>
            <a:r>
              <a:rPr lang="en-US" sz="3200" dirty="0"/>
              <a:t>Using the art supplies provided, create your petroglyph and prepare to explain how the figures and symbols draw convey a message.    </a:t>
            </a:r>
          </a:p>
          <a:p>
            <a:pPr marL="0" indent="0" fontAlgn="base">
              <a:buNone/>
            </a:pPr>
            <a:br>
              <a:rPr lang="en-US" dirty="0"/>
            </a:br>
            <a:endParaRPr lang="en-US" dirty="0"/>
          </a:p>
        </p:txBody>
      </p:sp>
      <p:pic>
        <p:nvPicPr>
          <p:cNvPr id="5" name="Picture 4">
            <a:extLst>
              <a:ext uri="{FF2B5EF4-FFF2-40B4-BE49-F238E27FC236}">
                <a16:creationId xmlns:a16="http://schemas.microsoft.com/office/drawing/2014/main" id="{8FB75901-D7FF-3544-AE98-821B634EAE64}"/>
              </a:ext>
            </a:extLst>
          </p:cNvPr>
          <p:cNvPicPr>
            <a:picLocks noChangeAspect="1"/>
          </p:cNvPicPr>
          <p:nvPr/>
        </p:nvPicPr>
        <p:blipFill>
          <a:blip r:embed="rId2"/>
          <a:stretch>
            <a:fillRect/>
          </a:stretch>
        </p:blipFill>
        <p:spPr>
          <a:xfrm>
            <a:off x="8492921" y="3256921"/>
            <a:ext cx="3200012" cy="2124808"/>
          </a:xfrm>
          <a:prstGeom prst="rect">
            <a:avLst/>
          </a:prstGeom>
        </p:spPr>
      </p:pic>
    </p:spTree>
    <p:extLst>
      <p:ext uri="{BB962C8B-B14F-4D97-AF65-F5344CB8AC3E}">
        <p14:creationId xmlns:p14="http://schemas.microsoft.com/office/powerpoint/2010/main" val="339619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4632"/>
            <a:ext cx="11652738" cy="1906876"/>
          </a:xfrm>
        </p:spPr>
        <p:txBody>
          <a:bodyPr>
            <a:normAutofit/>
          </a:bodyPr>
          <a:lstStyle/>
          <a:p>
            <a:r>
              <a:rPr lang="en-US" dirty="0"/>
              <a:t>Petroglyph scoring guide</a:t>
            </a:r>
          </a:p>
        </p:txBody>
      </p:sp>
      <p:graphicFrame>
        <p:nvGraphicFramePr>
          <p:cNvPr id="6" name="Content Placeholder 5">
            <a:extLst>
              <a:ext uri="{FF2B5EF4-FFF2-40B4-BE49-F238E27FC236}">
                <a16:creationId xmlns:a16="http://schemas.microsoft.com/office/drawing/2014/main" id="{B4B46BB4-E3DB-E24B-86D8-525C257A3E49}"/>
              </a:ext>
            </a:extLst>
          </p:cNvPr>
          <p:cNvGraphicFramePr>
            <a:graphicFrameLocks noGrp="1"/>
          </p:cNvGraphicFramePr>
          <p:nvPr>
            <p:ph idx="1"/>
            <p:extLst>
              <p:ext uri="{D42A27DB-BD31-4B8C-83A1-F6EECF244321}">
                <p14:modId xmlns:p14="http://schemas.microsoft.com/office/powerpoint/2010/main" val="228324646"/>
              </p:ext>
            </p:extLst>
          </p:nvPr>
        </p:nvGraphicFramePr>
        <p:xfrm>
          <a:off x="1369926" y="1988841"/>
          <a:ext cx="8799006" cy="4084320"/>
        </p:xfrm>
        <a:graphic>
          <a:graphicData uri="http://schemas.openxmlformats.org/drawingml/2006/table">
            <a:tbl>
              <a:tblPr firstRow="1" bandRow="1">
                <a:tableStyleId>{5C22544A-7EE6-4342-B048-85BDC9FD1C3A}</a:tableStyleId>
              </a:tblPr>
              <a:tblGrid>
                <a:gridCol w="6126145">
                  <a:extLst>
                    <a:ext uri="{9D8B030D-6E8A-4147-A177-3AD203B41FA5}">
                      <a16:colId xmlns:a16="http://schemas.microsoft.com/office/drawing/2014/main" val="287633155"/>
                    </a:ext>
                  </a:extLst>
                </a:gridCol>
                <a:gridCol w="1537398">
                  <a:extLst>
                    <a:ext uri="{9D8B030D-6E8A-4147-A177-3AD203B41FA5}">
                      <a16:colId xmlns:a16="http://schemas.microsoft.com/office/drawing/2014/main" val="2205543168"/>
                    </a:ext>
                  </a:extLst>
                </a:gridCol>
                <a:gridCol w="1135463">
                  <a:extLst>
                    <a:ext uri="{9D8B030D-6E8A-4147-A177-3AD203B41FA5}">
                      <a16:colId xmlns:a16="http://schemas.microsoft.com/office/drawing/2014/main" val="2799773163"/>
                    </a:ext>
                  </a:extLst>
                </a:gridCol>
              </a:tblGrid>
              <a:tr h="370840">
                <a:tc>
                  <a:txBody>
                    <a:bodyPr/>
                    <a:lstStyle/>
                    <a:p>
                      <a:r>
                        <a:rPr lang="en-US" dirty="0"/>
                        <a:t>Criteria</a:t>
                      </a:r>
                    </a:p>
                  </a:txBody>
                  <a:tcPr/>
                </a:tc>
                <a:tc>
                  <a:txBody>
                    <a:bodyPr/>
                    <a:lstStyle/>
                    <a:p>
                      <a:r>
                        <a:rPr lang="en-US" dirty="0"/>
                        <a:t>Points Possible</a:t>
                      </a:r>
                    </a:p>
                  </a:txBody>
                  <a:tcPr/>
                </a:tc>
                <a:tc>
                  <a:txBody>
                    <a:bodyPr/>
                    <a:lstStyle/>
                    <a:p>
                      <a:r>
                        <a:rPr lang="en-US" dirty="0"/>
                        <a:t>My Points</a:t>
                      </a:r>
                    </a:p>
                  </a:txBody>
                  <a:tcPr/>
                </a:tc>
                <a:extLst>
                  <a:ext uri="{0D108BD9-81ED-4DB2-BD59-A6C34878D82A}">
                    <a16:rowId xmlns:a16="http://schemas.microsoft.com/office/drawing/2014/main" val="314926507"/>
                  </a:ext>
                </a:extLst>
              </a:tr>
              <a:tr h="370840">
                <a:tc>
                  <a:txBody>
                    <a:bodyPr/>
                    <a:lstStyle/>
                    <a:p>
                      <a:r>
                        <a:rPr lang="en-US" sz="1800" kern="1200" dirty="0">
                          <a:solidFill>
                            <a:schemeClr val="dk1"/>
                          </a:solidFill>
                          <a:effectLst/>
                          <a:latin typeface="+mn-lt"/>
                          <a:ea typeface="+mn-ea"/>
                          <a:cs typeface="+mn-cs"/>
                        </a:rPr>
                        <a:t>Petroglyph is neatly drawn and shows effort.</a:t>
                      </a:r>
                      <a:r>
                        <a:rPr lang="en-US" dirty="0">
                          <a:effectLst/>
                          <a:latin typeface="+mn-lt"/>
                        </a:rPr>
                        <a:t> </a:t>
                      </a:r>
                      <a:endParaRPr lang="en-US" dirty="0">
                        <a:latin typeface="+mn-lt"/>
                      </a:endParaRPr>
                    </a:p>
                  </a:txBody>
                  <a:tcPr/>
                </a:tc>
                <a:tc>
                  <a:txBody>
                    <a:bodyPr/>
                    <a:lstStyle/>
                    <a:p>
                      <a:pPr algn="ctr"/>
                      <a:r>
                        <a:rPr lang="en-US" sz="2000" dirty="0">
                          <a:latin typeface="+mn-lt"/>
                        </a:rPr>
                        <a:t>10</a:t>
                      </a:r>
                    </a:p>
                    <a:p>
                      <a:pPr algn="ctr"/>
                      <a:endParaRPr lang="en-US" sz="2000" dirty="0">
                        <a:latin typeface="+mn-lt"/>
                      </a:endParaRPr>
                    </a:p>
                  </a:txBody>
                  <a:tcPr/>
                </a:tc>
                <a:tc>
                  <a:txBody>
                    <a:bodyPr/>
                    <a:lstStyle/>
                    <a:p>
                      <a:endParaRPr lang="en-US"/>
                    </a:p>
                  </a:txBody>
                  <a:tcPr/>
                </a:tc>
                <a:extLst>
                  <a:ext uri="{0D108BD9-81ED-4DB2-BD59-A6C34878D82A}">
                    <a16:rowId xmlns:a16="http://schemas.microsoft.com/office/drawing/2014/main" val="550789481"/>
                  </a:ext>
                </a:extLst>
              </a:tr>
              <a:tr h="370840">
                <a:tc>
                  <a:txBody>
                    <a:bodyPr/>
                    <a:lstStyle/>
                    <a:p>
                      <a:pPr marL="0" marR="0">
                        <a:spcBef>
                          <a:spcPts val="0"/>
                        </a:spcBef>
                        <a:spcAft>
                          <a:spcPts val="0"/>
                        </a:spcAft>
                        <a:tabLst>
                          <a:tab pos="4125595" algn="l"/>
                        </a:tabLst>
                      </a:pPr>
                      <a:r>
                        <a:rPr lang="en-US" sz="2000" dirty="0">
                          <a:effectLst/>
                          <a:latin typeface="+mn-lt"/>
                          <a:ea typeface="Times" pitchFamily="2" charset="0"/>
                          <a:cs typeface="Times New Roman" panose="02020603050405020304" pitchFamily="18" charset="0"/>
                        </a:rPr>
                        <a:t>Petroglyph communicates an event, tradition, or warning.</a:t>
                      </a:r>
                    </a:p>
                  </a:txBody>
                  <a:tcPr marL="68580" marR="68580" marT="0" marB="0"/>
                </a:tc>
                <a:tc>
                  <a:txBody>
                    <a:bodyPr/>
                    <a:lstStyle/>
                    <a:p>
                      <a:pPr marL="0" marR="0" algn="ctr">
                        <a:spcBef>
                          <a:spcPts val="0"/>
                        </a:spcBef>
                        <a:spcAft>
                          <a:spcPts val="0"/>
                        </a:spcAft>
                        <a:tabLst>
                          <a:tab pos="4125595" algn="l"/>
                        </a:tabLst>
                      </a:pPr>
                      <a:r>
                        <a:rPr lang="en-US" sz="2000" dirty="0">
                          <a:effectLst/>
                          <a:latin typeface="+mn-lt"/>
                          <a:ea typeface="Times" pitchFamily="2" charset="0"/>
                          <a:cs typeface="Times New Roman" panose="02020603050405020304" pitchFamily="18" charset="0"/>
                        </a:rPr>
                        <a:t> </a:t>
                      </a:r>
                    </a:p>
                    <a:p>
                      <a:pPr marL="0" marR="0" algn="ctr">
                        <a:spcBef>
                          <a:spcPts val="0"/>
                        </a:spcBef>
                        <a:spcAft>
                          <a:spcPts val="0"/>
                        </a:spcAft>
                        <a:tabLst>
                          <a:tab pos="4125595" algn="l"/>
                        </a:tabLst>
                      </a:pPr>
                      <a:r>
                        <a:rPr lang="en-US" sz="2000" dirty="0">
                          <a:effectLst/>
                          <a:latin typeface="+mn-lt"/>
                          <a:ea typeface="Times" pitchFamily="2" charset="0"/>
                          <a:cs typeface="Times New Roman" panose="02020603050405020304" pitchFamily="18" charset="0"/>
                        </a:rPr>
                        <a:t>10</a:t>
                      </a:r>
                    </a:p>
                  </a:txBody>
                  <a:tcPr marL="68580" marR="68580" marT="0" marB="0"/>
                </a:tc>
                <a:tc>
                  <a:txBody>
                    <a:bodyPr/>
                    <a:lstStyle/>
                    <a:p>
                      <a:endParaRPr lang="en-US"/>
                    </a:p>
                  </a:txBody>
                  <a:tcPr/>
                </a:tc>
                <a:extLst>
                  <a:ext uri="{0D108BD9-81ED-4DB2-BD59-A6C34878D82A}">
                    <a16:rowId xmlns:a16="http://schemas.microsoft.com/office/drawing/2014/main" val="2908658907"/>
                  </a:ext>
                </a:extLst>
              </a:tr>
              <a:tr h="370840">
                <a:tc>
                  <a:txBody>
                    <a:bodyPr/>
                    <a:lstStyle/>
                    <a:p>
                      <a:pPr marL="0" marR="0">
                        <a:spcBef>
                          <a:spcPts val="0"/>
                        </a:spcBef>
                        <a:spcAft>
                          <a:spcPts val="0"/>
                        </a:spcAft>
                        <a:tabLst>
                          <a:tab pos="4125595" algn="l"/>
                        </a:tabLst>
                      </a:pPr>
                      <a:r>
                        <a:rPr lang="en-US" sz="2000" dirty="0">
                          <a:effectLst/>
                          <a:latin typeface="+mn-lt"/>
                          <a:ea typeface="Times" pitchFamily="2" charset="0"/>
                          <a:cs typeface="Times New Roman" panose="02020603050405020304" pitchFamily="18" charset="0"/>
                        </a:rPr>
                        <a:t>Group orally shared their petroglyph and explained its message in a clear and concise manner. </a:t>
                      </a:r>
                    </a:p>
                  </a:txBody>
                  <a:tcPr marL="68580" marR="68580" marT="0" marB="0"/>
                </a:tc>
                <a:tc>
                  <a:txBody>
                    <a:bodyPr/>
                    <a:lstStyle/>
                    <a:p>
                      <a:pPr marL="0" marR="0" algn="ctr">
                        <a:spcBef>
                          <a:spcPts val="0"/>
                        </a:spcBef>
                        <a:spcAft>
                          <a:spcPts val="0"/>
                        </a:spcAft>
                        <a:tabLst>
                          <a:tab pos="4125595" algn="l"/>
                        </a:tabLst>
                      </a:pPr>
                      <a:endParaRPr lang="en-US" sz="2000" dirty="0">
                        <a:effectLst/>
                        <a:latin typeface="+mn-lt"/>
                        <a:ea typeface="Times" pitchFamily="2" charset="0"/>
                        <a:cs typeface="Times New Roman" panose="02020603050405020304" pitchFamily="18" charset="0"/>
                      </a:endParaRPr>
                    </a:p>
                    <a:p>
                      <a:pPr marL="0" marR="0" algn="ctr">
                        <a:spcBef>
                          <a:spcPts val="0"/>
                        </a:spcBef>
                        <a:spcAft>
                          <a:spcPts val="0"/>
                        </a:spcAft>
                        <a:tabLst>
                          <a:tab pos="4125595" algn="l"/>
                        </a:tabLst>
                      </a:pPr>
                      <a:r>
                        <a:rPr lang="en-US" sz="2000" dirty="0">
                          <a:effectLst/>
                          <a:latin typeface="+mn-lt"/>
                          <a:ea typeface="Times" pitchFamily="2" charset="0"/>
                          <a:cs typeface="Times New Roman" panose="02020603050405020304" pitchFamily="18" charset="0"/>
                        </a:rPr>
                        <a:t>10</a:t>
                      </a:r>
                    </a:p>
                  </a:txBody>
                  <a:tcPr marL="68580" marR="68580" marT="0" marB="0"/>
                </a:tc>
                <a:tc>
                  <a:txBody>
                    <a:bodyPr/>
                    <a:lstStyle/>
                    <a:p>
                      <a:endParaRPr lang="en-US"/>
                    </a:p>
                  </a:txBody>
                  <a:tcPr/>
                </a:tc>
                <a:extLst>
                  <a:ext uri="{0D108BD9-81ED-4DB2-BD59-A6C34878D82A}">
                    <a16:rowId xmlns:a16="http://schemas.microsoft.com/office/drawing/2014/main" val="338750705"/>
                  </a:ext>
                </a:extLst>
              </a:tr>
              <a:tr h="370840">
                <a:tc>
                  <a:txBody>
                    <a:bodyPr/>
                    <a:lstStyle/>
                    <a:p>
                      <a:pPr marL="0" marR="0">
                        <a:spcBef>
                          <a:spcPts val="0"/>
                        </a:spcBef>
                        <a:spcAft>
                          <a:spcPts val="0"/>
                        </a:spcAft>
                        <a:tabLst>
                          <a:tab pos="4125595" algn="l"/>
                        </a:tabLst>
                      </a:pPr>
                      <a:r>
                        <a:rPr lang="en-US" sz="2000" dirty="0">
                          <a:effectLst/>
                          <a:latin typeface="+mn-lt"/>
                          <a:ea typeface="Times" pitchFamily="2" charset="0"/>
                          <a:cs typeface="Times New Roman" panose="02020603050405020304" pitchFamily="18" charset="0"/>
                        </a:rPr>
                        <a:t>Partners worked well together and exhibited good classroom behavior.</a:t>
                      </a:r>
                    </a:p>
                  </a:txBody>
                  <a:tcPr marL="68580" marR="68580" marT="0" marB="0"/>
                </a:tc>
                <a:tc>
                  <a:txBody>
                    <a:bodyPr/>
                    <a:lstStyle/>
                    <a:p>
                      <a:pPr marL="0" marR="0" algn="ctr">
                        <a:spcBef>
                          <a:spcPts val="0"/>
                        </a:spcBef>
                        <a:spcAft>
                          <a:spcPts val="0"/>
                        </a:spcAft>
                        <a:tabLst>
                          <a:tab pos="4125595" algn="l"/>
                        </a:tabLst>
                      </a:pPr>
                      <a:r>
                        <a:rPr lang="en-US" sz="2000" dirty="0">
                          <a:effectLst/>
                          <a:latin typeface="+mn-lt"/>
                          <a:ea typeface="Times" pitchFamily="2" charset="0"/>
                          <a:cs typeface="Times New Roman" panose="02020603050405020304" pitchFamily="18" charset="0"/>
                        </a:rPr>
                        <a:t>5</a:t>
                      </a:r>
                    </a:p>
                  </a:txBody>
                  <a:tcPr marL="68580" marR="68580" marT="0" marB="0"/>
                </a:tc>
                <a:tc>
                  <a:txBody>
                    <a:bodyPr/>
                    <a:lstStyle/>
                    <a:p>
                      <a:endParaRPr lang="en-US"/>
                    </a:p>
                  </a:txBody>
                  <a:tcPr/>
                </a:tc>
                <a:extLst>
                  <a:ext uri="{0D108BD9-81ED-4DB2-BD59-A6C34878D82A}">
                    <a16:rowId xmlns:a16="http://schemas.microsoft.com/office/drawing/2014/main" val="2120485213"/>
                  </a:ext>
                </a:extLst>
              </a:tr>
              <a:tr h="370840">
                <a:tc>
                  <a:txBody>
                    <a:bodyPr/>
                    <a:lstStyle/>
                    <a:p>
                      <a:pPr marL="0" marR="0">
                        <a:spcBef>
                          <a:spcPts val="0"/>
                        </a:spcBef>
                        <a:spcAft>
                          <a:spcPts val="0"/>
                        </a:spcAft>
                        <a:tabLst>
                          <a:tab pos="4125595" algn="l"/>
                        </a:tabLst>
                      </a:pPr>
                      <a:r>
                        <a:rPr lang="en-US" sz="2000" dirty="0">
                          <a:effectLst/>
                          <a:latin typeface="+mn-lt"/>
                          <a:ea typeface="Times" pitchFamily="2" charset="0"/>
                          <a:cs typeface="Times New Roman" panose="02020603050405020304" pitchFamily="18" charset="0"/>
                        </a:rPr>
                        <a:t> </a:t>
                      </a:r>
                    </a:p>
                    <a:p>
                      <a:pPr marL="0" marR="0">
                        <a:spcBef>
                          <a:spcPts val="0"/>
                        </a:spcBef>
                        <a:spcAft>
                          <a:spcPts val="0"/>
                        </a:spcAft>
                        <a:tabLst>
                          <a:tab pos="4125595" algn="l"/>
                        </a:tabLst>
                      </a:pPr>
                      <a:r>
                        <a:rPr lang="en-US" sz="2000" dirty="0">
                          <a:effectLst/>
                          <a:latin typeface="+mn-lt"/>
                          <a:ea typeface="Times" pitchFamily="2" charset="0"/>
                          <a:cs typeface="Times New Roman" panose="02020603050405020304" pitchFamily="18" charset="0"/>
                        </a:rPr>
                        <a:t>Total</a:t>
                      </a:r>
                    </a:p>
                  </a:txBody>
                  <a:tcPr marL="68580" marR="68580" marT="0" marB="0"/>
                </a:tc>
                <a:tc>
                  <a:txBody>
                    <a:bodyPr/>
                    <a:lstStyle/>
                    <a:p>
                      <a:pPr marL="0" marR="0" algn="ctr">
                        <a:spcBef>
                          <a:spcPts val="0"/>
                        </a:spcBef>
                        <a:spcAft>
                          <a:spcPts val="0"/>
                        </a:spcAft>
                        <a:tabLst>
                          <a:tab pos="4125595" algn="l"/>
                        </a:tabLst>
                      </a:pPr>
                      <a:r>
                        <a:rPr lang="en-US" sz="2000" dirty="0">
                          <a:effectLst/>
                          <a:latin typeface="+mn-lt"/>
                          <a:ea typeface="Times" pitchFamily="2" charset="0"/>
                          <a:cs typeface="Times New Roman" panose="02020603050405020304" pitchFamily="18" charset="0"/>
                        </a:rPr>
                        <a:t>35</a:t>
                      </a:r>
                    </a:p>
                  </a:txBody>
                  <a:tcPr marL="68580" marR="68580" marT="0" marB="0"/>
                </a:tc>
                <a:tc>
                  <a:txBody>
                    <a:bodyPr/>
                    <a:lstStyle/>
                    <a:p>
                      <a:endParaRPr lang="en-US" dirty="0"/>
                    </a:p>
                  </a:txBody>
                  <a:tcPr/>
                </a:tc>
                <a:extLst>
                  <a:ext uri="{0D108BD9-81ED-4DB2-BD59-A6C34878D82A}">
                    <a16:rowId xmlns:a16="http://schemas.microsoft.com/office/drawing/2014/main" val="644027547"/>
                  </a:ext>
                </a:extLst>
              </a:tr>
            </a:tbl>
          </a:graphicData>
        </a:graphic>
      </p:graphicFrame>
    </p:spTree>
    <p:extLst>
      <p:ext uri="{BB962C8B-B14F-4D97-AF65-F5344CB8AC3E}">
        <p14:creationId xmlns:p14="http://schemas.microsoft.com/office/powerpoint/2010/main" val="188088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257</TotalTime>
  <Words>523</Words>
  <Application>Microsoft Macintosh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Al Nile</vt:lpstr>
      <vt:lpstr>Arial</vt:lpstr>
      <vt:lpstr>Rockwell</vt:lpstr>
      <vt:lpstr>Rockwell Condensed</vt:lpstr>
      <vt:lpstr>Times</vt:lpstr>
      <vt:lpstr>Times New Roman</vt:lpstr>
      <vt:lpstr>Wingdings</vt:lpstr>
      <vt:lpstr>Wood Type</vt:lpstr>
      <vt:lpstr>           Petroglyphs, the Snapchat of ancients by Cherri redd    </vt:lpstr>
      <vt:lpstr>Petroglyphs near Prescott, AZ</vt:lpstr>
      <vt:lpstr>Vocabulary</vt:lpstr>
      <vt:lpstr>PowerPoint Presentation</vt:lpstr>
      <vt:lpstr>History  of petroglyphs Petros - Greek for “stone” Glyphs - greek from glypher means “carve”  </vt:lpstr>
      <vt:lpstr>PowerPoint Presentation</vt:lpstr>
      <vt:lpstr>Petroglyphs around the world and their interpretations    </vt:lpstr>
      <vt:lpstr>Create a message in a petroglyph</vt:lpstr>
      <vt:lpstr>Petroglyph scoring guide</vt:lpstr>
      <vt:lpstr>  Social media comparison  </vt:lpstr>
      <vt:lpstr>Extension Table discussion Each person in your group explain your thoughts on one bullet point</vt:lpstr>
    </vt:vector>
  </TitlesOfParts>
  <Company>YASD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Petroglyphs the Snapchat of ancient times.   Cherri Redd Science YASD</dc:title>
  <dc:creator>Cherri Redd</dc:creator>
  <cp:lastModifiedBy>Gale Ekiss</cp:lastModifiedBy>
  <cp:revision>30</cp:revision>
  <dcterms:created xsi:type="dcterms:W3CDTF">2018-05-28T18:41:32Z</dcterms:created>
  <dcterms:modified xsi:type="dcterms:W3CDTF">2018-12-05T22:49:55Z</dcterms:modified>
</cp:coreProperties>
</file>