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33"/>
  </p:notesMasterIdLst>
  <p:sldIdLst>
    <p:sldId id="290" r:id="rId2"/>
    <p:sldId id="288"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1E2C9-0482-44ED-80CB-FC31C4A736B9}" v="10" dt="2022-11-13T08:15:23.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6" autoAdjust="0"/>
    <p:restoredTop sz="81701" autoAdjust="0"/>
  </p:normalViewPr>
  <p:slideViewPr>
    <p:cSldViewPr snapToGrid="0">
      <p:cViewPr varScale="1">
        <p:scale>
          <a:sx n="132" d="100"/>
          <a:sy n="132" d="100"/>
        </p:scale>
        <p:origin x="162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ashleybatz?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collections/8923295/om?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photos/A_6zLzStUw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load.wikimedia.org/wikipedia/commons/thumb/7/75/Templo_Bah%C3%A1%27%C3%AD_de_Sudam%C3%A9rica%2C_Santiago_20200208_04.jpg/1280px-Templo_Bah%C3%A1%27%C3%AD_de_Sudam%C3%A9rica%2C_Santiago_20200208_04.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photos/f0VFalfT_x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nsplash.com/photos/8Kg-2kK97Xc?utm_source=unsplash&amp;utm_medium=referral&amp;utm_content=creditShareLi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verywellmind.com/thmb/lCPrYJuDvViT40oJJNJk_n7hjS0=/800x0/filters:no_upscale():max_bytes(150000):strip_icc():format(webp)/what-are-indigenous-populations-5083698-FINAL-eeea1361b27d4235b0a05bc346982252.p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acredland.org/wp-content/uploads/2018/09/Pira-Pirana.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photos/ZZnH4GOzDg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crypted-tbn0.gstatic.com/images?q=tbn:ANd9GcTm3RjiXETL2vlTPdCEbhDKlEDzgmeB_JcA6dN1ViVRzu9_Ipn7DADJVV0Co0Zx5OzOmjg:https://cdn.britannica.com/79/84879-050-D5AF643B/Old-Basilica-of-Guadalupe-Mexico-Our-Lady.jpg&amp;usqp=C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orldhistory.org/img/r/p/750x750/13298.jpg.webp?v=161085004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h3.googleusercontent.com/ci/ACqFvF0pPlUnQabe2cbV-uTq5NqNEOjM2KFJyOTbxjUacidBu_HOAw6pjbob6YzAa4FgoBEEa7-borOo=s120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tatic01.nyt.com/images/2012/04/18/arts/18djenne_cap/18djenne_cap-jumbo.jpg?quality=75&amp;auto=web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mage.shutterstock.com/image-vector/temples-world-different-religions-infographics-260nw-518053699.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acredsites.com/images/asia/india/golden_temple_600.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mg.freepik.com/free-vector/nature-geographic-landscape-vector_1308-61300.jpg?w=200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orldheritagesite.org/picx/t221.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orldhistory.org/img/r/p/500x600/10131.jpg.webp?v=163527570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293388a50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293388a50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Photo by </a:t>
            </a:r>
            <a:r>
              <a:rPr lang="en-US" dirty="0">
                <a:hlinkClick r:id="rId3"/>
              </a:rPr>
              <a:t>Ashley Batz</a:t>
            </a:r>
            <a:r>
              <a:rPr lang="en-US" dirty="0"/>
              <a:t> on </a:t>
            </a:r>
            <a:r>
              <a:rPr lang="en-US" dirty="0" err="1">
                <a:hlinkClick r:id="rId4"/>
              </a:rPr>
              <a:t>Unsplash</a:t>
            </a:r>
            <a:r>
              <a:rPr lang="en-US" dirty="0"/>
              <a:t> | https://unsplash.com/photos/betmVWGYcLY </a:t>
            </a:r>
            <a:endParaRPr dirty="0"/>
          </a:p>
        </p:txBody>
      </p:sp>
    </p:spTree>
    <p:extLst>
      <p:ext uri="{BB962C8B-B14F-4D97-AF65-F5344CB8AC3E}">
        <p14:creationId xmlns:p14="http://schemas.microsoft.com/office/powerpoint/2010/main" val="36506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4293388a50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4293388a50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https://images.unsplash.com/photo-1480714378408-67cf0d13bc1b?ixlib=rb-1.2.1&amp;ixid=MnwxMjA3fDB8MHxwaG90by1wYWdlfHx8fGVufDB8fHx8&amp;auto=format&amp;fit=crop&amp;w=870&amp;q=80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4293388a50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4293388a50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https://unsplash.com/photos/A_6zLzStUww</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293388a50_1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4293388a50_1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https://upload.wikimedia.org/wikipedia/commons/thumb/7/75/Templo_Bah%C3%A1%27%C3%AD_de_Sudam%C3%A9rica%2C_Santiago_20200208_04.jpg/1280px-Templo_Bah%C3%A1%27%C3%AD_de_Sudam%C3%A9rica%2C_Santiago_20200208_04.jpg</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293388a50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4293388a50_1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https://images.unsplash.com/photo-1473625247510-8ceb1760943f?ixlib=rb-1.2.1&amp;ixid=MnwxMjA3fDB8MHxwaG90by1wYWdlfHx8fGVufDB8fHx8&amp;auto=format&amp;fit=crop&amp;w=811&amp;q=80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293388a50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293388a50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https://unsplash.com/photos/f0VFalfT_xs</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4293388a50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4293388a50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https://unsplash.com/photos/8Kg-2kK97Xc?utm_source=unsplash&amp;utm_medium=referral&amp;utm_content=creditShareLink</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293388a50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293388a50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Asia: Gangotri Glacier - Source of the holy Ganges River</a:t>
            </a:r>
            <a:endParaRPr/>
          </a:p>
          <a:p>
            <a:pPr marL="0" lvl="0" indent="0" algn="l" rtl="0">
              <a:spcBef>
                <a:spcPts val="0"/>
              </a:spcBef>
              <a:spcAft>
                <a:spcPts val="0"/>
              </a:spcAft>
              <a:buNone/>
            </a:pPr>
            <a:r>
              <a:rPr lang="en"/>
              <a:t>Photo: https://upload.wikimedia.org/wikipedia/commons/thumb/d/db/Gomukh_the_source_of_Ganga.jpg/1600px-Gomukh_the_source_of_Ganga.jpg?20160612160416</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293388a50_1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4293388a50_1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https://www.verywellmind.com/thmb/lCPrYJuDvViT40oJJNJk_n7hjS0=/800x0/filters:no_upscale():max_bytes(150000):strip_icc():format(webp)/what-are-indigenous-populations-5083698-FINAL-eeea1361b27d4235b0a05bc346982252.png</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36f06662c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436f06662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https://sacrednaturalsites.org/wp-content/uploads/2012/03/pic-3-Signage-at-Yalanbara.jpg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4293388a50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4293388a50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https://sacredland.org/wp-content/uploads/2018/09/Pira-Pirana.jpg</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293388a50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293388a50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011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293388a50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4293388a50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https://unsplash.com/photos/ZZnH4GOzDgc</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293388a50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4293388a50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https://upload.wikimedia.org/wikipedia/commons/thumb/4/47/Laguna_Chicabal2.jpg/264px-Laguna_Chicabal2.jpg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4293388a50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4293388a50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https://upload.wikimedia.org/wikipedia/commons/thumb/a/a2/Sri_Pada.JPG/800px-Sri_Pada.JPG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293388a50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293388a50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293388a50_1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4293388a50_1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Photo: </a:t>
            </a:r>
            <a:r>
              <a:rPr lang="en" u="sng" dirty="0">
                <a:solidFill>
                  <a:schemeClr val="hlink"/>
                </a:solidFill>
                <a:hlinkClick r:id="rId3"/>
              </a:rPr>
              <a:t>https://encrypted-tbn0.gstatic.com/images?q=tbn:ANd9GcTm3RjiXETL2vlTPdCEbhDKlEDzgmeB_JcA6dN1ViVRzu9_Ipn7DADJVV0Co0Zx5OzOmjg:https://cdn.britannica.com/79/84879-050-D5AF643B/Old-Basilica-of-Guadalupe-Mexico-Our-Lady.jpg&amp;usqp=CAU</a:t>
            </a:r>
            <a:r>
              <a:rPr lang="en" dirty="0"/>
              <a:t>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293388a50_1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4293388a50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https://www.worldhistory.org/img/r/p/750x750/13298.jpg.webp?v=1610850043</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293388a50_1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293388a50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https://lh3.googleusercontent.com/ci/ACqFvF0pPlUnQabe2cbV-uTq5NqNEOjM2KFJyOTbxjUacidBu_HOAw6pjbob6YzAa4FgoBEEa7-borOo=s1200</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293388a50_1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293388a50_1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a:t>
            </a:r>
            <a:endParaRPr/>
          </a:p>
          <a:p>
            <a:pPr marL="0" lvl="0" indent="0" algn="l" rtl="0">
              <a:spcBef>
                <a:spcPts val="0"/>
              </a:spcBef>
              <a:spcAft>
                <a:spcPts val="0"/>
              </a:spcAft>
              <a:buNone/>
            </a:pPr>
            <a:r>
              <a:rPr lang="en" u="sng">
                <a:solidFill>
                  <a:schemeClr val="hlink"/>
                </a:solidFill>
                <a:hlinkClick r:id="rId3"/>
              </a:rPr>
              <a:t>https://static01.nyt.com/images/2012/04/18/arts/18djenne_cap/18djenne_cap-jumbo.jpg?quality=75&amp;auto=webp</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293388a50_1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4293388a50_1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https://images.unsplash.com/photo-1620549146396-9024d914cd99?ixlib=rb-1.2.1&amp;ixid=MnwxMjA3fDB8MHxwaG90by1wYWdlfHx8fGVufDB8fHx8&amp;auto=format&amp;fit=crop&amp;w=1471&amp;q=80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4293388a50_1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4293388a50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https://images.unsplash.com/photo-1631646109248-a7264aae1790?ixlib=rb-1.2.1&amp;ixid=MnwxMjA3fDB8MHxwaG90by1wYWdlfHx8fGVufDB8fHx8&amp;auto=format&amp;fit=crop&amp;w=687&amp;q=80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4293388a50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4293388a50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Open this map up before the presentation – put in tab</a:t>
            </a:r>
          </a:p>
          <a:p>
            <a:pPr marL="0" lvl="0" indent="0" algn="l" rtl="0">
              <a:spcBef>
                <a:spcPts val="0"/>
              </a:spcBef>
              <a:spcAft>
                <a:spcPts val="0"/>
              </a:spcAft>
              <a:buNone/>
            </a:pPr>
            <a:r>
              <a:rPr lang="en-US" dirty="0"/>
              <a:t>Created by Frances Coffey using Google My Maps – Found in your Google Drive Suite</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293388a50_1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4293388a50_1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https://www.familyeducation.com/sites/default/files/inline-images/Feelings%20Flashcards.jpg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4293388a50_1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4293388a50_1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293388a50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293388a50_1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https://image.shutterstock.com/image-vector/temples-world-different-religions-infographics-260nw-518053699.jpg</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4293388b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4293388b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4293388a50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4293388a50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https://sacredsites.com/images/asia/india/golden_temple_600.jpg</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4293388a50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4293388a50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https://img.freepik.com/free-vector/nature-geographic-landscape-vector_1308-61300.jpg?w=2000</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4293388a50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4293388a50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https://www.worldheritagesite.org/picx/t221.jpg</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4293388a50_1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4293388a50_1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a:t>
            </a:r>
            <a:r>
              <a:rPr lang="en" u="sng">
                <a:solidFill>
                  <a:schemeClr val="hlink"/>
                </a:solidFill>
                <a:hlinkClick r:id="rId3"/>
              </a:rPr>
              <a:t>https://www.worldhistory.org/img/r/p/500x600/10131.jpg.webp?v=1635275703</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329A-B8E7-164E-7A25-B3C49D47FF6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1EF2307-DADD-1F05-1A8B-0ED9638D4C7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7EFC35-FD92-863D-F1EF-E9B8C4209A33}"/>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5" name="Footer Placeholder 4">
            <a:extLst>
              <a:ext uri="{FF2B5EF4-FFF2-40B4-BE49-F238E27FC236}">
                <a16:creationId xmlns:a16="http://schemas.microsoft.com/office/drawing/2014/main" id="{C857ED80-421F-12DB-0783-73E356201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31EAD-CAB6-C13A-BF36-F3DB2853E7D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304461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2479-8C61-6FA3-3C4F-14951161D0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16C07-6929-9A68-8C4C-EBA9360B7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0648-BF4A-5865-2267-C6A347B7CD72}"/>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5" name="Footer Placeholder 4">
            <a:extLst>
              <a:ext uri="{FF2B5EF4-FFF2-40B4-BE49-F238E27FC236}">
                <a16:creationId xmlns:a16="http://schemas.microsoft.com/office/drawing/2014/main" id="{9719B2A5-53B9-0539-AC16-300187D84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960B2-0465-54A7-D716-3F73D47D31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493829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EDB1A-91C2-7305-0352-A9A512862CB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BA28F-6DF8-2030-91CD-F401879AB04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ED259-80E8-81E0-5E0C-9C6EBA408865}"/>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5" name="Footer Placeholder 4">
            <a:extLst>
              <a:ext uri="{FF2B5EF4-FFF2-40B4-BE49-F238E27FC236}">
                <a16:creationId xmlns:a16="http://schemas.microsoft.com/office/drawing/2014/main" id="{11DFAA0C-2FAC-26F6-C634-E4BE2B282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43D20-2E22-AA95-14E1-02D36F0C5C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714575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1220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6951-3E76-3F18-2882-8CB48FABD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FAF5F-19D5-1F8C-0468-36780B01E4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5B9EC-B540-AB9B-195E-71B282E36BC2}"/>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5" name="Footer Placeholder 4">
            <a:extLst>
              <a:ext uri="{FF2B5EF4-FFF2-40B4-BE49-F238E27FC236}">
                <a16:creationId xmlns:a16="http://schemas.microsoft.com/office/drawing/2014/main" id="{00F5CDC0-FDC6-71F7-BBE4-FBB044FF6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75A55-3AF6-F0DF-B6BE-D08E0D8D6E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341999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F832-CA39-44C8-4C06-039BEB20C56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9C8DBB-34E4-FEC2-D70F-E83C2609FE2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E4843-FE0A-3F84-3E24-6A08DF751D05}"/>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5" name="Footer Placeholder 4">
            <a:extLst>
              <a:ext uri="{FF2B5EF4-FFF2-40B4-BE49-F238E27FC236}">
                <a16:creationId xmlns:a16="http://schemas.microsoft.com/office/drawing/2014/main" id="{B7A8EC5F-DC3E-100C-1EAF-49CD72671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754BD-E661-A5BE-50FB-0AE12DEB43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89659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FD7B-4C8B-6F2F-E61F-6D6E1BFA5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64F63-2487-87F8-5C27-6D878E24F58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0CDFD-DB50-DBB8-3F23-FC491B42467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12B96-B5BE-C3DA-F223-14C052982842}"/>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6" name="Footer Placeholder 5">
            <a:extLst>
              <a:ext uri="{FF2B5EF4-FFF2-40B4-BE49-F238E27FC236}">
                <a16:creationId xmlns:a16="http://schemas.microsoft.com/office/drawing/2014/main" id="{6F1C6735-65D8-BEA0-9512-6562A3D570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FF0BD-2301-76B0-EEEC-8E612ED9832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99859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E225-DC35-626E-8397-55EDB26C228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53B0D3-C7D5-0DCA-EDF5-B97B7DB7B5A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B561A-25BF-D101-C43F-192393F8EAD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A20E46-2FF3-A618-4FEB-D7C67024686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4E9D921-6637-34D7-6142-4DD7E59DE8B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699B0-3D1F-F47B-2801-714954F58E71}"/>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8" name="Footer Placeholder 7">
            <a:extLst>
              <a:ext uri="{FF2B5EF4-FFF2-40B4-BE49-F238E27FC236}">
                <a16:creationId xmlns:a16="http://schemas.microsoft.com/office/drawing/2014/main" id="{8F8BC9BF-BBCF-E678-3091-243B68F629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BF691-3A28-9265-1874-39371DC973B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08589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D83B-5A66-C74A-A646-877EC911E3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9D369B-E057-A73C-3E51-49710C0E3602}"/>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4" name="Footer Placeholder 3">
            <a:extLst>
              <a:ext uri="{FF2B5EF4-FFF2-40B4-BE49-F238E27FC236}">
                <a16:creationId xmlns:a16="http://schemas.microsoft.com/office/drawing/2014/main" id="{C6DCCEA1-8D21-6868-11E2-D94F4EA1E7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C6C2A-7402-871D-3907-21EC754CD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38440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70165-88E8-FEC3-65B5-CA8B8ACF0FF5}"/>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3" name="Footer Placeholder 2">
            <a:extLst>
              <a:ext uri="{FF2B5EF4-FFF2-40B4-BE49-F238E27FC236}">
                <a16:creationId xmlns:a16="http://schemas.microsoft.com/office/drawing/2014/main" id="{9CAB580A-12F0-026F-90A5-076A84F970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E3A070-879E-8D84-0A4B-72DB1B12D5C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818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F781-0144-389B-E9B0-FE422FF7418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2AAA553-B974-7642-D389-C8632B771F8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BBE4B-1D41-E90D-26C2-637CC1E5266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94F79E-6162-C398-248A-B5AD3FD607C0}"/>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6" name="Footer Placeholder 5">
            <a:extLst>
              <a:ext uri="{FF2B5EF4-FFF2-40B4-BE49-F238E27FC236}">
                <a16:creationId xmlns:a16="http://schemas.microsoft.com/office/drawing/2014/main" id="{C1D8D5CE-516B-D81B-AF2C-77EDFA095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019B2-03EE-4328-3DA3-87143D8517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64668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8175-881A-284D-1330-313CC4FD390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2D03289-7130-A39F-D54B-B7E0FA0250E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91D1A04-0824-B9AC-69E5-93298C6612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018781-4DF1-B95A-98B2-063F6CAC1368}"/>
              </a:ext>
            </a:extLst>
          </p:cNvPr>
          <p:cNvSpPr>
            <a:spLocks noGrp="1"/>
          </p:cNvSpPr>
          <p:nvPr>
            <p:ph type="dt" sz="half" idx="10"/>
          </p:nvPr>
        </p:nvSpPr>
        <p:spPr/>
        <p:txBody>
          <a:bodyPr/>
          <a:lstStyle/>
          <a:p>
            <a:fld id="{C8D2821B-E489-49EF-AA97-57BFFAB5947E}" type="datetimeFigureOut">
              <a:rPr lang="en-US" smtClean="0"/>
              <a:t>9/26/23</a:t>
            </a:fld>
            <a:endParaRPr lang="en-US"/>
          </a:p>
        </p:txBody>
      </p:sp>
      <p:sp>
        <p:nvSpPr>
          <p:cNvPr id="6" name="Footer Placeholder 5">
            <a:extLst>
              <a:ext uri="{FF2B5EF4-FFF2-40B4-BE49-F238E27FC236}">
                <a16:creationId xmlns:a16="http://schemas.microsoft.com/office/drawing/2014/main" id="{309CC29D-2772-3614-B7C8-17C16FDE2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C0AF9-0379-88D5-428D-B05DAB94B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582176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accent2">
                <a:lumMod val="20000"/>
                <a:lumOff val="80000"/>
              </a:schemeClr>
            </a:gs>
            <a:gs pos="48000">
              <a:srgbClr val="DAD1E8"/>
            </a:gs>
            <a:gs pos="30000">
              <a:schemeClr val="accent5">
                <a:lumMod val="45000"/>
                <a:lumOff val="55000"/>
              </a:schemeClr>
            </a:gs>
            <a:gs pos="100000">
              <a:schemeClr val="accent5">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F88BA-2EBB-7726-CD69-2C3F64B4675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33253D-E006-B330-F957-3658D2EE7E6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8D721-AF95-8982-6CFF-7CDB11BF722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8D2821B-E489-49EF-AA97-57BFFAB5947E}" type="datetimeFigureOut">
              <a:rPr lang="en-US" smtClean="0"/>
              <a:t>9/26/23</a:t>
            </a:fld>
            <a:endParaRPr lang="en-US"/>
          </a:p>
        </p:txBody>
      </p:sp>
      <p:sp>
        <p:nvSpPr>
          <p:cNvPr id="5" name="Footer Placeholder 4">
            <a:extLst>
              <a:ext uri="{FF2B5EF4-FFF2-40B4-BE49-F238E27FC236}">
                <a16:creationId xmlns:a16="http://schemas.microsoft.com/office/drawing/2014/main" id="{5D51FC7A-D417-17B5-1303-40BBF14FC6C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E8118-7807-530C-0AA3-7E5BE3FBCB0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672260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maps/search/Salt+Lake+Temple+in+Utah+/@39.271252,-115.8034965,6z"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maps/place/Templo+Bah%C3%A1'%C3%AD+de+Sudam%C3%A9rica/@-28.0747326,-77.3989599,4.5z/data=!4m5!3m4!1s0x9662d210893d44e1:0x8c410081bf5754e6!8m2!3d-33.4764377!4d-70.5116725"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maps/place/43320+Loudes,+France/@44.9944083,-3.8139416,5z/data=!4m5!3m4!1s0x47f607e2945baee1:0x12efbdb6beee695c!8m2!3d45.088633!4d3.748021"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maps/place/Kaaba/@21.2026887,35.0269799,4.96z/data=!4m5!3m4!1s0x15c204b74c28d467:0xb2f543a618225767!8m2!3d21.4225239!4d39.8261816"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maps/place/Gangotri+Glacier/@23.063662,72.462734,4.75z/data=!4m5!3m4!1s0x390817b0937807b5:0x97c05104c13558e8!8m2!3d30.7983498!4d79.154224"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maps/place/Pira+Paran%C3%A1+River/@3.6433398,-76.7202545,5.17z/data=!4m5!3m4!1s0x91fd2fefde15cfe3:0x132efbc15e95a5ff!8m2!3d-0.4338061!4d-70.2530259"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maps/@34.2287873,-112.2322296,7z"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maps/place/Chicabal+Lake/@15.4190883,-92.9908211,6.21z/data=!4m5!3m4!1s0x858e91b0efc2a851:0xe60ba83c59b67f9d!8m2!3d14.7833333!4d-91.65"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maps/place/Sri+Pada+%2F+Adam's+Peak/@13.4648981,76.7112337,5z/data=!4m5!3m4!1s0x3ae3977589234b59:0x8723ad471d5b37dc!8m2!3d6.809643!4d80.4993882"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maps/place/Basilica+of+Our+Lady+of+Guadalupe/@23.9988022,-108.1331215,5.38z/data=!4m5!3m4!1s0x85d1f99c2a34a9c5:0x21a0eaf9a5286ab0!8m2!3d19.4848572!4d-99.1178616"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maps/place/Moai/@-27.4318,-111.9456096,3.5z/data=!4m5!3m4!1s0x9947f1b353dbf5b3:0x7d0c6060d9c62ef6!8m2!3d-27.1439625!4d-109.3304991"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maps/search/Osun-Osogbo+Sacred+Grove+in+Nigeria/@9.4845226,1.2644734,4.75z"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maps/place/Great+Mosque+of+Djenne/@15.757223,-12.7784158,5z/data=!4m5!3m4!1s0xe384870ed97208b:0x929503daad9aba1e!8m2!3d13.905169!4d-4.5554155"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maps/place/Borobudur+Temple/@0.3352721,98.1558439,4.38z/data=!4m5!3m4!1s0x2e7a8cf009a7d697:0xdd34334744dc3cb!8m2!3d-7.6078738!4d110.2037513"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maps/place/Mt+Kilimanjaro/@-3.6046963,29.9439537,5.25z/data=!4m5!3m4!1s0x1839fc5a396ea805:0x8e741c478eea6c01!8m2!3d-3.0674247!4d37.3556273"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maps/d/edit?mid=1pFd9_Vmmld2p49Fp9ebXxjKRwrM0KFg&amp;usp=shar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maps/place/Sri+Harmandir+Sahib/@32.1813631,65.3211422,4.75z/data=!4m5!3m4!1s0x39197ca8f667bd97:0x604384897626248e!8m2!3d31.6199803!4d74.8764849"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maps/place/Ukonkivi/@63.2522603,19.8801745,4.5z/data=!4m5!3m4!1s0x45cd038d4bb1b555:0xa66b5d7a66f1f975!8m2!3d68.938778!4d27.292306"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maps/place/Uluru/@-24.6135695,124.9551871,4.75z/data=!4m5!3m4!1s0x2b236c2b6d625223:0x43a8cd4d9bc55f21!8m2!3d-25.3444277!4d131.0368822"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alking on a beach&#10;&#10;Description automatically generated with low confidence">
            <a:extLst>
              <a:ext uri="{FF2B5EF4-FFF2-40B4-BE49-F238E27FC236}">
                <a16:creationId xmlns:a16="http://schemas.microsoft.com/office/drawing/2014/main" id="{F33EA668-BDFB-1773-327F-A612E469FF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5" y="10"/>
            <a:ext cx="9143999" cy="5143490"/>
          </a:xfrm>
          <a:prstGeom prst="rect">
            <a:avLst/>
          </a:prstGeom>
        </p:spPr>
      </p:pic>
      <p:sp>
        <p:nvSpPr>
          <p:cNvPr id="61" name="Rectangle 6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5701"/>
            <a:ext cx="9143999" cy="237161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381521" y="198232"/>
            <a:ext cx="8376386" cy="682559"/>
          </a:xfrm>
          <a:prstGeom prst="rect">
            <a:avLst/>
          </a:prstGeom>
          <a:effectLst>
            <a:outerShdw blurRad="50800" dist="38100" dir="2700000" algn="tl" rotWithShape="0">
              <a:prstClr val="black">
                <a:alpha val="40000"/>
              </a:prstClr>
            </a:outerShdw>
          </a:effectLst>
        </p:spPr>
        <p:txBody>
          <a:bodyPr spcFirstLastPara="1" lIns="91425" tIns="91425" rIns="91425" bIns="91425" anchorCtr="0">
            <a:normAutofit/>
          </a:bodyPr>
          <a:lstStyle/>
          <a:p>
            <a:pPr marL="0" lvl="0" indent="0" rtl="0">
              <a:spcBef>
                <a:spcPts val="0"/>
              </a:spcBef>
              <a:spcAft>
                <a:spcPts val="0"/>
              </a:spcAft>
              <a:buNone/>
            </a:pPr>
            <a:r>
              <a:rPr lang="en-US" sz="3600" b="1" dirty="0">
                <a:solidFill>
                  <a:schemeClr val="accent5">
                    <a:lumMod val="50000"/>
                  </a:schemeClr>
                </a:solidFill>
                <a:latin typeface="Georgia" panose="02040502050405020303" pitchFamily="18" charset="0"/>
              </a:rPr>
              <a:t>Sacred Places Around the World</a:t>
            </a:r>
          </a:p>
        </p:txBody>
      </p:sp>
    </p:spTree>
    <p:extLst>
      <p:ext uri="{BB962C8B-B14F-4D97-AF65-F5344CB8AC3E}">
        <p14:creationId xmlns:p14="http://schemas.microsoft.com/office/powerpoint/2010/main" val="140874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0" y="48400"/>
            <a:ext cx="9144000" cy="108819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u="sng" dirty="0">
                <a:solidFill>
                  <a:srgbClr val="7030A0"/>
                </a:solidFill>
                <a:latin typeface="Georgia" panose="02040502050405020303" pitchFamily="18" charset="0"/>
                <a:ea typeface="Calibri"/>
                <a:cs typeface="Calibri"/>
                <a:sym typeface="Calibri"/>
              </a:rPr>
              <a:t>built environment</a:t>
            </a:r>
            <a:r>
              <a:rPr lang="en" sz="3200" b="1" dirty="0">
                <a:solidFill>
                  <a:srgbClr val="7030A0"/>
                </a:solidFill>
                <a:latin typeface="Georgia" panose="02040502050405020303" pitchFamily="18" charset="0"/>
                <a:ea typeface="Calibri"/>
                <a:cs typeface="Calibri"/>
                <a:sym typeface="Calibri"/>
              </a:rPr>
              <a:t>: </a:t>
            </a:r>
            <a:r>
              <a:rPr lang="en" sz="3200" b="1" dirty="0">
                <a:latin typeface="Georgia" panose="02040502050405020303" pitchFamily="18" charset="0"/>
                <a:ea typeface="Calibri"/>
                <a:cs typeface="Calibri"/>
                <a:sym typeface="Calibri"/>
              </a:rPr>
              <a:t>the human-made environment consisting of structures   </a:t>
            </a:r>
            <a:endParaRPr sz="3200" b="1" dirty="0">
              <a:latin typeface="Georgia" panose="02040502050405020303" pitchFamily="18" charset="0"/>
              <a:ea typeface="Calibri"/>
              <a:cs typeface="Calibri"/>
              <a:sym typeface="Calibri"/>
            </a:endParaRPr>
          </a:p>
        </p:txBody>
      </p:sp>
      <p:pic>
        <p:nvPicPr>
          <p:cNvPr id="111" name="Google Shape;111;p22"/>
          <p:cNvPicPr preferRelativeResize="0"/>
          <p:nvPr/>
        </p:nvPicPr>
        <p:blipFill>
          <a:blip r:embed="rId3">
            <a:alphaModFix/>
          </a:blip>
          <a:stretch>
            <a:fillRect/>
          </a:stretch>
        </p:blipFill>
        <p:spPr>
          <a:xfrm>
            <a:off x="1763173" y="1136591"/>
            <a:ext cx="5617653" cy="3715928"/>
          </a:xfrm>
          <a:prstGeom prst="rect">
            <a:avLst/>
          </a:prstGeom>
          <a:noFill/>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903809" y="216833"/>
            <a:ext cx="4522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b="1" u="sng" dirty="0">
                <a:solidFill>
                  <a:schemeClr val="hlink"/>
                </a:solidFill>
                <a:latin typeface="Georgia" panose="02040502050405020303" pitchFamily="18" charset="0"/>
                <a:hlinkClick r:id="rId3"/>
              </a:rPr>
              <a:t>Salt Lake Temple in Utah </a:t>
            </a:r>
            <a:endParaRPr sz="2400" b="1" dirty="0">
              <a:latin typeface="Georgia" panose="02040502050405020303" pitchFamily="18" charset="0"/>
            </a:endParaRPr>
          </a:p>
        </p:txBody>
      </p:sp>
      <p:sp>
        <p:nvSpPr>
          <p:cNvPr id="117" name="Google Shape;117;p23"/>
          <p:cNvSpPr txBox="1">
            <a:spLocks noGrp="1"/>
          </p:cNvSpPr>
          <p:nvPr>
            <p:ph type="body" idx="1"/>
          </p:nvPr>
        </p:nvSpPr>
        <p:spPr>
          <a:xfrm>
            <a:off x="3656170" y="835575"/>
            <a:ext cx="5582100" cy="4175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chemeClr val="dk1"/>
                </a:solidFill>
                <a:latin typeface="Georgia" panose="02040502050405020303" pitchFamily="18" charset="0"/>
              </a:rPr>
              <a:t>Utah’s </a:t>
            </a:r>
            <a:r>
              <a:rPr lang="en" sz="2000" b="1" dirty="0">
                <a:solidFill>
                  <a:schemeClr val="dk1"/>
                </a:solidFill>
                <a:latin typeface="Georgia" panose="02040502050405020303" pitchFamily="18" charset="0"/>
              </a:rPr>
              <a:t>built environment</a:t>
            </a:r>
            <a:r>
              <a:rPr lang="en" sz="2000" dirty="0">
                <a:solidFill>
                  <a:schemeClr val="dk1"/>
                </a:solidFill>
                <a:latin typeface="Georgia" panose="02040502050405020303" pitchFamily="18" charset="0"/>
              </a:rPr>
              <a:t> includes the Salt Lake Temple constructed by The Church of Jesus Christ of Latter-day Saints. Church members consider the temple sacred and a temple recommend is required to enter. Members of The Church of Jesus Christ of Latter-day Saints (Mormons) viewed the building of the temple as a fulfillment of the prophet Isaiah's prophecy. The castle-like battlements surrounding the temple symbolize a separation from the world as well as a protection of the holy ordinances practiced within its walls.</a:t>
            </a:r>
            <a:endParaRPr sz="2000" dirty="0">
              <a:solidFill>
                <a:schemeClr val="dk1"/>
              </a:solidFill>
              <a:latin typeface="Georgia" panose="02040502050405020303" pitchFamily="18" charset="0"/>
            </a:endParaRPr>
          </a:p>
        </p:txBody>
      </p:sp>
      <p:pic>
        <p:nvPicPr>
          <p:cNvPr id="118" name="Google Shape;118;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82075" y="193108"/>
            <a:ext cx="3230246" cy="4720723"/>
          </a:xfrm>
          <a:prstGeom prst="rect">
            <a:avLst/>
          </a:prstGeom>
          <a:noFill/>
          <a:ln w="25400">
            <a:solidFill>
              <a:srgbClr val="00B0F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68365" y="217149"/>
            <a:ext cx="5366759" cy="9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dirty="0">
                <a:solidFill>
                  <a:srgbClr val="002060"/>
                </a:solidFill>
                <a:latin typeface="Georgia" panose="02040502050405020303" pitchFamily="18" charset="0"/>
                <a:hlinkClick r:id="rId3">
                  <a:extLst>
                    <a:ext uri="{A12FA001-AC4F-418D-AE19-62706E023703}">
                      <ahyp:hlinkClr xmlns:ahyp="http://schemas.microsoft.com/office/drawing/2018/hyperlinkcolor" val="tx"/>
                    </a:ext>
                  </a:extLst>
                </a:hlinkClick>
              </a:rPr>
              <a:t>Baháʼí House of Worship</a:t>
            </a:r>
            <a:endParaRPr sz="2800" dirty="0">
              <a:solidFill>
                <a:srgbClr val="002060"/>
              </a:solidFill>
              <a:latin typeface="Georgia" panose="02040502050405020303" pitchFamily="18" charset="0"/>
            </a:endParaRPr>
          </a:p>
          <a:p>
            <a:pPr marL="0" lvl="0" indent="0" algn="ctr" rtl="0">
              <a:spcBef>
                <a:spcPts val="0"/>
              </a:spcBef>
              <a:spcAft>
                <a:spcPts val="0"/>
              </a:spcAft>
              <a:buNone/>
            </a:pPr>
            <a:r>
              <a:rPr lang="en" sz="2800" b="1" u="sng" dirty="0">
                <a:solidFill>
                  <a:srgbClr val="002060"/>
                </a:solidFill>
                <a:latin typeface="Georgia" panose="02040502050405020303" pitchFamily="18" charset="0"/>
                <a:hlinkClick r:id="rId3">
                  <a:extLst>
                    <a:ext uri="{A12FA001-AC4F-418D-AE19-62706E023703}">
                      <ahyp:hlinkClr xmlns:ahyp="http://schemas.microsoft.com/office/drawing/2018/hyperlinkcolor" val="tx"/>
                    </a:ext>
                  </a:extLst>
                </a:hlinkClick>
              </a:rPr>
              <a:t>in Chile </a:t>
            </a:r>
            <a:endParaRPr sz="2800" b="1" dirty="0">
              <a:solidFill>
                <a:srgbClr val="002060"/>
              </a:solidFill>
              <a:latin typeface="Georgia" panose="02040502050405020303" pitchFamily="18" charset="0"/>
            </a:endParaRPr>
          </a:p>
        </p:txBody>
      </p:sp>
      <p:pic>
        <p:nvPicPr>
          <p:cNvPr id="125" name="Google Shape;125;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1054" y="1387487"/>
            <a:ext cx="4715148" cy="3244333"/>
          </a:xfrm>
          <a:prstGeom prst="rect">
            <a:avLst/>
          </a:prstGeom>
          <a:noFill/>
          <a:ln w="25400">
            <a:solidFill>
              <a:srgbClr val="0070C0"/>
            </a:solidFill>
          </a:ln>
        </p:spPr>
      </p:pic>
      <p:sp>
        <p:nvSpPr>
          <p:cNvPr id="2" name="TextBox 1">
            <a:extLst>
              <a:ext uri="{FF2B5EF4-FFF2-40B4-BE49-F238E27FC236}">
                <a16:creationId xmlns:a16="http://schemas.microsoft.com/office/drawing/2014/main" id="{4F9F21AE-E60D-52C3-B819-AF8AA8E3BEB2}"/>
              </a:ext>
            </a:extLst>
          </p:cNvPr>
          <p:cNvSpPr txBox="1"/>
          <p:nvPr/>
        </p:nvSpPr>
        <p:spPr>
          <a:xfrm>
            <a:off x="5281300" y="161431"/>
            <a:ext cx="3725967" cy="4708981"/>
          </a:xfrm>
          <a:prstGeom prst="rect">
            <a:avLst/>
          </a:prstGeom>
          <a:noFill/>
        </p:spPr>
        <p:txBody>
          <a:bodyPr wrap="square" rtlCol="0">
            <a:spAutoFit/>
          </a:bodyPr>
          <a:lstStyle/>
          <a:p>
            <a:pPr marL="0" lvl="0" indent="0" algn="l" rtl="0">
              <a:spcBef>
                <a:spcPts val="0"/>
              </a:spcBef>
              <a:spcAft>
                <a:spcPts val="1200"/>
              </a:spcAft>
              <a:buNone/>
            </a:pPr>
            <a:r>
              <a:rPr lang="en-US" sz="2000" dirty="0">
                <a:solidFill>
                  <a:schemeClr val="dk1"/>
                </a:solidFill>
                <a:latin typeface="Georgia" panose="02040502050405020303" pitchFamily="18" charset="0"/>
              </a:rPr>
              <a:t>Chile’s </a:t>
            </a:r>
            <a:r>
              <a:rPr lang="en-US" sz="2000" b="1" dirty="0">
                <a:solidFill>
                  <a:schemeClr val="dk1"/>
                </a:solidFill>
                <a:latin typeface="Georgia" panose="02040502050405020303" pitchFamily="18" charset="0"/>
              </a:rPr>
              <a:t>built environment</a:t>
            </a:r>
            <a:r>
              <a:rPr lang="en-US" sz="2000" dirty="0">
                <a:solidFill>
                  <a:schemeClr val="dk1"/>
                </a:solidFill>
                <a:latin typeface="Georgia" panose="02040502050405020303" pitchFamily="18" charset="0"/>
              </a:rPr>
              <a:t> includes this house of worship that was built for members of the </a:t>
            </a:r>
            <a:r>
              <a:rPr lang="en-US" sz="2000" dirty="0" err="1">
                <a:solidFill>
                  <a:schemeClr val="dk1"/>
                </a:solidFill>
                <a:latin typeface="Georgia" panose="02040502050405020303" pitchFamily="18" charset="0"/>
              </a:rPr>
              <a:t>Baháʼí</a:t>
            </a:r>
            <a:r>
              <a:rPr lang="en-US" sz="2000" dirty="0">
                <a:solidFill>
                  <a:schemeClr val="dk1"/>
                </a:solidFill>
                <a:latin typeface="Georgia" panose="02040502050405020303" pitchFamily="18" charset="0"/>
              </a:rPr>
              <a:t> faith. Like all </a:t>
            </a:r>
            <a:r>
              <a:rPr lang="en-US" sz="2000" dirty="0" err="1">
                <a:solidFill>
                  <a:schemeClr val="dk1"/>
                </a:solidFill>
                <a:latin typeface="Georgia" panose="02040502050405020303" pitchFamily="18" charset="0"/>
              </a:rPr>
              <a:t>Baháʼí</a:t>
            </a:r>
            <a:r>
              <a:rPr lang="en-US" sz="2000" dirty="0">
                <a:solidFill>
                  <a:schemeClr val="dk1"/>
                </a:solidFill>
                <a:latin typeface="Georgia" panose="02040502050405020303" pitchFamily="18" charset="0"/>
              </a:rPr>
              <a:t> houses of worship, it is open to practitioners of all religions. The sacred writings of the </a:t>
            </a:r>
            <a:r>
              <a:rPr lang="en-US" sz="2000" dirty="0" err="1">
                <a:solidFill>
                  <a:schemeClr val="dk1"/>
                </a:solidFill>
                <a:latin typeface="Georgia" panose="02040502050405020303" pitchFamily="18" charset="0"/>
              </a:rPr>
              <a:t>Baháʼí</a:t>
            </a:r>
            <a:r>
              <a:rPr lang="en-US" sz="2000" dirty="0">
                <a:solidFill>
                  <a:schemeClr val="dk1"/>
                </a:solidFill>
                <a:latin typeface="Georgia" panose="02040502050405020303" pitchFamily="18" charset="0"/>
              </a:rPr>
              <a:t> faith as well as other religions can be read and/or chanted inside. One of the main purposes of this </a:t>
            </a:r>
            <a:r>
              <a:rPr lang="en-US" sz="2000" dirty="0" err="1">
                <a:solidFill>
                  <a:schemeClr val="dk1"/>
                </a:solidFill>
                <a:latin typeface="Georgia" panose="02040502050405020303" pitchFamily="18" charset="0"/>
              </a:rPr>
              <a:t>Bahá’í</a:t>
            </a:r>
            <a:r>
              <a:rPr lang="en-US" sz="2000" dirty="0">
                <a:solidFill>
                  <a:schemeClr val="dk1"/>
                </a:solidFill>
                <a:latin typeface="Georgia" panose="02040502050405020303" pitchFamily="18" charset="0"/>
              </a:rPr>
              <a:t> Temple is to promote unity by gathering together people of all backgrounds in fellowship, worship, and service.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0" y="40569"/>
            <a:ext cx="9144000" cy="1130205"/>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b="1" u="sng" dirty="0">
                <a:solidFill>
                  <a:srgbClr val="7030A0"/>
                </a:solidFill>
                <a:latin typeface="Georgia" panose="02040502050405020303" pitchFamily="18" charset="0"/>
                <a:ea typeface="Calibri"/>
                <a:cs typeface="Calibri"/>
                <a:sym typeface="Calibri"/>
              </a:rPr>
              <a:t>pilgrimage</a:t>
            </a:r>
            <a:r>
              <a:rPr lang="en" sz="3200" b="1" dirty="0">
                <a:solidFill>
                  <a:srgbClr val="7030A0"/>
                </a:solidFill>
                <a:latin typeface="Georgia" panose="02040502050405020303" pitchFamily="18" charset="0"/>
                <a:ea typeface="Calibri"/>
                <a:cs typeface="Calibri"/>
                <a:sym typeface="Calibri"/>
              </a:rPr>
              <a:t>: </a:t>
            </a:r>
            <a:r>
              <a:rPr lang="en" sz="3200" b="1" dirty="0">
                <a:latin typeface="Georgia" panose="02040502050405020303" pitchFamily="18" charset="0"/>
                <a:ea typeface="Calibri"/>
                <a:cs typeface="Calibri"/>
                <a:sym typeface="Calibri"/>
              </a:rPr>
              <a:t>a journey to a sacred</a:t>
            </a:r>
            <a:br>
              <a:rPr lang="en" sz="3200" b="1" dirty="0">
                <a:latin typeface="Georgia" panose="02040502050405020303" pitchFamily="18" charset="0"/>
                <a:ea typeface="Calibri"/>
                <a:cs typeface="Calibri"/>
                <a:sym typeface="Calibri"/>
              </a:rPr>
            </a:br>
            <a:r>
              <a:rPr lang="en" sz="3200" b="1" dirty="0">
                <a:latin typeface="Georgia" panose="02040502050405020303" pitchFamily="18" charset="0"/>
                <a:ea typeface="Calibri"/>
                <a:cs typeface="Calibri"/>
                <a:sym typeface="Calibri"/>
              </a:rPr>
              <a:t>place for spiritual reasons </a:t>
            </a:r>
            <a:endParaRPr sz="3200" b="1" dirty="0">
              <a:latin typeface="Georgia" panose="02040502050405020303" pitchFamily="18" charset="0"/>
              <a:ea typeface="Calibri"/>
              <a:cs typeface="Calibri"/>
              <a:sym typeface="Calibri"/>
            </a:endParaRPr>
          </a:p>
        </p:txBody>
      </p:sp>
      <p:pic>
        <p:nvPicPr>
          <p:cNvPr id="131" name="Google Shape;131;p25"/>
          <p:cNvPicPr preferRelativeResize="0"/>
          <p:nvPr/>
        </p:nvPicPr>
        <p:blipFill>
          <a:blip r:embed="rId3">
            <a:alphaModFix/>
          </a:blip>
          <a:stretch>
            <a:fillRect/>
          </a:stretch>
        </p:blipFill>
        <p:spPr>
          <a:xfrm>
            <a:off x="2070635" y="1247687"/>
            <a:ext cx="5002729" cy="36732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4140400" y="321425"/>
            <a:ext cx="4318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b="1" u="sng" dirty="0">
                <a:solidFill>
                  <a:schemeClr val="hlink"/>
                </a:solidFill>
                <a:latin typeface="Georgia" panose="02040502050405020303" pitchFamily="18" charset="0"/>
                <a:hlinkClick r:id="rId3"/>
              </a:rPr>
              <a:t>Lourdes in France </a:t>
            </a:r>
            <a:endParaRPr sz="2820" b="1" dirty="0">
              <a:latin typeface="Georgia" panose="02040502050405020303" pitchFamily="18" charset="0"/>
            </a:endParaRPr>
          </a:p>
        </p:txBody>
      </p:sp>
      <p:sp>
        <p:nvSpPr>
          <p:cNvPr id="137" name="Google Shape;137;p26"/>
          <p:cNvSpPr txBox="1">
            <a:spLocks noGrp="1"/>
          </p:cNvSpPr>
          <p:nvPr>
            <p:ph type="body" idx="1"/>
          </p:nvPr>
        </p:nvSpPr>
        <p:spPr>
          <a:xfrm>
            <a:off x="4064200" y="1015950"/>
            <a:ext cx="4705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chemeClr val="dk1"/>
                </a:solidFill>
                <a:latin typeface="Georgia" panose="02040502050405020303" pitchFamily="18" charset="0"/>
              </a:rPr>
              <a:t>The Sanctuary of Our Lady of Lourdes is an important </a:t>
            </a:r>
            <a:r>
              <a:rPr lang="en" sz="2000" b="1" dirty="0">
                <a:solidFill>
                  <a:schemeClr val="dk1"/>
                </a:solidFill>
                <a:latin typeface="Georgia" panose="02040502050405020303" pitchFamily="18" charset="0"/>
              </a:rPr>
              <a:t>pilgrimage </a:t>
            </a:r>
            <a:r>
              <a:rPr lang="en" sz="2000" dirty="0">
                <a:solidFill>
                  <a:schemeClr val="dk1"/>
                </a:solidFill>
                <a:latin typeface="Georgia" panose="02040502050405020303" pitchFamily="18" charset="0"/>
              </a:rPr>
              <a:t>site for Roman Catholics. It is the largest healing shrine in Christendom. Millions of sick pilgrims travel to Lourdes due to the reported healing powers of its water. People who cannot make the pilgrimage may send for healing waters for use in their own homes or request prayers to be said.       </a:t>
            </a:r>
            <a:endParaRPr sz="2000" dirty="0">
              <a:solidFill>
                <a:schemeClr val="dk1"/>
              </a:solidFill>
              <a:latin typeface="Georgia" panose="02040502050405020303" pitchFamily="18" charset="0"/>
            </a:endParaRPr>
          </a:p>
        </p:txBody>
      </p:sp>
      <p:pic>
        <p:nvPicPr>
          <p:cNvPr id="138" name="Google Shape;138;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0388" y="245225"/>
            <a:ext cx="3100525" cy="4653050"/>
          </a:xfrm>
          <a:prstGeom prst="rect">
            <a:avLst/>
          </a:prstGeom>
          <a:noFill/>
          <a:ln w="25400">
            <a:solidFill>
              <a:srgbClr val="7030A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435100" y="445025"/>
            <a:ext cx="45768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133" b="1" u="sng" dirty="0">
                <a:solidFill>
                  <a:schemeClr val="hlink"/>
                </a:solidFill>
                <a:latin typeface="Georgia" panose="02040502050405020303" pitchFamily="18" charset="0"/>
                <a:hlinkClick r:id="rId3"/>
              </a:rPr>
              <a:t>Kaaba in Saudi Arabia</a:t>
            </a:r>
            <a:r>
              <a:rPr lang="en" u="sng" dirty="0">
                <a:solidFill>
                  <a:schemeClr val="hlink"/>
                </a:solidFill>
                <a:latin typeface="Georgia" panose="02040502050405020303" pitchFamily="18" charset="0"/>
                <a:hlinkClick r:id="rId3"/>
              </a:rPr>
              <a:t> </a:t>
            </a:r>
            <a:endParaRPr dirty="0">
              <a:latin typeface="Georgia" panose="02040502050405020303" pitchFamily="18" charset="0"/>
            </a:endParaRPr>
          </a:p>
        </p:txBody>
      </p:sp>
      <p:sp>
        <p:nvSpPr>
          <p:cNvPr id="144" name="Google Shape;144;p27"/>
          <p:cNvSpPr txBox="1">
            <a:spLocks noGrp="1"/>
          </p:cNvSpPr>
          <p:nvPr>
            <p:ph type="body" idx="1"/>
          </p:nvPr>
        </p:nvSpPr>
        <p:spPr>
          <a:xfrm>
            <a:off x="5287200" y="291963"/>
            <a:ext cx="3856800" cy="4775692"/>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1018"/>
              <a:buNone/>
            </a:pPr>
            <a:r>
              <a:rPr lang="en" sz="2000" dirty="0">
                <a:solidFill>
                  <a:schemeClr val="dk1"/>
                </a:solidFill>
                <a:latin typeface="Georgia" panose="02040502050405020303" pitchFamily="18" charset="0"/>
              </a:rPr>
              <a:t>The Kaaba is the most </a:t>
            </a:r>
            <a:r>
              <a:rPr lang="en" sz="2000" b="1" dirty="0">
                <a:solidFill>
                  <a:schemeClr val="dk1"/>
                </a:solidFill>
                <a:latin typeface="Georgia" panose="02040502050405020303" pitchFamily="18" charset="0"/>
              </a:rPr>
              <a:t>sacred place </a:t>
            </a:r>
            <a:r>
              <a:rPr lang="en" sz="2000" dirty="0">
                <a:solidFill>
                  <a:schemeClr val="dk1"/>
                </a:solidFill>
                <a:latin typeface="Georgia" panose="02040502050405020303" pitchFamily="18" charset="0"/>
              </a:rPr>
              <a:t>in Islam. It is the cubic stone building in the Court of the Great Mosque of Mecca. Muslims face in the direction of the Kaaba when praying five times a day. </a:t>
            </a:r>
          </a:p>
          <a:p>
            <a:pPr marL="0" lvl="0" indent="0" algn="l" rtl="0">
              <a:lnSpc>
                <a:spcPct val="95000"/>
              </a:lnSpc>
              <a:spcBef>
                <a:spcPts val="0"/>
              </a:spcBef>
              <a:spcAft>
                <a:spcPts val="1200"/>
              </a:spcAft>
              <a:buSzPts val="1018"/>
              <a:buNone/>
            </a:pPr>
            <a:r>
              <a:rPr lang="en" sz="2000" dirty="0">
                <a:solidFill>
                  <a:schemeClr val="dk1"/>
                </a:solidFill>
                <a:latin typeface="Georgia" panose="02040502050405020303" pitchFamily="18" charset="0"/>
              </a:rPr>
              <a:t>Muslims are supposed to make a </a:t>
            </a:r>
            <a:r>
              <a:rPr lang="en" sz="2000" b="1" dirty="0">
                <a:solidFill>
                  <a:schemeClr val="dk1"/>
                </a:solidFill>
                <a:latin typeface="Georgia" panose="02040502050405020303" pitchFamily="18" charset="0"/>
              </a:rPr>
              <a:t>pilgrimage </a:t>
            </a:r>
            <a:r>
              <a:rPr lang="en" sz="2000" dirty="0">
                <a:solidFill>
                  <a:schemeClr val="dk1"/>
                </a:solidFill>
                <a:latin typeface="Georgia" panose="02040502050405020303" pitchFamily="18" charset="0"/>
              </a:rPr>
              <a:t>to the Kaaba in Mecca at least once in their lifetime. Muslims regard the Kaaba as a holy site, believing that the Prophet Abraham and his son, Ishmael raised the foundations of the Kaaba.</a:t>
            </a:r>
            <a:r>
              <a:rPr lang="en" sz="2000" dirty="0">
                <a:solidFill>
                  <a:schemeClr val="dk1"/>
                </a:solidFill>
                <a:latin typeface="Georgia" panose="02040502050405020303" pitchFamily="18" charset="0"/>
                <a:ea typeface="Calibri"/>
                <a:cs typeface="Calibri"/>
                <a:sym typeface="Calibri"/>
              </a:rPr>
              <a:t>      </a:t>
            </a:r>
            <a:endParaRPr sz="2000" dirty="0">
              <a:solidFill>
                <a:schemeClr val="dk1"/>
              </a:solidFill>
              <a:latin typeface="Georgia" panose="02040502050405020303" pitchFamily="18" charset="0"/>
              <a:ea typeface="Calibri"/>
              <a:cs typeface="Calibri"/>
              <a:sym typeface="Calibri"/>
            </a:endParaRPr>
          </a:p>
        </p:txBody>
      </p:sp>
      <p:pic>
        <p:nvPicPr>
          <p:cNvPr id="145" name="Google Shape;145;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0663" y="1350151"/>
            <a:ext cx="4576702" cy="3051125"/>
          </a:xfrm>
          <a:prstGeom prst="rect">
            <a:avLst/>
          </a:prstGeom>
          <a:noFill/>
          <a:ln w="25400">
            <a:solidFill>
              <a:srgbClr val="7030A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37742" y="259135"/>
            <a:ext cx="4381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dirty="0">
                <a:solidFill>
                  <a:schemeClr val="hlink"/>
                </a:solidFill>
                <a:latin typeface="Georgia" panose="02040502050405020303" pitchFamily="18" charset="0"/>
                <a:hlinkClick r:id="rId3"/>
              </a:rPr>
              <a:t>Gangotri Glacier</a:t>
            </a:r>
            <a:br>
              <a:rPr lang="en" sz="2800" b="1" u="sng" dirty="0">
                <a:solidFill>
                  <a:schemeClr val="hlink"/>
                </a:solidFill>
                <a:latin typeface="Georgia" panose="02040502050405020303" pitchFamily="18" charset="0"/>
                <a:hlinkClick r:id="rId3"/>
              </a:rPr>
            </a:br>
            <a:r>
              <a:rPr lang="en" sz="2800" b="1" u="sng" dirty="0">
                <a:solidFill>
                  <a:schemeClr val="hlink"/>
                </a:solidFill>
                <a:latin typeface="Georgia" panose="02040502050405020303" pitchFamily="18" charset="0"/>
                <a:hlinkClick r:id="rId3"/>
              </a:rPr>
              <a:t>in India</a:t>
            </a:r>
            <a:endParaRPr sz="2800" b="1" dirty="0">
              <a:latin typeface="Georgia" panose="02040502050405020303" pitchFamily="18" charset="0"/>
            </a:endParaRPr>
          </a:p>
        </p:txBody>
      </p:sp>
      <p:sp>
        <p:nvSpPr>
          <p:cNvPr id="151" name="Google Shape;151;p28"/>
          <p:cNvSpPr txBox="1">
            <a:spLocks noGrp="1"/>
          </p:cNvSpPr>
          <p:nvPr>
            <p:ph type="body" idx="1"/>
          </p:nvPr>
        </p:nvSpPr>
        <p:spPr>
          <a:xfrm>
            <a:off x="5633350" y="291450"/>
            <a:ext cx="3294600" cy="456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sz="1500">
                <a:solidFill>
                  <a:schemeClr val="dk1"/>
                </a:solidFill>
              </a:rPr>
              <a:t>  </a:t>
            </a:r>
            <a:endParaRPr sz="1500"/>
          </a:p>
        </p:txBody>
      </p:sp>
      <p:sp>
        <p:nvSpPr>
          <p:cNvPr id="152" name="Google Shape;152;p28"/>
          <p:cNvSpPr txBox="1"/>
          <p:nvPr/>
        </p:nvSpPr>
        <p:spPr>
          <a:xfrm>
            <a:off x="5993675" y="403825"/>
            <a:ext cx="28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3" name="Google Shape;153;p28"/>
          <p:cNvSpPr txBox="1"/>
          <p:nvPr/>
        </p:nvSpPr>
        <p:spPr>
          <a:xfrm>
            <a:off x="4899404" y="94882"/>
            <a:ext cx="4093200" cy="51090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202122"/>
                </a:solidFill>
                <a:latin typeface="Georgia" panose="02040502050405020303" pitchFamily="18" charset="0"/>
              </a:rPr>
              <a:t>The Gangotri Glacier in India is a </a:t>
            </a:r>
            <a:r>
              <a:rPr lang="en" sz="2000" b="1" dirty="0">
                <a:solidFill>
                  <a:srgbClr val="202122"/>
                </a:solidFill>
                <a:latin typeface="Georgia" panose="02040502050405020303" pitchFamily="18" charset="0"/>
              </a:rPr>
              <a:t>pilgrimage </a:t>
            </a:r>
            <a:r>
              <a:rPr lang="en" sz="2000" dirty="0">
                <a:solidFill>
                  <a:srgbClr val="202122"/>
                </a:solidFill>
                <a:latin typeface="Georgia" panose="02040502050405020303" pitchFamily="18" charset="0"/>
              </a:rPr>
              <a:t>site for Hindus. Hindu pilgrims engage in the holy ritual of bathing in the glacier’s icy waters to wash away sin and ensure eternal happiness. The holy Ganges River originates from the Gangotri Glacier. Hindu scriptures teach that the waters of the Ganges purifies the soul, while ancient myths claim that the Ganges River is the embodiment of the goddess </a:t>
            </a:r>
            <a:r>
              <a:rPr lang="en" sz="2000" i="1" dirty="0">
                <a:solidFill>
                  <a:srgbClr val="202122"/>
                </a:solidFill>
                <a:latin typeface="Georgia" panose="02040502050405020303" pitchFamily="18" charset="0"/>
              </a:rPr>
              <a:t>Ganga. </a:t>
            </a:r>
            <a:r>
              <a:rPr lang="en" sz="2000" dirty="0">
                <a:solidFill>
                  <a:srgbClr val="202122"/>
                </a:solidFill>
                <a:latin typeface="Georgia" panose="02040502050405020303" pitchFamily="18" charset="0"/>
              </a:rPr>
              <a:t>Due to its sacred status, people who live along the banks of the river share a strong spiritual connection.</a:t>
            </a:r>
            <a:endParaRPr sz="2000" dirty="0">
              <a:latin typeface="Georgia" panose="02040502050405020303" pitchFamily="18" charset="0"/>
            </a:endParaRPr>
          </a:p>
        </p:txBody>
      </p:sp>
      <p:pic>
        <p:nvPicPr>
          <p:cNvPr id="154" name="Google Shape;154;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68454" y="1468132"/>
            <a:ext cx="4520076" cy="2943676"/>
          </a:xfrm>
          <a:prstGeom prst="rect">
            <a:avLst/>
          </a:prstGeom>
          <a:noFill/>
          <a:ln w="25400">
            <a:solidFill>
              <a:schemeClr val="bg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ctrTitle"/>
          </p:nvPr>
        </p:nvSpPr>
        <p:spPr>
          <a:xfrm>
            <a:off x="0" y="-244635"/>
            <a:ext cx="9144000" cy="13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US" sz="3200" b="1" u="sng" dirty="0">
                <a:solidFill>
                  <a:srgbClr val="7030A0"/>
                </a:solidFill>
                <a:latin typeface="Georgia" panose="02040502050405020303" pitchFamily="18" charset="0"/>
                <a:ea typeface="Calibri"/>
                <a:cs typeface="Calibri"/>
                <a:sym typeface="Calibri"/>
              </a:rPr>
              <a:t>i</a:t>
            </a:r>
            <a:r>
              <a:rPr lang="en" sz="3200" b="1" u="sng" dirty="0">
                <a:solidFill>
                  <a:srgbClr val="7030A0"/>
                </a:solidFill>
                <a:latin typeface="Georgia" panose="02040502050405020303" pitchFamily="18" charset="0"/>
                <a:ea typeface="Calibri"/>
                <a:cs typeface="Calibri"/>
                <a:sym typeface="Calibri"/>
              </a:rPr>
              <a:t>ndigenous people</a:t>
            </a:r>
            <a:r>
              <a:rPr lang="en" sz="3200" b="1" dirty="0">
                <a:solidFill>
                  <a:srgbClr val="7030A0"/>
                </a:solidFill>
                <a:latin typeface="Georgia" panose="02040502050405020303" pitchFamily="18" charset="0"/>
                <a:ea typeface="Calibri"/>
                <a:cs typeface="Calibri"/>
                <a:sym typeface="Calibri"/>
              </a:rPr>
              <a:t>: </a:t>
            </a:r>
            <a:r>
              <a:rPr lang="en" sz="3200" b="1" dirty="0">
                <a:latin typeface="Georgia" panose="02040502050405020303" pitchFamily="18" charset="0"/>
                <a:ea typeface="Calibri"/>
                <a:cs typeface="Calibri"/>
                <a:sym typeface="Calibri"/>
              </a:rPr>
              <a:t>original inhabitants</a:t>
            </a:r>
            <a:br>
              <a:rPr lang="en" sz="3200" b="1" dirty="0">
                <a:latin typeface="Georgia" panose="02040502050405020303" pitchFamily="18" charset="0"/>
                <a:ea typeface="Calibri"/>
                <a:cs typeface="Calibri"/>
                <a:sym typeface="Calibri"/>
              </a:rPr>
            </a:br>
            <a:r>
              <a:rPr lang="en" sz="3200" b="1" dirty="0">
                <a:latin typeface="Georgia" panose="02040502050405020303" pitchFamily="18" charset="0"/>
                <a:ea typeface="Calibri"/>
                <a:cs typeface="Calibri"/>
                <a:sym typeface="Calibri"/>
              </a:rPr>
              <a:t>of the land </a:t>
            </a:r>
            <a:endParaRPr sz="3200" b="1" dirty="0">
              <a:latin typeface="Georgia" panose="02040502050405020303" pitchFamily="18" charset="0"/>
              <a:ea typeface="Calibri"/>
              <a:cs typeface="Calibri"/>
              <a:sym typeface="Calibri"/>
            </a:endParaRPr>
          </a:p>
        </p:txBody>
      </p:sp>
      <p:pic>
        <p:nvPicPr>
          <p:cNvPr id="160" name="Google Shape;160;p29"/>
          <p:cNvPicPr preferRelativeResize="0"/>
          <p:nvPr/>
        </p:nvPicPr>
        <p:blipFill>
          <a:blip r:embed="rId3">
            <a:alphaModFix/>
          </a:blip>
          <a:stretch>
            <a:fillRect/>
          </a:stretch>
        </p:blipFill>
        <p:spPr>
          <a:xfrm>
            <a:off x="1787501" y="1122668"/>
            <a:ext cx="5773674" cy="3846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ctrTitle"/>
          </p:nvPr>
        </p:nvSpPr>
        <p:spPr>
          <a:xfrm>
            <a:off x="183513" y="210800"/>
            <a:ext cx="8520600" cy="13794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Clr>
                <a:schemeClr val="dk1"/>
              </a:buClr>
              <a:buSzPts val="891"/>
              <a:buFont typeface="Arial"/>
              <a:buNone/>
            </a:pPr>
            <a:r>
              <a:rPr lang="en" sz="3200" b="1" u="sng" dirty="0">
                <a:solidFill>
                  <a:srgbClr val="7030A0"/>
                </a:solidFill>
                <a:latin typeface="Georgia" panose="02040502050405020303" pitchFamily="18" charset="0"/>
                <a:ea typeface="Calibri"/>
                <a:cs typeface="Calibri"/>
                <a:sym typeface="Calibri"/>
              </a:rPr>
              <a:t>indigenous sacred place</a:t>
            </a:r>
            <a:r>
              <a:rPr lang="en" sz="3200" b="1" dirty="0">
                <a:solidFill>
                  <a:srgbClr val="7030A0"/>
                </a:solidFill>
                <a:latin typeface="Georgia" panose="02040502050405020303" pitchFamily="18" charset="0"/>
                <a:ea typeface="Calibri"/>
                <a:cs typeface="Calibri"/>
                <a:sym typeface="Calibri"/>
              </a:rPr>
              <a:t>: </a:t>
            </a:r>
            <a:r>
              <a:rPr lang="en" sz="3200" b="1" dirty="0">
                <a:latin typeface="Georgia" panose="02040502050405020303" pitchFamily="18" charset="0"/>
                <a:ea typeface="Calibri"/>
                <a:cs typeface="Calibri"/>
                <a:sym typeface="Calibri"/>
              </a:rPr>
              <a:t>a location that is considered holy or spiritual by the original inhabitants of the land  </a:t>
            </a:r>
            <a:endParaRPr sz="3200" b="1" dirty="0">
              <a:latin typeface="Georgia" panose="02040502050405020303" pitchFamily="18" charset="0"/>
            </a:endParaRPr>
          </a:p>
        </p:txBody>
      </p:sp>
      <p:pic>
        <p:nvPicPr>
          <p:cNvPr id="166" name="Google Shape;166;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862841" y="1590200"/>
            <a:ext cx="2986745" cy="334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11701" y="445025"/>
            <a:ext cx="407792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dirty="0">
                <a:solidFill>
                  <a:schemeClr val="hlink"/>
                </a:solidFill>
                <a:latin typeface="Georgia" panose="02040502050405020303" pitchFamily="18" charset="0"/>
                <a:hlinkClick r:id="rId3"/>
              </a:rPr>
              <a:t>Pirá Paraná River</a:t>
            </a:r>
            <a:br>
              <a:rPr lang="en" sz="2800" b="1" u="sng" dirty="0">
                <a:solidFill>
                  <a:schemeClr val="hlink"/>
                </a:solidFill>
                <a:latin typeface="Georgia" panose="02040502050405020303" pitchFamily="18" charset="0"/>
                <a:hlinkClick r:id="rId3"/>
              </a:rPr>
            </a:br>
            <a:r>
              <a:rPr lang="en" sz="2800" b="1" u="sng" dirty="0">
                <a:solidFill>
                  <a:schemeClr val="hlink"/>
                </a:solidFill>
                <a:latin typeface="Georgia" panose="02040502050405020303" pitchFamily="18" charset="0"/>
                <a:hlinkClick r:id="rId3"/>
              </a:rPr>
              <a:t>in Colombia </a:t>
            </a:r>
            <a:endParaRPr sz="2800" b="1" dirty="0">
              <a:latin typeface="Georgia" panose="02040502050405020303" pitchFamily="18" charset="0"/>
            </a:endParaRPr>
          </a:p>
        </p:txBody>
      </p:sp>
      <p:sp>
        <p:nvSpPr>
          <p:cNvPr id="172" name="Google Shape;172;p31"/>
          <p:cNvSpPr txBox="1">
            <a:spLocks noGrp="1"/>
          </p:cNvSpPr>
          <p:nvPr>
            <p:ph type="body" idx="1"/>
          </p:nvPr>
        </p:nvSpPr>
        <p:spPr>
          <a:xfrm>
            <a:off x="4648912" y="-25638"/>
            <a:ext cx="4356000" cy="51691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Georgia" panose="02040502050405020303" pitchFamily="18" charset="0"/>
              </a:rPr>
              <a:t>The Pirá Paraná River is home to 2,000 </a:t>
            </a:r>
            <a:r>
              <a:rPr lang="en" sz="2000" b="1" dirty="0">
                <a:solidFill>
                  <a:schemeClr val="dk1"/>
                </a:solidFill>
                <a:latin typeface="Georgia" panose="02040502050405020303" pitchFamily="18" charset="0"/>
              </a:rPr>
              <a:t>indigenous </a:t>
            </a:r>
            <a:r>
              <a:rPr lang="en" sz="2000" dirty="0">
                <a:solidFill>
                  <a:schemeClr val="dk1"/>
                </a:solidFill>
                <a:latin typeface="Georgia" panose="02040502050405020303" pitchFamily="18" charset="0"/>
              </a:rPr>
              <a:t>people belonging to seven different ethnic communities. The Pirá Paraná River forms the heart of an</a:t>
            </a:r>
            <a:r>
              <a:rPr lang="en" sz="2000" b="1" dirty="0">
                <a:solidFill>
                  <a:schemeClr val="dk1"/>
                </a:solidFill>
                <a:latin typeface="Georgia" panose="02040502050405020303" pitchFamily="18" charset="0"/>
              </a:rPr>
              <a:t> indigenous sacred place</a:t>
            </a:r>
            <a:r>
              <a:rPr lang="en" sz="2000" dirty="0">
                <a:solidFill>
                  <a:schemeClr val="dk1"/>
                </a:solidFill>
                <a:latin typeface="Georgia" panose="02040502050405020303" pitchFamily="18" charset="0"/>
              </a:rPr>
              <a:t> called Hee Yaia Godo ~Bakari (territory of the Jaguar Shamans of Yuruparí). The indigenous people of this area stated, “This great Yuruparí territory is also like a human body that breathes, feels and has organs that enable it to function and live. The organs of this territory are places that we consider sacred; they are places that contain vital and spiritual energy that nurtures all living beings in the surroundings.”</a:t>
            </a:r>
            <a:endParaRPr sz="2000" dirty="0">
              <a:solidFill>
                <a:schemeClr val="dk1"/>
              </a:solidFill>
              <a:latin typeface="Georgia" panose="02040502050405020303" pitchFamily="18" charset="0"/>
            </a:endParaRPr>
          </a:p>
          <a:p>
            <a:pPr marL="0" lvl="0" indent="0" algn="l" rtl="0">
              <a:spcBef>
                <a:spcPts val="1200"/>
              </a:spcBef>
              <a:spcAft>
                <a:spcPts val="1200"/>
              </a:spcAft>
              <a:buNone/>
            </a:pPr>
            <a:r>
              <a:rPr lang="en" sz="2000" dirty="0">
                <a:solidFill>
                  <a:schemeClr val="dk1"/>
                </a:solidFill>
                <a:latin typeface="Georgia" panose="02040502050405020303" pitchFamily="18" charset="0"/>
              </a:rPr>
              <a:t>     </a:t>
            </a:r>
            <a:endParaRPr sz="2000" dirty="0">
              <a:latin typeface="Georgia" panose="02040502050405020303" pitchFamily="18" charset="0"/>
            </a:endParaRPr>
          </a:p>
        </p:txBody>
      </p:sp>
      <p:pic>
        <p:nvPicPr>
          <p:cNvPr id="173" name="Google Shape;173;p31"/>
          <p:cNvPicPr preferRelativeResize="0"/>
          <p:nvPr/>
        </p:nvPicPr>
        <p:blipFill>
          <a:blip r:embed="rId4">
            <a:alphaModFix/>
          </a:blip>
          <a:stretch>
            <a:fillRect/>
          </a:stretch>
        </p:blipFill>
        <p:spPr>
          <a:xfrm>
            <a:off x="406025" y="1533400"/>
            <a:ext cx="3983601" cy="2646775"/>
          </a:xfrm>
          <a:prstGeom prst="rect">
            <a:avLst/>
          </a:prstGeom>
          <a:noFill/>
          <a:ln w="25400">
            <a:solidFill>
              <a:srgbClr val="7030A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 y="475653"/>
            <a:ext cx="9143999" cy="760576"/>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dirty="0"/>
          </a:p>
          <a:p>
            <a:pPr marL="0" lvl="0" indent="0" algn="ctr" rtl="0">
              <a:spcBef>
                <a:spcPts val="0"/>
              </a:spcBef>
              <a:spcAft>
                <a:spcPts val="0"/>
              </a:spcAft>
              <a:buNone/>
            </a:pPr>
            <a:r>
              <a:rPr lang="en-US" sz="4400" b="1" dirty="0">
                <a:latin typeface="Georgia" panose="02040502050405020303" pitchFamily="18" charset="0"/>
              </a:rPr>
              <a:t>Essential Questions</a:t>
            </a:r>
            <a:endParaRPr sz="4400" b="1" dirty="0">
              <a:latin typeface="Georgia" panose="02040502050405020303" pitchFamily="18" charset="0"/>
            </a:endParaRPr>
          </a:p>
        </p:txBody>
      </p:sp>
      <p:sp>
        <p:nvSpPr>
          <p:cNvPr id="2" name="Google Shape;54;p13">
            <a:extLst>
              <a:ext uri="{FF2B5EF4-FFF2-40B4-BE49-F238E27FC236}">
                <a16:creationId xmlns:a16="http://schemas.microsoft.com/office/drawing/2014/main" id="{4EEDF69A-0203-A9C2-BE84-18408809EEC9}"/>
              </a:ext>
            </a:extLst>
          </p:cNvPr>
          <p:cNvSpPr txBox="1">
            <a:spLocks/>
          </p:cNvSpPr>
          <p:nvPr/>
        </p:nvSpPr>
        <p:spPr>
          <a:xfrm>
            <a:off x="-3" y="1743886"/>
            <a:ext cx="9143999" cy="760576"/>
          </a:xfrm>
          <a:prstGeom prst="rect">
            <a:avLst/>
          </a:prstGeom>
        </p:spPr>
        <p:txBody>
          <a:bodyPr spcFirstLastPara="1" vert="horz" wrap="square" lIns="91425" tIns="91425" rIns="91425" bIns="91425" rtlCol="0" anchor="b" anchorCtr="0">
            <a:normAutofit fontScale="6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pPr>
            <a:endParaRPr lang="en-US" dirty="0"/>
          </a:p>
          <a:p>
            <a:pPr>
              <a:spcBef>
                <a:spcPts val="0"/>
              </a:spcBef>
            </a:pPr>
            <a:r>
              <a:rPr lang="en-US" sz="4400" b="1" dirty="0">
                <a:latin typeface="Georgia" panose="02040502050405020303" pitchFamily="18" charset="0"/>
              </a:rPr>
              <a:t>What are sacred places? </a:t>
            </a:r>
          </a:p>
        </p:txBody>
      </p:sp>
      <p:sp>
        <p:nvSpPr>
          <p:cNvPr id="3" name="Google Shape;54;p13">
            <a:extLst>
              <a:ext uri="{FF2B5EF4-FFF2-40B4-BE49-F238E27FC236}">
                <a16:creationId xmlns:a16="http://schemas.microsoft.com/office/drawing/2014/main" id="{9B908303-79DA-D7AB-2FC0-F0FAC65D81C5}"/>
              </a:ext>
            </a:extLst>
          </p:cNvPr>
          <p:cNvSpPr txBox="1">
            <a:spLocks/>
          </p:cNvSpPr>
          <p:nvPr/>
        </p:nvSpPr>
        <p:spPr>
          <a:xfrm>
            <a:off x="17092" y="2598096"/>
            <a:ext cx="9143999" cy="760576"/>
          </a:xfrm>
          <a:prstGeom prst="rect">
            <a:avLst/>
          </a:prstGeom>
        </p:spPr>
        <p:txBody>
          <a:bodyPr spcFirstLastPara="1" vert="horz" wrap="square" lIns="91425" tIns="91425" rIns="91425" bIns="91425" rtlCol="0" anchor="b" anchorCtr="0">
            <a:normAutofit fontScale="6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pPr>
            <a:endParaRPr lang="en-US" dirty="0"/>
          </a:p>
          <a:p>
            <a:pPr>
              <a:spcBef>
                <a:spcPts val="0"/>
              </a:spcBef>
            </a:pPr>
            <a:r>
              <a:rPr lang="en-US" sz="4400" b="1" dirty="0">
                <a:latin typeface="Georgia" panose="02040502050405020303" pitchFamily="18" charset="0"/>
              </a:rPr>
              <a:t>What makes indigenous sacred places unique? </a:t>
            </a:r>
          </a:p>
        </p:txBody>
      </p:sp>
      <p:pic>
        <p:nvPicPr>
          <p:cNvPr id="11" name="Picture 2" descr="846,929 Flower Of Life Stock Photos and Images - 123RF">
            <a:extLst>
              <a:ext uri="{FF2B5EF4-FFF2-40B4-BE49-F238E27FC236}">
                <a16:creationId xmlns:a16="http://schemas.microsoft.com/office/drawing/2014/main" id="{E8B89480-9205-562C-BFCE-4E8C774A2B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422" y="334043"/>
            <a:ext cx="1252010" cy="12520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846,929 Flower Of Life Stock Photos and Images - 123RF">
            <a:extLst>
              <a:ext uri="{FF2B5EF4-FFF2-40B4-BE49-F238E27FC236}">
                <a16:creationId xmlns:a16="http://schemas.microsoft.com/office/drawing/2014/main" id="{58739B73-1DA2-CD62-FB6C-11680A79EB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37639" y="349708"/>
            <a:ext cx="1252010" cy="125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9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420062" y="479208"/>
            <a:ext cx="44623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800" b="1" u="sng" dirty="0">
                <a:solidFill>
                  <a:schemeClr val="hlink"/>
                </a:solidFill>
                <a:latin typeface="Georgia" panose="02040502050405020303" pitchFamily="18" charset="0"/>
                <a:hlinkClick r:id="rId3"/>
              </a:rPr>
              <a:t>Grand Canyon</a:t>
            </a:r>
            <a:br>
              <a:rPr lang="en" sz="2800" b="1" u="sng" dirty="0">
                <a:solidFill>
                  <a:schemeClr val="hlink"/>
                </a:solidFill>
                <a:latin typeface="Georgia" panose="02040502050405020303" pitchFamily="18" charset="0"/>
                <a:hlinkClick r:id="rId3"/>
              </a:rPr>
            </a:br>
            <a:r>
              <a:rPr lang="en" sz="2800" b="1" u="sng" dirty="0">
                <a:solidFill>
                  <a:schemeClr val="hlink"/>
                </a:solidFill>
                <a:latin typeface="Georgia" panose="02040502050405020303" pitchFamily="18" charset="0"/>
                <a:hlinkClick r:id="rId3"/>
              </a:rPr>
              <a:t>in Arizona</a:t>
            </a:r>
            <a:endParaRPr sz="2800" b="1" dirty="0">
              <a:latin typeface="Georgia" panose="02040502050405020303" pitchFamily="18" charset="0"/>
            </a:endParaRPr>
          </a:p>
        </p:txBody>
      </p:sp>
      <p:sp>
        <p:nvSpPr>
          <p:cNvPr id="179" name="Google Shape;179;p32"/>
          <p:cNvSpPr txBox="1">
            <a:spLocks noGrp="1"/>
          </p:cNvSpPr>
          <p:nvPr>
            <p:ph type="body" idx="1"/>
          </p:nvPr>
        </p:nvSpPr>
        <p:spPr>
          <a:xfrm>
            <a:off x="4938271" y="576300"/>
            <a:ext cx="4104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chemeClr val="dk1"/>
                </a:solidFill>
                <a:latin typeface="Georgia" panose="02040502050405020303" pitchFamily="18" charset="0"/>
              </a:rPr>
              <a:t>For at least 4,000 years, </a:t>
            </a:r>
            <a:r>
              <a:rPr lang="en" sz="2000" b="1" dirty="0">
                <a:solidFill>
                  <a:schemeClr val="dk1"/>
                </a:solidFill>
                <a:latin typeface="Georgia" panose="02040502050405020303" pitchFamily="18" charset="0"/>
              </a:rPr>
              <a:t>indigenous people</a:t>
            </a:r>
            <a:r>
              <a:rPr lang="en" sz="2000" dirty="0">
                <a:solidFill>
                  <a:schemeClr val="dk1"/>
                </a:solidFill>
                <a:latin typeface="Georgia" panose="02040502050405020303" pitchFamily="18" charset="0"/>
              </a:rPr>
              <a:t> like the Havasupai, Hopi, and Navajo have thrived in the Grand Canyon. According to Hopi tradition, their ancestors emerged into the canyon through an underground cave and still reside there. The Hopi believe it is their duty to protect the </a:t>
            </a:r>
            <a:r>
              <a:rPr lang="en" sz="2000" b="1" dirty="0">
                <a:solidFill>
                  <a:schemeClr val="dk1"/>
                </a:solidFill>
                <a:latin typeface="Georgia" panose="02040502050405020303" pitchFamily="18" charset="0"/>
              </a:rPr>
              <a:t>indigenous sacred place</a:t>
            </a:r>
            <a:r>
              <a:rPr lang="en" sz="2000" dirty="0">
                <a:solidFill>
                  <a:schemeClr val="dk1"/>
                </a:solidFill>
                <a:latin typeface="Georgia" panose="02040502050405020303" pitchFamily="18" charset="0"/>
              </a:rPr>
              <a:t>.</a:t>
            </a:r>
            <a:r>
              <a:rPr lang="en" sz="2000" b="1" dirty="0">
                <a:solidFill>
                  <a:schemeClr val="dk1"/>
                </a:solidFill>
                <a:latin typeface="Georgia" panose="02040502050405020303" pitchFamily="18" charset="0"/>
              </a:rPr>
              <a:t> </a:t>
            </a:r>
            <a:r>
              <a:rPr lang="en" sz="2000" dirty="0">
                <a:solidFill>
                  <a:schemeClr val="dk1"/>
                </a:solidFill>
                <a:latin typeface="Georgia" panose="02040502050405020303" pitchFamily="18" charset="0"/>
              </a:rPr>
              <a:t>The Navajo also believe that the Grand Canyon must be protected to avoid offending the Kachinas, ancestral spirits of the mountain.    </a:t>
            </a:r>
            <a:endParaRPr sz="2000" dirty="0">
              <a:solidFill>
                <a:schemeClr val="dk1"/>
              </a:solidFill>
              <a:latin typeface="Georgia" panose="02040502050405020303" pitchFamily="18" charset="0"/>
            </a:endParaRPr>
          </a:p>
        </p:txBody>
      </p:sp>
      <p:pic>
        <p:nvPicPr>
          <p:cNvPr id="180" name="Google Shape;180;p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0412" y="1494865"/>
            <a:ext cx="4462300" cy="2948947"/>
          </a:xfrm>
          <a:prstGeom prst="rect">
            <a:avLst/>
          </a:prstGeom>
          <a:noFill/>
          <a:ln w="25400">
            <a:solidFill>
              <a:srgbClr val="7030A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311700" y="445025"/>
            <a:ext cx="3510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800" b="1" u="sng" dirty="0">
                <a:solidFill>
                  <a:schemeClr val="hlink"/>
                </a:solidFill>
                <a:latin typeface="Georgia" panose="02040502050405020303" pitchFamily="18" charset="0"/>
                <a:hlinkClick r:id="rId3"/>
              </a:rPr>
              <a:t>Chicabal Lake in</a:t>
            </a:r>
            <a:br>
              <a:rPr lang="en" sz="2800" b="1" u="sng" dirty="0">
                <a:solidFill>
                  <a:schemeClr val="hlink"/>
                </a:solidFill>
                <a:latin typeface="Georgia" panose="02040502050405020303" pitchFamily="18" charset="0"/>
                <a:hlinkClick r:id="rId3"/>
              </a:rPr>
            </a:br>
            <a:r>
              <a:rPr lang="en" sz="2800" b="1" u="sng" dirty="0">
                <a:solidFill>
                  <a:schemeClr val="hlink"/>
                </a:solidFill>
                <a:latin typeface="Georgia" panose="02040502050405020303" pitchFamily="18" charset="0"/>
                <a:hlinkClick r:id="rId3"/>
              </a:rPr>
              <a:t>Guatemala </a:t>
            </a:r>
            <a:endParaRPr sz="2800" b="1" dirty="0">
              <a:latin typeface="Georgia" panose="02040502050405020303" pitchFamily="18" charset="0"/>
            </a:endParaRPr>
          </a:p>
        </p:txBody>
      </p:sp>
      <p:sp>
        <p:nvSpPr>
          <p:cNvPr id="186" name="Google Shape;186;p33"/>
          <p:cNvSpPr txBox="1">
            <a:spLocks noGrp="1"/>
          </p:cNvSpPr>
          <p:nvPr>
            <p:ph type="body" idx="1"/>
          </p:nvPr>
        </p:nvSpPr>
        <p:spPr>
          <a:xfrm>
            <a:off x="4751464" y="313341"/>
            <a:ext cx="4247260" cy="3924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chemeClr val="dk1"/>
                </a:solidFill>
                <a:latin typeface="Georgia" panose="02040502050405020303" pitchFamily="18" charset="0"/>
              </a:rPr>
              <a:t>Surrounded by the cloud forest, Chicabal Lake is sacred to the </a:t>
            </a:r>
            <a:r>
              <a:rPr lang="en" sz="2000" b="1" dirty="0">
                <a:solidFill>
                  <a:schemeClr val="dk1"/>
                </a:solidFill>
                <a:latin typeface="Georgia" panose="02040502050405020303" pitchFamily="18" charset="0"/>
              </a:rPr>
              <a:t>indigenous </a:t>
            </a:r>
            <a:r>
              <a:rPr lang="en" sz="2000" dirty="0">
                <a:solidFill>
                  <a:schemeClr val="dk1"/>
                </a:solidFill>
                <a:latin typeface="Georgia" panose="02040502050405020303" pitchFamily="18" charset="0"/>
              </a:rPr>
              <a:t>Mam Mayan people. Mam spiritual leaders have held ceremonies at this </a:t>
            </a:r>
            <a:r>
              <a:rPr lang="en" sz="2000" b="1" dirty="0">
                <a:solidFill>
                  <a:schemeClr val="dk1"/>
                </a:solidFill>
                <a:latin typeface="Georgia" panose="02040502050405020303" pitchFamily="18" charset="0"/>
              </a:rPr>
              <a:t>indigenous sacred place </a:t>
            </a:r>
            <a:r>
              <a:rPr lang="en" sz="2000" dirty="0">
                <a:solidFill>
                  <a:schemeClr val="dk1"/>
                </a:solidFill>
                <a:latin typeface="Georgia" panose="02040502050405020303" pitchFamily="18" charset="0"/>
              </a:rPr>
              <a:t>for thousands of years, believing the lake is a route from the human world to the underworld. Only the Mam can visit Chicabal in early May so that they may practice religious ceremonies without disturbance. Part of the </a:t>
            </a:r>
            <a:r>
              <a:rPr lang="en" sz="2000" b="1" dirty="0">
                <a:solidFill>
                  <a:schemeClr val="dk1"/>
                </a:solidFill>
                <a:latin typeface="Georgia" panose="02040502050405020303" pitchFamily="18" charset="0"/>
              </a:rPr>
              <a:t>built environment</a:t>
            </a:r>
            <a:r>
              <a:rPr lang="en" sz="2000" dirty="0">
                <a:solidFill>
                  <a:schemeClr val="dk1"/>
                </a:solidFill>
                <a:latin typeface="Georgia" panose="02040502050405020303" pitchFamily="18" charset="0"/>
              </a:rPr>
              <a:t> includes altars surrounding the lake, which offer different places for blessings like better health or fertility. </a:t>
            </a:r>
            <a:endParaRPr sz="2000" b="1" dirty="0">
              <a:solidFill>
                <a:schemeClr val="dk1"/>
              </a:solidFill>
              <a:latin typeface="Georgia" panose="02040502050405020303" pitchFamily="18" charset="0"/>
            </a:endParaRPr>
          </a:p>
        </p:txBody>
      </p:sp>
      <p:pic>
        <p:nvPicPr>
          <p:cNvPr id="187" name="Google Shape;187;p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1699" y="1435693"/>
            <a:ext cx="4080839" cy="3083957"/>
          </a:xfrm>
          <a:prstGeom prst="rect">
            <a:avLst/>
          </a:prstGeom>
          <a:noFill/>
          <a:ln w="25400">
            <a:solidFill>
              <a:srgbClr val="00B0F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415775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b="1" u="sng" dirty="0">
                <a:solidFill>
                  <a:schemeClr val="hlink"/>
                </a:solidFill>
                <a:latin typeface="Georgia" panose="02040502050405020303" pitchFamily="18" charset="0"/>
                <a:hlinkClick r:id="rId3"/>
              </a:rPr>
              <a:t>Sri Pada in Sri Lanka </a:t>
            </a:r>
            <a:endParaRPr sz="2800" b="1" dirty="0">
              <a:latin typeface="Georgia" panose="02040502050405020303" pitchFamily="18" charset="0"/>
            </a:endParaRPr>
          </a:p>
        </p:txBody>
      </p:sp>
      <p:sp>
        <p:nvSpPr>
          <p:cNvPr id="193" name="Google Shape;193;p34"/>
          <p:cNvSpPr txBox="1">
            <a:spLocks noGrp="1"/>
          </p:cNvSpPr>
          <p:nvPr>
            <p:ph type="body" idx="1"/>
          </p:nvPr>
        </p:nvSpPr>
        <p:spPr>
          <a:xfrm>
            <a:off x="4572000" y="561600"/>
            <a:ext cx="4452359" cy="37551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Georgia" panose="02040502050405020303" pitchFamily="18" charset="0"/>
              </a:rPr>
              <a:t>Sri Pada is a mountain that the </a:t>
            </a:r>
            <a:r>
              <a:rPr lang="en" sz="2000" b="1" dirty="0">
                <a:solidFill>
                  <a:schemeClr val="dk1"/>
                </a:solidFill>
                <a:latin typeface="Georgia" panose="02040502050405020303" pitchFamily="18" charset="0"/>
              </a:rPr>
              <a:t>indigenous </a:t>
            </a:r>
            <a:r>
              <a:rPr lang="en" sz="2000" dirty="0">
                <a:solidFill>
                  <a:schemeClr val="dk1"/>
                </a:solidFill>
                <a:latin typeface="Georgia" panose="02040502050405020303" pitchFamily="18" charset="0"/>
              </a:rPr>
              <a:t>Sri Lankan people, the Veddas, can claim direct descent from the aboriginal community who lived here for thousands of years. The Veddas believe the mountain is home to one of the island’s guardian spirits. </a:t>
            </a:r>
            <a:endParaRPr sz="2000" dirty="0">
              <a:solidFill>
                <a:schemeClr val="dk1"/>
              </a:solidFill>
              <a:latin typeface="Georgia" panose="02040502050405020303" pitchFamily="18" charset="0"/>
            </a:endParaRPr>
          </a:p>
          <a:p>
            <a:pPr marL="0" lvl="0" indent="0" algn="l" rtl="0">
              <a:spcBef>
                <a:spcPts val="1200"/>
              </a:spcBef>
              <a:spcAft>
                <a:spcPts val="1200"/>
              </a:spcAft>
              <a:buNone/>
            </a:pPr>
            <a:r>
              <a:rPr lang="en" sz="2000" dirty="0">
                <a:solidFill>
                  <a:schemeClr val="dk1"/>
                </a:solidFill>
                <a:latin typeface="Georgia" panose="02040502050405020303" pitchFamily="18" charset="0"/>
              </a:rPr>
              <a:t>This sacred place is also important in Buddhism and Hinduism. Hindus believe that the god Shiva created the world through dance at Sri Pada. Buddhists make </a:t>
            </a:r>
            <a:r>
              <a:rPr lang="en" sz="2000" b="1" dirty="0">
                <a:solidFill>
                  <a:schemeClr val="dk1"/>
                </a:solidFill>
                <a:latin typeface="Georgia" panose="02040502050405020303" pitchFamily="18" charset="0"/>
              </a:rPr>
              <a:t>pilgrimages </a:t>
            </a:r>
            <a:r>
              <a:rPr lang="en" sz="2000" dirty="0">
                <a:solidFill>
                  <a:schemeClr val="dk1"/>
                </a:solidFill>
                <a:latin typeface="Georgia" panose="02040502050405020303" pitchFamily="18" charset="0"/>
              </a:rPr>
              <a:t>here to see the footprint believed to be left by Buddha.  </a:t>
            </a:r>
            <a:endParaRPr sz="2000" dirty="0">
              <a:solidFill>
                <a:schemeClr val="dk1"/>
              </a:solidFill>
              <a:latin typeface="Georgia" panose="02040502050405020303" pitchFamily="18" charset="0"/>
            </a:endParaRPr>
          </a:p>
        </p:txBody>
      </p:sp>
      <p:pic>
        <p:nvPicPr>
          <p:cNvPr id="194" name="Google Shape;194;p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1700" y="1272075"/>
            <a:ext cx="4072293" cy="3120463"/>
          </a:xfrm>
          <a:prstGeom prst="rect">
            <a:avLst/>
          </a:prstGeom>
          <a:noFill/>
          <a:ln w="25400">
            <a:solidFill>
              <a:srgbClr val="7030A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useBgFill="1">
        <p:nvSpPr>
          <p:cNvPr id="204" name="Rectangle 20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51435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Google Shape;199;p35"/>
          <p:cNvSpPr txBox="1">
            <a:spLocks noGrp="1"/>
          </p:cNvSpPr>
          <p:nvPr>
            <p:ph type="title"/>
          </p:nvPr>
        </p:nvSpPr>
        <p:spPr>
          <a:xfrm>
            <a:off x="161312" y="777666"/>
            <a:ext cx="3513380" cy="2773348"/>
          </a:xfrm>
          <a:prstGeom prst="rect">
            <a:avLst/>
          </a:prstGeom>
        </p:spPr>
        <p:txBody>
          <a:bodyPr spcFirstLastPara="1" vert="horz" lIns="91440" tIns="45720" rIns="91440" bIns="45720" rtlCol="0" anchor="b" anchorCtr="0">
            <a:noAutofit/>
          </a:bodyPr>
          <a:lstStyle/>
          <a:p>
            <a:pPr marL="0" lvl="0" indent="0" algn="ctr" defTabSz="914400">
              <a:spcBef>
                <a:spcPct val="0"/>
              </a:spcBef>
              <a:spcAft>
                <a:spcPts val="0"/>
              </a:spcAft>
            </a:pPr>
            <a:r>
              <a:rPr lang="en-US" sz="2800" b="1" kern="1200" dirty="0">
                <a:solidFill>
                  <a:schemeClr val="tx1"/>
                </a:solidFill>
                <a:latin typeface="Georgia" panose="02040502050405020303" pitchFamily="18" charset="0"/>
              </a:rPr>
              <a:t>Now, you decide! </a:t>
            </a:r>
            <a:br>
              <a:rPr lang="en-US" sz="2800" b="1" kern="1200" dirty="0">
                <a:solidFill>
                  <a:schemeClr val="tx1"/>
                </a:solidFill>
                <a:latin typeface="Georgia" panose="02040502050405020303" pitchFamily="18" charset="0"/>
              </a:rPr>
            </a:br>
            <a:br>
              <a:rPr lang="en-US" sz="2800" b="1" kern="1200" dirty="0">
                <a:solidFill>
                  <a:schemeClr val="tx1"/>
                </a:solidFill>
                <a:latin typeface="Georgia" panose="02040502050405020303" pitchFamily="18" charset="0"/>
              </a:rPr>
            </a:br>
            <a:br>
              <a:rPr lang="en-US" sz="2800" b="1" kern="1200" dirty="0">
                <a:solidFill>
                  <a:schemeClr val="tx1"/>
                </a:solidFill>
                <a:latin typeface="Georgia" panose="02040502050405020303" pitchFamily="18" charset="0"/>
              </a:rPr>
            </a:br>
            <a:r>
              <a:rPr lang="en-US" sz="2400" b="1" kern="1200" dirty="0">
                <a:solidFill>
                  <a:schemeClr val="tx1"/>
                </a:solidFill>
                <a:latin typeface="Georgia" panose="02040502050405020303" pitchFamily="18" charset="0"/>
              </a:rPr>
              <a:t>Which of the following sacred places are examples of indigenous</a:t>
            </a:r>
            <a:br>
              <a:rPr lang="en-US" sz="2400" b="1" kern="1200" dirty="0">
                <a:solidFill>
                  <a:schemeClr val="tx1"/>
                </a:solidFill>
                <a:latin typeface="Georgia" panose="02040502050405020303" pitchFamily="18" charset="0"/>
              </a:rPr>
            </a:br>
            <a:r>
              <a:rPr lang="en-US" sz="2400" b="1" kern="1200" dirty="0">
                <a:solidFill>
                  <a:schemeClr val="tx1"/>
                </a:solidFill>
                <a:latin typeface="Georgia" panose="02040502050405020303" pitchFamily="18" charset="0"/>
              </a:rPr>
              <a:t>sacred places? </a:t>
            </a:r>
          </a:p>
        </p:txBody>
      </p:sp>
      <p:pic>
        <p:nvPicPr>
          <p:cNvPr id="2" name="Picture 4" descr="Flower Of Life Images – Browse 1,035,265 Stock Photos, Vectors, and Video |  Adobe Stock">
            <a:extLst>
              <a:ext uri="{FF2B5EF4-FFF2-40B4-BE49-F238E27FC236}">
                <a16:creationId xmlns:a16="http://schemas.microsoft.com/office/drawing/2014/main" id="{204B804B-8F7B-6F93-8CE3-7DD00D5BB90F}"/>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436100" y="434053"/>
            <a:ext cx="4252912" cy="4252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11700" y="12883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b="1" u="sng" dirty="0">
                <a:solidFill>
                  <a:schemeClr val="hlink"/>
                </a:solidFill>
                <a:latin typeface="Georgia" panose="02040502050405020303" pitchFamily="18" charset="0"/>
                <a:hlinkClick r:id="rId3"/>
              </a:rPr>
              <a:t>Basilica of the Virgin of Guadalupe in Mexico </a:t>
            </a:r>
            <a:endParaRPr sz="2800" b="1" dirty="0">
              <a:latin typeface="Georgia" panose="02040502050405020303" pitchFamily="18" charset="0"/>
            </a:endParaRPr>
          </a:p>
        </p:txBody>
      </p:sp>
      <p:sp>
        <p:nvSpPr>
          <p:cNvPr id="205" name="Google Shape;205;p36"/>
          <p:cNvSpPr txBox="1">
            <a:spLocks noGrp="1"/>
          </p:cNvSpPr>
          <p:nvPr>
            <p:ph type="body" idx="1"/>
          </p:nvPr>
        </p:nvSpPr>
        <p:spPr>
          <a:xfrm>
            <a:off x="4637245" y="445018"/>
            <a:ext cx="4449600" cy="4697832"/>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Clr>
                <a:schemeClr val="dk1"/>
              </a:buClr>
              <a:buSzPts val="1100"/>
              <a:buFont typeface="Arial"/>
              <a:buNone/>
            </a:pPr>
            <a:r>
              <a:rPr lang="en" sz="2000" dirty="0">
                <a:solidFill>
                  <a:schemeClr val="dk1"/>
                </a:solidFill>
                <a:latin typeface="Georgia" panose="02040502050405020303" pitchFamily="18" charset="0"/>
              </a:rPr>
              <a:t>The Basilica of the Virgin of Guadalupe is one the world’s most visited Catholic pilgrimage sites. It is devoted to Our Lady of Guadalupe, who was named the Patron of Latin America in 1945. The church was built close to a hill where the Virgin Mary is said to have appeared to Saint Juan Diego in 1531, emblazoning his cloak with an image that is still displayed in the Basilica today.</a:t>
            </a:r>
            <a:endParaRPr sz="2000" dirty="0">
              <a:solidFill>
                <a:schemeClr val="dk1"/>
              </a:solidFill>
              <a:latin typeface="Georgia" panose="02040502050405020303" pitchFamily="18" charset="0"/>
            </a:endParaRPr>
          </a:p>
          <a:p>
            <a:pPr marL="0" lvl="0" indent="0" algn="l" rtl="0">
              <a:spcBef>
                <a:spcPts val="1400"/>
              </a:spcBef>
              <a:spcAft>
                <a:spcPts val="1400"/>
              </a:spcAft>
              <a:buNone/>
            </a:pPr>
            <a:r>
              <a:rPr lang="en" sz="2000" dirty="0">
                <a:solidFill>
                  <a:schemeClr val="dk1"/>
                </a:solidFill>
                <a:latin typeface="Georgia" panose="02040502050405020303" pitchFamily="18" charset="0"/>
              </a:rPr>
              <a:t>The image of Guadalupe is a key patriotic symbol in Mexico and she is reportedly a powerful miracle worker.</a:t>
            </a:r>
            <a:endParaRPr sz="2000" dirty="0">
              <a:solidFill>
                <a:schemeClr val="dk1"/>
              </a:solidFill>
              <a:latin typeface="Georgia" panose="02040502050405020303" pitchFamily="18" charset="0"/>
            </a:endParaRPr>
          </a:p>
        </p:txBody>
      </p:sp>
      <p:pic>
        <p:nvPicPr>
          <p:cNvPr id="206" name="Google Shape;206;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1700" y="1173070"/>
            <a:ext cx="4034984" cy="3142556"/>
          </a:xfrm>
          <a:prstGeom prst="rect">
            <a:avLst/>
          </a:prstGeom>
          <a:noFill/>
          <a:ln w="25400">
            <a:solidFill>
              <a:srgbClr val="0070C0"/>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247923" y="227999"/>
            <a:ext cx="5234521"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u="sng" dirty="0">
                <a:solidFill>
                  <a:schemeClr val="hlink"/>
                </a:solidFill>
                <a:hlinkClick r:id="rId3"/>
              </a:rPr>
              <a:t> </a:t>
            </a:r>
            <a:r>
              <a:rPr lang="en" sz="2500" b="1" u="sng" dirty="0">
                <a:solidFill>
                  <a:schemeClr val="hlink"/>
                </a:solidFill>
                <a:latin typeface="Georgia" panose="02040502050405020303" pitchFamily="18" charset="0"/>
                <a:hlinkClick r:id="rId3"/>
              </a:rPr>
              <a:t>Mo’ai Statues in Easter Island</a:t>
            </a:r>
            <a:endParaRPr sz="2500" b="1" dirty="0">
              <a:latin typeface="Georgia" panose="02040502050405020303" pitchFamily="18" charset="0"/>
            </a:endParaRPr>
          </a:p>
        </p:txBody>
      </p:sp>
      <p:sp>
        <p:nvSpPr>
          <p:cNvPr id="212" name="Google Shape;212;p37"/>
          <p:cNvSpPr txBox="1">
            <a:spLocks noGrp="1"/>
          </p:cNvSpPr>
          <p:nvPr>
            <p:ph type="body" idx="1"/>
          </p:nvPr>
        </p:nvSpPr>
        <p:spPr>
          <a:xfrm>
            <a:off x="5578800" y="570900"/>
            <a:ext cx="3565200" cy="4001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chemeClr val="dk1"/>
                </a:solidFill>
                <a:latin typeface="Georgia" panose="02040502050405020303" pitchFamily="18" charset="0"/>
              </a:rPr>
              <a:t>Easter Island in the South Pacific Ocean is dotted with more than 1,000 monumental statues called mo’ai built by the native Rapa Nui people. These mo’ai are sacred to the Rapa Nui, who believe that they are a source of power and spiritual energy. Archaeologists believe that the statues represent the spirits of ancestors, chiefs, or other high-ranking males of Easter Island. </a:t>
            </a:r>
            <a:endParaRPr sz="2000" dirty="0">
              <a:solidFill>
                <a:schemeClr val="dk1"/>
              </a:solidFill>
              <a:latin typeface="Georgia" panose="02040502050405020303" pitchFamily="18" charset="0"/>
            </a:endParaRPr>
          </a:p>
        </p:txBody>
      </p:sp>
      <p:pic>
        <p:nvPicPr>
          <p:cNvPr id="213" name="Google Shape;213;p37"/>
          <p:cNvPicPr preferRelativeResize="0"/>
          <p:nvPr/>
        </p:nvPicPr>
        <p:blipFill>
          <a:blip r:embed="rId4">
            <a:alphaModFix/>
          </a:blip>
          <a:stretch>
            <a:fillRect/>
          </a:stretch>
        </p:blipFill>
        <p:spPr>
          <a:xfrm>
            <a:off x="289136" y="850325"/>
            <a:ext cx="5038426" cy="3778826"/>
          </a:xfrm>
          <a:prstGeom prst="rect">
            <a:avLst/>
          </a:prstGeom>
          <a:noFill/>
          <a:ln w="25400">
            <a:solidFill>
              <a:srgbClr val="7030A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42697" y="251908"/>
            <a:ext cx="5364384" cy="9606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dirty="0">
                <a:solidFill>
                  <a:schemeClr val="hlink"/>
                </a:solidFill>
                <a:latin typeface="Georgia" panose="02040502050405020303" pitchFamily="18" charset="0"/>
                <a:hlinkClick r:id="rId3"/>
              </a:rPr>
              <a:t>Osun-Osogbo Sacred Grove</a:t>
            </a:r>
            <a:br>
              <a:rPr lang="en" sz="2800" b="1" u="sng" dirty="0">
                <a:solidFill>
                  <a:schemeClr val="hlink"/>
                </a:solidFill>
                <a:latin typeface="Georgia" panose="02040502050405020303" pitchFamily="18" charset="0"/>
                <a:hlinkClick r:id="rId3"/>
              </a:rPr>
            </a:br>
            <a:r>
              <a:rPr lang="en" sz="2800" b="1" u="sng" dirty="0">
                <a:solidFill>
                  <a:schemeClr val="hlink"/>
                </a:solidFill>
                <a:latin typeface="Georgia" panose="02040502050405020303" pitchFamily="18" charset="0"/>
                <a:hlinkClick r:id="rId3"/>
              </a:rPr>
              <a:t>in Nigeria</a:t>
            </a:r>
            <a:endParaRPr sz="2800" b="1" dirty="0">
              <a:latin typeface="Georgia" panose="02040502050405020303" pitchFamily="18" charset="0"/>
            </a:endParaRPr>
          </a:p>
        </p:txBody>
      </p:sp>
      <p:sp>
        <p:nvSpPr>
          <p:cNvPr id="219" name="Google Shape;219;p38"/>
          <p:cNvSpPr txBox="1">
            <a:spLocks noGrp="1"/>
          </p:cNvSpPr>
          <p:nvPr>
            <p:ph type="body" idx="1"/>
          </p:nvPr>
        </p:nvSpPr>
        <p:spPr>
          <a:xfrm>
            <a:off x="5633350" y="291450"/>
            <a:ext cx="3294600" cy="456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sz="1500">
                <a:solidFill>
                  <a:schemeClr val="dk1"/>
                </a:solidFill>
              </a:rPr>
              <a:t>  </a:t>
            </a:r>
            <a:endParaRPr sz="1500"/>
          </a:p>
        </p:txBody>
      </p:sp>
      <p:sp>
        <p:nvSpPr>
          <p:cNvPr id="220" name="Google Shape;220;p38"/>
          <p:cNvSpPr txBox="1"/>
          <p:nvPr/>
        </p:nvSpPr>
        <p:spPr>
          <a:xfrm>
            <a:off x="5748919" y="88316"/>
            <a:ext cx="3405300" cy="51090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Georgia" panose="02040502050405020303" pitchFamily="18" charset="0"/>
              </a:rPr>
              <a:t>The Osun-Osogbo Sacred Grove is sacred to the Yoruba people of Nigeria, who believe that it is the home of the fertility goddess. The grove includes sanctuaries and shrines dedicated to many deities. The Grove is an active religious site, where members of the Yoruba ethnic group pray daily, weekly, and monthly. The Grove is also home to annual processional festivals.     </a:t>
            </a:r>
            <a:endParaRPr sz="2000" dirty="0">
              <a:latin typeface="Georgia" panose="02040502050405020303" pitchFamily="18" charset="0"/>
            </a:endParaRPr>
          </a:p>
        </p:txBody>
      </p:sp>
      <p:pic>
        <p:nvPicPr>
          <p:cNvPr id="221" name="Google Shape;221;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41425" y="1212525"/>
            <a:ext cx="4895826" cy="3263900"/>
          </a:xfrm>
          <a:prstGeom prst="rect">
            <a:avLst/>
          </a:prstGeom>
          <a:noFill/>
          <a:ln w="25400">
            <a:solidFill>
              <a:srgbClr val="0070C0"/>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311700" y="167954"/>
            <a:ext cx="464486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dirty="0">
                <a:solidFill>
                  <a:schemeClr val="hlink"/>
                </a:solidFill>
                <a:latin typeface="Georgia" panose="02040502050405020303" pitchFamily="18" charset="0"/>
                <a:hlinkClick r:id="rId3"/>
              </a:rPr>
              <a:t>Great Mosque of Djenné</a:t>
            </a:r>
            <a:br>
              <a:rPr lang="en" sz="2800" b="1" u="sng" dirty="0">
                <a:solidFill>
                  <a:schemeClr val="hlink"/>
                </a:solidFill>
                <a:latin typeface="Georgia" panose="02040502050405020303" pitchFamily="18" charset="0"/>
                <a:hlinkClick r:id="rId3"/>
              </a:rPr>
            </a:br>
            <a:r>
              <a:rPr lang="en" sz="2800" b="1" u="sng" dirty="0">
                <a:solidFill>
                  <a:schemeClr val="hlink"/>
                </a:solidFill>
                <a:latin typeface="Georgia" panose="02040502050405020303" pitchFamily="18" charset="0"/>
                <a:hlinkClick r:id="rId3"/>
              </a:rPr>
              <a:t>in Mali</a:t>
            </a:r>
            <a:endParaRPr sz="2800" b="1" dirty="0">
              <a:latin typeface="Georgia" panose="02040502050405020303" pitchFamily="18" charset="0"/>
            </a:endParaRPr>
          </a:p>
        </p:txBody>
      </p:sp>
      <p:sp>
        <p:nvSpPr>
          <p:cNvPr id="227" name="Google Shape;227;p39"/>
          <p:cNvSpPr txBox="1">
            <a:spLocks noGrp="1"/>
          </p:cNvSpPr>
          <p:nvPr>
            <p:ph type="body" idx="1"/>
          </p:nvPr>
        </p:nvSpPr>
        <p:spPr>
          <a:xfrm>
            <a:off x="5633350" y="291450"/>
            <a:ext cx="3294600" cy="456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sz="1500">
                <a:solidFill>
                  <a:schemeClr val="dk1"/>
                </a:solidFill>
              </a:rPr>
              <a:t>  </a:t>
            </a:r>
            <a:endParaRPr sz="1500"/>
          </a:p>
        </p:txBody>
      </p:sp>
      <p:sp>
        <p:nvSpPr>
          <p:cNvPr id="228" name="Google Shape;228;p39"/>
          <p:cNvSpPr txBox="1"/>
          <p:nvPr/>
        </p:nvSpPr>
        <p:spPr>
          <a:xfrm>
            <a:off x="5993675" y="230125"/>
            <a:ext cx="2838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accent2"/>
              </a:solidFill>
              <a:highlight>
                <a:srgbClr val="FFFFFF"/>
              </a:highlight>
            </a:endParaRPr>
          </a:p>
          <a:p>
            <a:pPr marL="0" lvl="0" indent="0" algn="l" rtl="0">
              <a:spcBef>
                <a:spcPts val="0"/>
              </a:spcBef>
              <a:spcAft>
                <a:spcPts val="0"/>
              </a:spcAft>
              <a:buNone/>
            </a:pPr>
            <a:endParaRPr sz="1300">
              <a:solidFill>
                <a:schemeClr val="accent2"/>
              </a:solidFill>
              <a:highlight>
                <a:srgbClr val="FFFFFF"/>
              </a:highlight>
            </a:endParaRPr>
          </a:p>
        </p:txBody>
      </p:sp>
      <p:sp>
        <p:nvSpPr>
          <p:cNvPr id="229" name="Google Shape;229;p39"/>
          <p:cNvSpPr txBox="1"/>
          <p:nvPr/>
        </p:nvSpPr>
        <p:spPr>
          <a:xfrm>
            <a:off x="5343300" y="106676"/>
            <a:ext cx="38007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363636"/>
                </a:solidFill>
                <a:latin typeface="Georgia" panose="02040502050405020303" pitchFamily="18" charset="0"/>
              </a:rPr>
              <a:t>The Great Mosque in Mali was an important Islamic learning center, attracting thousands of pilgrims and students to study the Quran, the holy book of Islam. The mosque forms part of Mali’s unique built environment. The mosque is made almost entirely of sun-dried mud bricks coated with clay. Citizens of Djenné participate in an annual festival event to replaster the walls of the Great Mosque.    </a:t>
            </a:r>
            <a:endParaRPr sz="2000" dirty="0">
              <a:solidFill>
                <a:srgbClr val="363636"/>
              </a:solidFill>
              <a:latin typeface="Georgia" panose="02040502050405020303" pitchFamily="18" charset="0"/>
            </a:endParaRPr>
          </a:p>
        </p:txBody>
      </p:sp>
      <p:pic>
        <p:nvPicPr>
          <p:cNvPr id="230" name="Google Shape;230;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1700" y="1237036"/>
            <a:ext cx="4844575" cy="3231300"/>
          </a:xfrm>
          <a:prstGeom prst="rect">
            <a:avLst/>
          </a:prstGeom>
          <a:noFill/>
          <a:ln w="25400">
            <a:solidFill>
              <a:srgbClr val="7030A0"/>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207369" y="238059"/>
            <a:ext cx="4807231" cy="9899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dirty="0">
                <a:solidFill>
                  <a:schemeClr val="hlink"/>
                </a:solidFill>
                <a:latin typeface="Georgia" panose="02040502050405020303" pitchFamily="18" charset="0"/>
                <a:hlinkClick r:id="rId3"/>
              </a:rPr>
              <a:t>Borobudur Temple</a:t>
            </a:r>
            <a:br>
              <a:rPr lang="en" sz="2800" b="1" u="sng" dirty="0">
                <a:solidFill>
                  <a:schemeClr val="hlink"/>
                </a:solidFill>
                <a:latin typeface="Georgia" panose="02040502050405020303" pitchFamily="18" charset="0"/>
                <a:hlinkClick r:id="rId3"/>
              </a:rPr>
            </a:br>
            <a:r>
              <a:rPr lang="en" sz="2800" b="1" u="sng" dirty="0">
                <a:solidFill>
                  <a:schemeClr val="hlink"/>
                </a:solidFill>
                <a:latin typeface="Georgia" panose="02040502050405020303" pitchFamily="18" charset="0"/>
                <a:hlinkClick r:id="rId3"/>
              </a:rPr>
              <a:t>in Indonesia</a:t>
            </a:r>
            <a:endParaRPr sz="2800" b="1" dirty="0">
              <a:latin typeface="Georgia" panose="02040502050405020303" pitchFamily="18" charset="0"/>
            </a:endParaRPr>
          </a:p>
        </p:txBody>
      </p:sp>
      <p:sp>
        <p:nvSpPr>
          <p:cNvPr id="237" name="Google Shape;237;p40"/>
          <p:cNvSpPr txBox="1"/>
          <p:nvPr/>
        </p:nvSpPr>
        <p:spPr>
          <a:xfrm>
            <a:off x="5993675" y="230125"/>
            <a:ext cx="2838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accent2"/>
              </a:solidFill>
              <a:highlight>
                <a:srgbClr val="FFFFFF"/>
              </a:highlight>
            </a:endParaRPr>
          </a:p>
          <a:p>
            <a:pPr marL="0" lvl="0" indent="0" algn="l" rtl="0">
              <a:spcBef>
                <a:spcPts val="0"/>
              </a:spcBef>
              <a:spcAft>
                <a:spcPts val="0"/>
              </a:spcAft>
              <a:buNone/>
            </a:pPr>
            <a:endParaRPr sz="1300">
              <a:solidFill>
                <a:schemeClr val="accent2"/>
              </a:solidFill>
              <a:highlight>
                <a:srgbClr val="FFFFFF"/>
              </a:highlight>
            </a:endParaRPr>
          </a:p>
        </p:txBody>
      </p:sp>
      <p:sp>
        <p:nvSpPr>
          <p:cNvPr id="238" name="Google Shape;238;p40"/>
          <p:cNvSpPr txBox="1"/>
          <p:nvPr/>
        </p:nvSpPr>
        <p:spPr>
          <a:xfrm>
            <a:off x="5193543" y="230930"/>
            <a:ext cx="37071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Georgia" panose="02040502050405020303" pitchFamily="18" charset="0"/>
              </a:rPr>
              <a:t>Borobudur is the largest Buddhist temple in the world, built in the 9</a:t>
            </a:r>
            <a:r>
              <a:rPr lang="en" sz="2000" baseline="30000" dirty="0">
                <a:latin typeface="Georgia" panose="02040502050405020303" pitchFamily="18" charset="0"/>
              </a:rPr>
              <a:t>th</a:t>
            </a:r>
            <a:r>
              <a:rPr lang="en" sz="2000" dirty="0">
                <a:latin typeface="Georgia" panose="02040502050405020303" pitchFamily="18" charset="0"/>
              </a:rPr>
              <a:t> century. It has nine stacked platforms, topped by a central dome surrounded by 72 Buddha statues seated inside individual stupas. The monument is a pilgrimage site for Buddhists who start at the base and follow a circular path ascending stairways to the top. The path symbolizes </a:t>
            </a:r>
            <a:r>
              <a:rPr lang="en-US" sz="2000" b="0" i="0" dirty="0">
                <a:solidFill>
                  <a:srgbClr val="202122"/>
                </a:solidFill>
                <a:effectLst/>
                <a:latin typeface="Georgia" panose="02040502050405020303" pitchFamily="18" charset="0"/>
              </a:rPr>
              <a:t>the Buddhist concept of attaining nirvana. </a:t>
            </a:r>
            <a:endParaRPr sz="2000" dirty="0">
              <a:latin typeface="Georgia" panose="02040502050405020303" pitchFamily="18" charset="0"/>
            </a:endParaRPr>
          </a:p>
        </p:txBody>
      </p:sp>
      <p:pic>
        <p:nvPicPr>
          <p:cNvPr id="239" name="Google Shape;239;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4577" y="1416832"/>
            <a:ext cx="4680023" cy="3117899"/>
          </a:xfrm>
          <a:prstGeom prst="rect">
            <a:avLst/>
          </a:prstGeom>
          <a:noFill/>
          <a:ln w="25400">
            <a:solidFill>
              <a:srgbClr val="0070C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4221000" y="213275"/>
            <a:ext cx="4611300" cy="5778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dirty="0">
                <a:solidFill>
                  <a:schemeClr val="hlink"/>
                </a:solidFill>
                <a:latin typeface="Georgia" panose="02040502050405020303" pitchFamily="18" charset="0"/>
                <a:hlinkClick r:id="rId3"/>
              </a:rPr>
              <a:t>Mount Kilimanjaro</a:t>
            </a:r>
            <a:br>
              <a:rPr lang="en" sz="2800" b="1" u="sng" dirty="0">
                <a:solidFill>
                  <a:schemeClr val="hlink"/>
                </a:solidFill>
                <a:latin typeface="Georgia" panose="02040502050405020303" pitchFamily="18" charset="0"/>
                <a:hlinkClick r:id="rId3"/>
              </a:rPr>
            </a:br>
            <a:r>
              <a:rPr lang="en" sz="2800" b="1" u="sng" dirty="0">
                <a:solidFill>
                  <a:schemeClr val="hlink"/>
                </a:solidFill>
                <a:latin typeface="Georgia" panose="02040502050405020303" pitchFamily="18" charset="0"/>
                <a:hlinkClick r:id="rId3"/>
              </a:rPr>
              <a:t>in Tanzania</a:t>
            </a:r>
            <a:endParaRPr sz="2800" dirty="0">
              <a:latin typeface="Georgia" panose="02040502050405020303" pitchFamily="18" charset="0"/>
            </a:endParaRPr>
          </a:p>
        </p:txBody>
      </p:sp>
      <p:sp>
        <p:nvSpPr>
          <p:cNvPr id="247" name="Google Shape;247;p41"/>
          <p:cNvSpPr txBox="1"/>
          <p:nvPr/>
        </p:nvSpPr>
        <p:spPr>
          <a:xfrm>
            <a:off x="4443193" y="1224900"/>
            <a:ext cx="4611300" cy="32624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dk1"/>
                </a:solidFill>
                <a:latin typeface="Georgia" panose="02040502050405020303" pitchFamily="18" charset="0"/>
              </a:rPr>
              <a:t>Mount Kilimanjaro in Tanzania is a sacred place to the Chaga, the country’s third largest ethnic group. They believe that the mountain is a sacred place where their gods reside. Their faith holds that Ruwa, the community’s chief god, lives on the top of Mount Kilimanjaro. Shrines in some parts of the high forest are made of masale, which is considered a sacred plant.    </a:t>
            </a:r>
            <a:endParaRPr sz="2000" dirty="0">
              <a:solidFill>
                <a:schemeClr val="dk1"/>
              </a:solidFill>
              <a:latin typeface="Georgia" panose="02040502050405020303" pitchFamily="18" charset="0"/>
            </a:endParaRPr>
          </a:p>
        </p:txBody>
      </p:sp>
      <p:pic>
        <p:nvPicPr>
          <p:cNvPr id="248" name="Google Shape;248;p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7724" y="291450"/>
            <a:ext cx="3873416" cy="4560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0" y="102546"/>
            <a:ext cx="9144000" cy="893392"/>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b="1" u="sng" dirty="0">
                <a:solidFill>
                  <a:schemeClr val="hlink"/>
                </a:solidFill>
                <a:latin typeface="Georgia" panose="02040502050405020303" pitchFamily="18" charset="0"/>
                <a:hlinkClick r:id="rId3"/>
              </a:rPr>
              <a:t>Map of Selected Sacred Places </a:t>
            </a:r>
            <a:endParaRPr sz="3600" b="1" dirty="0">
              <a:latin typeface="Georgia" panose="02040502050405020303" pitchFamily="18" charset="0"/>
            </a:endParaRPr>
          </a:p>
        </p:txBody>
      </p:sp>
      <p:pic>
        <p:nvPicPr>
          <p:cNvPr id="3" name="Picture 2">
            <a:extLst>
              <a:ext uri="{FF2B5EF4-FFF2-40B4-BE49-F238E27FC236}">
                <a16:creationId xmlns:a16="http://schemas.microsoft.com/office/drawing/2014/main" id="{8C3EB487-B918-2532-A78C-A7CBAAE464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9267" y="1100130"/>
            <a:ext cx="4845465" cy="37648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ctrTitle"/>
          </p:nvPr>
        </p:nvSpPr>
        <p:spPr>
          <a:xfrm>
            <a:off x="155850" y="59822"/>
            <a:ext cx="8832300" cy="147842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u="sng" dirty="0">
                <a:solidFill>
                  <a:srgbClr val="7030A0"/>
                </a:solidFill>
                <a:latin typeface="Georgia" panose="02040502050405020303" pitchFamily="18" charset="0"/>
                <a:ea typeface="Calibri"/>
                <a:cs typeface="Calibri"/>
                <a:sym typeface="Calibri"/>
              </a:rPr>
              <a:t>Sense of place</a:t>
            </a:r>
            <a:r>
              <a:rPr lang="en" sz="3000" b="1" dirty="0">
                <a:solidFill>
                  <a:srgbClr val="7030A0"/>
                </a:solidFill>
                <a:latin typeface="Georgia" panose="02040502050405020303" pitchFamily="18" charset="0"/>
                <a:ea typeface="Calibri"/>
                <a:cs typeface="Calibri"/>
                <a:sym typeface="Calibri"/>
              </a:rPr>
              <a:t>: </a:t>
            </a:r>
            <a:r>
              <a:rPr lang="en" sz="3000" b="1" dirty="0">
                <a:latin typeface="Georgia" panose="02040502050405020303" pitchFamily="18" charset="0"/>
                <a:ea typeface="Calibri"/>
                <a:cs typeface="Calibri"/>
                <a:sym typeface="Calibri"/>
              </a:rPr>
              <a:t>the subjective perceptions, memories, and personal connections evoked by a geographic location </a:t>
            </a:r>
            <a:endParaRPr sz="3000" b="1" dirty="0">
              <a:latin typeface="Georgia" panose="02040502050405020303" pitchFamily="18" charset="0"/>
              <a:ea typeface="Calibri"/>
              <a:cs typeface="Calibri"/>
              <a:sym typeface="Calibri"/>
            </a:endParaRPr>
          </a:p>
        </p:txBody>
      </p:sp>
      <p:pic>
        <p:nvPicPr>
          <p:cNvPr id="255" name="Google Shape;255;p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302845" y="1677643"/>
            <a:ext cx="4538310" cy="32618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9"/>
        <p:cNvGrpSpPr/>
        <p:nvPr/>
      </p:nvGrpSpPr>
      <p:grpSpPr>
        <a:xfrm>
          <a:off x="0" y="0"/>
          <a:ext cx="0" cy="0"/>
          <a:chOff x="0" y="0"/>
          <a:chExt cx="0" cy="0"/>
        </a:xfrm>
      </p:grpSpPr>
      <p:sp useBgFill="1">
        <p:nvSpPr>
          <p:cNvPr id="265" name="Rectangle 26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7">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51434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0" name="Google Shape;260;p43"/>
          <p:cNvSpPr txBox="1">
            <a:spLocks noGrp="1"/>
          </p:cNvSpPr>
          <p:nvPr>
            <p:ph type="ctrTitle"/>
          </p:nvPr>
        </p:nvSpPr>
        <p:spPr>
          <a:xfrm>
            <a:off x="1193746" y="113862"/>
            <a:ext cx="3503777" cy="992166"/>
          </a:xfrm>
          <a:prstGeom prst="rect">
            <a:avLst/>
          </a:prstGeom>
          <a:ln w="38100">
            <a:solidFill>
              <a:schemeClr val="accent5">
                <a:lumMod val="60000"/>
                <a:lumOff val="40000"/>
              </a:schemeClr>
            </a:solidFill>
          </a:ln>
        </p:spPr>
        <p:txBody>
          <a:bodyPr spcFirstLastPara="1" vert="horz" lIns="91440" tIns="45720" rIns="91440" bIns="45720" rtlCol="0" anchor="ctr" anchorCtr="0">
            <a:normAutofit/>
          </a:bodyPr>
          <a:lstStyle/>
          <a:p>
            <a:pPr marL="0" lvl="0" indent="0" defTabSz="914400">
              <a:spcAft>
                <a:spcPts val="0"/>
              </a:spcAft>
            </a:pPr>
            <a:r>
              <a:rPr lang="en-US" sz="2800" b="1" dirty="0">
                <a:latin typeface="Georgia" panose="02040502050405020303" pitchFamily="18" charset="0"/>
              </a:rPr>
              <a:t>Sense of place</a:t>
            </a:r>
            <a:br>
              <a:rPr lang="en-US" sz="2800" b="1" dirty="0">
                <a:latin typeface="Georgia" panose="02040502050405020303" pitchFamily="18" charset="0"/>
              </a:rPr>
            </a:br>
            <a:r>
              <a:rPr lang="en-US" sz="2800" b="1" dirty="0">
                <a:latin typeface="Georgia" panose="02040502050405020303" pitchFamily="18" charset="0"/>
              </a:rPr>
              <a:t>Reflection </a:t>
            </a:r>
          </a:p>
        </p:txBody>
      </p:sp>
      <p:sp>
        <p:nvSpPr>
          <p:cNvPr id="261" name="Google Shape;261;p43"/>
          <p:cNvSpPr txBox="1">
            <a:spLocks noGrp="1"/>
          </p:cNvSpPr>
          <p:nvPr>
            <p:ph type="subTitle" idx="1"/>
          </p:nvPr>
        </p:nvSpPr>
        <p:spPr>
          <a:xfrm>
            <a:off x="309257" y="1362403"/>
            <a:ext cx="5990603" cy="3320692"/>
          </a:xfrm>
          <a:prstGeom prst="rect">
            <a:avLst/>
          </a:prstGeom>
        </p:spPr>
        <p:txBody>
          <a:bodyPr spcFirstLastPara="1" vert="horz" lIns="91440" tIns="45720" rIns="91440" bIns="45720" rtlCol="0" anchorCtr="0">
            <a:noAutofit/>
          </a:bodyPr>
          <a:lstStyle/>
          <a:p>
            <a:pPr lvl="0" algn="l" defTabSz="914400">
              <a:spcBef>
                <a:spcPts val="0"/>
              </a:spcBef>
              <a:spcAft>
                <a:spcPts val="600"/>
              </a:spcAft>
            </a:pPr>
            <a:r>
              <a:rPr lang="en-US" sz="1600" b="1" dirty="0">
                <a:latin typeface="Georgia" panose="02040502050405020303" pitchFamily="18" charset="0"/>
              </a:rPr>
              <a:t>Reflect about a place that you may consider sacred.</a:t>
            </a:r>
          </a:p>
          <a:p>
            <a:pPr lvl="0" algn="l" defTabSz="914400">
              <a:spcBef>
                <a:spcPts val="0"/>
              </a:spcBef>
              <a:spcAft>
                <a:spcPts val="600"/>
              </a:spcAft>
            </a:pPr>
            <a:endParaRPr lang="en-US" sz="1600" b="1" dirty="0">
              <a:latin typeface="Georgia" panose="02040502050405020303" pitchFamily="18" charset="0"/>
            </a:endParaRPr>
          </a:p>
          <a:p>
            <a:pPr marL="0" lvl="0" indent="-228600" algn="l" defTabSz="914400">
              <a:spcBef>
                <a:spcPts val="0"/>
              </a:spcBef>
              <a:spcAft>
                <a:spcPts val="600"/>
              </a:spcAft>
              <a:buFont typeface="Arial" panose="020B0604020202020204" pitchFamily="34" charset="0"/>
              <a:buChar char="•"/>
            </a:pPr>
            <a:r>
              <a:rPr lang="en-US" sz="1600" b="1" dirty="0">
                <a:latin typeface="Georgia" panose="02040502050405020303" pitchFamily="18" charset="0"/>
              </a:rPr>
              <a:t>Identify and describe the place. </a:t>
            </a:r>
          </a:p>
          <a:p>
            <a:pPr marL="0" lvl="0" indent="-228600" algn="l" defTabSz="914400">
              <a:spcBef>
                <a:spcPts val="0"/>
              </a:spcBef>
              <a:spcAft>
                <a:spcPts val="600"/>
              </a:spcAft>
              <a:buFont typeface="Arial" panose="020B0604020202020204" pitchFamily="34" charset="0"/>
              <a:buChar char="•"/>
            </a:pPr>
            <a:r>
              <a:rPr lang="en-US" sz="1600" b="1" dirty="0">
                <a:latin typeface="Georgia" panose="02040502050405020303" pitchFamily="18" charset="0"/>
              </a:rPr>
              <a:t>Is it an indigenous sacred place or a non-indigenous</a:t>
            </a:r>
          </a:p>
          <a:p>
            <a:pPr lvl="0" algn="l" defTabSz="914400">
              <a:spcBef>
                <a:spcPts val="0"/>
              </a:spcBef>
              <a:spcAft>
                <a:spcPts val="600"/>
              </a:spcAft>
            </a:pPr>
            <a:r>
              <a:rPr lang="en-US" sz="1600" b="1" dirty="0">
                <a:latin typeface="Georgia" panose="02040502050405020303" pitchFamily="18" charset="0"/>
              </a:rPr>
              <a:t>    sacred place? </a:t>
            </a:r>
          </a:p>
          <a:p>
            <a:pPr marL="0" lvl="0" indent="-228600" algn="l" defTabSz="914400">
              <a:spcBef>
                <a:spcPts val="0"/>
              </a:spcBef>
              <a:spcAft>
                <a:spcPts val="600"/>
              </a:spcAft>
              <a:buFont typeface="Arial" panose="020B0604020202020204" pitchFamily="34" charset="0"/>
              <a:buChar char="•"/>
            </a:pPr>
            <a:r>
              <a:rPr lang="en-US" sz="1600" b="1" dirty="0">
                <a:latin typeface="Georgia" panose="02040502050405020303" pitchFamily="18" charset="0"/>
              </a:rPr>
              <a:t>What is your sense of place when you’re there?</a:t>
            </a:r>
          </a:p>
          <a:p>
            <a:pPr marL="0" lvl="0" indent="-228600" algn="l" defTabSz="914400">
              <a:spcBef>
                <a:spcPts val="0"/>
              </a:spcBef>
              <a:spcAft>
                <a:spcPts val="600"/>
              </a:spcAft>
              <a:buFont typeface="Arial" panose="020B0604020202020204" pitchFamily="34" charset="0"/>
              <a:buChar char="•"/>
            </a:pPr>
            <a:r>
              <a:rPr lang="en-US" sz="1600" b="1" dirty="0">
                <a:latin typeface="Georgia" panose="02040502050405020303" pitchFamily="18" charset="0"/>
              </a:rPr>
              <a:t>In other words, when you are there, what personal</a:t>
            </a:r>
          </a:p>
          <a:p>
            <a:pPr lvl="0" algn="l" defTabSz="914400">
              <a:spcBef>
                <a:spcPts val="0"/>
              </a:spcBef>
              <a:spcAft>
                <a:spcPts val="600"/>
              </a:spcAft>
            </a:pPr>
            <a:r>
              <a:rPr lang="en-US" sz="1600" b="1" dirty="0">
                <a:latin typeface="Georgia" panose="02040502050405020303" pitchFamily="18" charset="0"/>
              </a:rPr>
              <a:t>    connections do you experience and why? </a:t>
            </a:r>
          </a:p>
          <a:p>
            <a:pPr marL="0" lvl="0" indent="-228600" algn="l" defTabSz="914400">
              <a:spcBef>
                <a:spcPts val="0"/>
              </a:spcBef>
              <a:spcAft>
                <a:spcPts val="600"/>
              </a:spcAft>
              <a:buFont typeface="Arial" panose="020B0604020202020204" pitchFamily="34" charset="0"/>
              <a:buChar char="•"/>
            </a:pPr>
            <a:endParaRPr lang="en-US" sz="1600" b="1" dirty="0">
              <a:latin typeface="Georgia" panose="02040502050405020303" pitchFamily="18" charset="0"/>
            </a:endParaRPr>
          </a:p>
          <a:p>
            <a:pPr lvl="0" defTabSz="914400">
              <a:spcBef>
                <a:spcPts val="0"/>
              </a:spcBef>
              <a:spcAft>
                <a:spcPts val="600"/>
              </a:spcAft>
            </a:pPr>
            <a:r>
              <a:rPr lang="en-US" sz="1600" b="1" i="1" dirty="0">
                <a:latin typeface="Georgia" panose="02040502050405020303" pitchFamily="18" charset="0"/>
              </a:rPr>
              <a:t>If you’re comfortable, </a:t>
            </a:r>
          </a:p>
          <a:p>
            <a:pPr lvl="0" defTabSz="914400">
              <a:spcBef>
                <a:spcPts val="0"/>
              </a:spcBef>
              <a:spcAft>
                <a:spcPts val="600"/>
              </a:spcAft>
            </a:pPr>
            <a:r>
              <a:rPr lang="en-US" sz="1600" b="1" i="1" dirty="0">
                <a:latin typeface="Georgia" panose="02040502050405020303" pitchFamily="18" charset="0"/>
              </a:rPr>
              <a:t>share with a person in the class. </a:t>
            </a:r>
          </a:p>
        </p:txBody>
      </p:sp>
      <p:pic>
        <p:nvPicPr>
          <p:cNvPr id="2" name="Picture 6" descr="Flower Of Life Images – Browse 1,035,284 Stock Photos, Vectors, and Video |  Adobe Stock">
            <a:extLst>
              <a:ext uri="{FF2B5EF4-FFF2-40B4-BE49-F238E27FC236}">
                <a16:creationId xmlns:a16="http://schemas.microsoft.com/office/drawing/2014/main" id="{8B891AA6-8A5F-EF04-0925-1662054E4F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63484" y="563272"/>
            <a:ext cx="1648518" cy="1884021"/>
          </a:xfrm>
          <a:prstGeom prst="rect">
            <a:avLst/>
          </a:prstGeom>
          <a:noFill/>
          <a:ln w="254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3" name="Picture 6" descr="Flower Of Life Images – Browse 1,035,284 Stock Photos, Vectors, and Video |  Adobe Stock">
            <a:extLst>
              <a:ext uri="{FF2B5EF4-FFF2-40B4-BE49-F238E27FC236}">
                <a16:creationId xmlns:a16="http://schemas.microsoft.com/office/drawing/2014/main" id="{7CEAD1C8-1EDE-3DE5-FD4E-049B937DEA9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63484" y="2688593"/>
            <a:ext cx="1648518" cy="1884021"/>
          </a:xfrm>
          <a:prstGeom prst="rect">
            <a:avLst/>
          </a:prstGeom>
          <a:noFill/>
          <a:ln w="254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ctrTitle"/>
          </p:nvPr>
        </p:nvSpPr>
        <p:spPr>
          <a:xfrm>
            <a:off x="0" y="163025"/>
            <a:ext cx="9144000" cy="140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u="sng" dirty="0">
                <a:solidFill>
                  <a:srgbClr val="7030A0"/>
                </a:solidFill>
                <a:latin typeface="Georgia" panose="02040502050405020303" pitchFamily="18" charset="0"/>
                <a:ea typeface="Calibri"/>
                <a:cs typeface="Calibri"/>
                <a:sym typeface="Calibri"/>
              </a:rPr>
              <a:t>sacred place</a:t>
            </a:r>
            <a:r>
              <a:rPr lang="en" sz="3200" b="1" dirty="0">
                <a:solidFill>
                  <a:srgbClr val="7030A0"/>
                </a:solidFill>
                <a:latin typeface="Georgia" panose="02040502050405020303" pitchFamily="18" charset="0"/>
                <a:ea typeface="Calibri"/>
                <a:cs typeface="Calibri"/>
                <a:sym typeface="Calibri"/>
              </a:rPr>
              <a:t>: </a:t>
            </a:r>
            <a:r>
              <a:rPr lang="en" sz="3200" b="1" dirty="0">
                <a:latin typeface="Georgia" panose="02040502050405020303" pitchFamily="18" charset="0"/>
                <a:ea typeface="Calibri"/>
                <a:cs typeface="Calibri"/>
                <a:sym typeface="Calibri"/>
              </a:rPr>
              <a:t>a location that is</a:t>
            </a:r>
            <a:endParaRPr sz="3200" b="1" dirty="0">
              <a:latin typeface="Georgia" panose="02040502050405020303" pitchFamily="18" charset="0"/>
              <a:ea typeface="Calibri"/>
              <a:cs typeface="Calibri"/>
              <a:sym typeface="Calibri"/>
            </a:endParaRPr>
          </a:p>
          <a:p>
            <a:pPr marL="0" lvl="0" indent="0" algn="ctr" rtl="0">
              <a:spcBef>
                <a:spcPts val="0"/>
              </a:spcBef>
              <a:spcAft>
                <a:spcPts val="0"/>
              </a:spcAft>
              <a:buNone/>
            </a:pPr>
            <a:r>
              <a:rPr lang="en" sz="3200" b="1" dirty="0">
                <a:latin typeface="Georgia" panose="02040502050405020303" pitchFamily="18" charset="0"/>
                <a:ea typeface="Calibri"/>
                <a:cs typeface="Calibri"/>
                <a:sym typeface="Calibri"/>
              </a:rPr>
              <a:t>considered holy or spiritual    </a:t>
            </a:r>
            <a:endParaRPr sz="3200" b="1" dirty="0">
              <a:latin typeface="Georgia" panose="02040502050405020303" pitchFamily="18" charset="0"/>
              <a:ea typeface="Calibri"/>
              <a:cs typeface="Calibri"/>
              <a:sym typeface="Calibri"/>
            </a:endParaRPr>
          </a:p>
        </p:txBody>
      </p:sp>
      <p:sp>
        <p:nvSpPr>
          <p:cNvPr id="76" name="Google Shape;76;p17"/>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7" name="Google Shape;77;p17"/>
          <p:cNvPicPr preferRelativeResize="0"/>
          <p:nvPr/>
        </p:nvPicPr>
        <p:blipFill rotWithShape="1">
          <a:blip r:embed="rId3" cstate="screen">
            <a:alphaModFix/>
            <a:extLst>
              <a:ext uri="{28A0092B-C50C-407E-A947-70E740481C1C}">
                <a14:useLocalDpi xmlns:a14="http://schemas.microsoft.com/office/drawing/2010/main"/>
              </a:ext>
            </a:extLst>
          </a:blip>
          <a:srcRect t="6967" b="7548"/>
          <a:stretch/>
        </p:blipFill>
        <p:spPr>
          <a:xfrm>
            <a:off x="0" y="1860675"/>
            <a:ext cx="9144001" cy="28025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0" y="-152400"/>
            <a:ext cx="9144000" cy="1132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b="1" dirty="0">
                <a:latin typeface="Georgia" panose="02040502050405020303" pitchFamily="18" charset="0"/>
              </a:rPr>
              <a:t>World Regions</a:t>
            </a:r>
            <a:endParaRPr sz="4800" b="1" dirty="0">
              <a:latin typeface="Georgia" panose="02040502050405020303" pitchFamily="18" charset="0"/>
            </a:endParaRPr>
          </a:p>
        </p:txBody>
      </p:sp>
      <p:pic>
        <p:nvPicPr>
          <p:cNvPr id="70" name="Google Shape;70;p16"/>
          <p:cNvPicPr preferRelativeResize="0"/>
          <p:nvPr/>
        </p:nvPicPr>
        <p:blipFill>
          <a:blip r:embed="rId3">
            <a:alphaModFix/>
          </a:blip>
          <a:stretch>
            <a:fillRect/>
          </a:stretch>
        </p:blipFill>
        <p:spPr>
          <a:xfrm>
            <a:off x="435345" y="876575"/>
            <a:ext cx="8224524" cy="411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33005" y="291450"/>
            <a:ext cx="458504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b="1" u="sng" dirty="0">
                <a:solidFill>
                  <a:schemeClr val="hlink"/>
                </a:solidFill>
                <a:latin typeface="Georgia" panose="02040502050405020303" pitchFamily="18" charset="0"/>
                <a:hlinkClick r:id="rId3"/>
              </a:rPr>
              <a:t>Golden Temple in India</a:t>
            </a:r>
            <a:endParaRPr sz="2800" b="1" dirty="0">
              <a:latin typeface="Georgia" panose="02040502050405020303" pitchFamily="18" charset="0"/>
            </a:endParaRPr>
          </a:p>
        </p:txBody>
      </p:sp>
      <p:sp>
        <p:nvSpPr>
          <p:cNvPr id="83" name="Google Shape;83;p18"/>
          <p:cNvSpPr txBox="1">
            <a:spLocks noGrp="1"/>
          </p:cNvSpPr>
          <p:nvPr>
            <p:ph type="body" idx="1"/>
          </p:nvPr>
        </p:nvSpPr>
        <p:spPr>
          <a:xfrm>
            <a:off x="5633350" y="291450"/>
            <a:ext cx="3294600" cy="456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sz="1500">
                <a:solidFill>
                  <a:schemeClr val="dk1"/>
                </a:solidFill>
              </a:rPr>
              <a:t>  </a:t>
            </a:r>
            <a:endParaRPr sz="1500"/>
          </a:p>
        </p:txBody>
      </p:sp>
      <p:sp>
        <p:nvSpPr>
          <p:cNvPr id="84" name="Google Shape;84;p18"/>
          <p:cNvSpPr txBox="1"/>
          <p:nvPr/>
        </p:nvSpPr>
        <p:spPr>
          <a:xfrm>
            <a:off x="5227074" y="2041"/>
            <a:ext cx="3854700" cy="5170616"/>
          </a:xfrm>
          <a:prstGeom prst="rect">
            <a:avLst/>
          </a:prstGeom>
          <a:noFill/>
          <a:ln>
            <a:noFill/>
          </a:ln>
        </p:spPr>
        <p:txBody>
          <a:bodyPr spcFirstLastPara="1" wrap="square" lIns="91425" tIns="91425" rIns="91425" bIns="91425" anchor="t" anchorCtr="0">
            <a:spAutoFit/>
          </a:bodyPr>
          <a:lstStyle/>
          <a:p>
            <a:r>
              <a:rPr lang="en" sz="1800" dirty="0">
                <a:latin typeface="Georgia" panose="02040502050405020303" pitchFamily="18" charset="0"/>
              </a:rPr>
              <a:t>The Golden Temple in India is the most </a:t>
            </a:r>
            <a:r>
              <a:rPr lang="en" sz="1800" b="1" dirty="0">
                <a:latin typeface="Georgia" panose="02040502050405020303" pitchFamily="18" charset="0"/>
              </a:rPr>
              <a:t>sacred place</a:t>
            </a:r>
            <a:r>
              <a:rPr lang="en" sz="1800" dirty="0">
                <a:latin typeface="Georgia" panose="02040502050405020303" pitchFamily="18" charset="0"/>
              </a:rPr>
              <a:t> in Sikhism.</a:t>
            </a:r>
            <a:r>
              <a:rPr lang="en-US" sz="1800" dirty="0">
                <a:latin typeface="Georgia" panose="02040502050405020303" pitchFamily="18" charset="0"/>
              </a:rPr>
              <a:t> The building has entrances on all four sides, indicating that it is open to people of </a:t>
            </a:r>
            <a:r>
              <a:rPr lang="en-US" dirty="0">
                <a:latin typeface="Georgia" panose="02040502050405020303" pitchFamily="18" charset="0"/>
              </a:rPr>
              <a:t>all religions. Inside the temple, </a:t>
            </a:r>
            <a:r>
              <a:rPr lang="en-US" b="0" i="0" dirty="0">
                <a:effectLst/>
                <a:latin typeface="Georgia" panose="02040502050405020303" pitchFamily="18" charset="0"/>
              </a:rPr>
              <a:t>on a jewel-studded platform, lies the </a:t>
            </a:r>
            <a:r>
              <a:rPr lang="en-US" b="0" i="1" dirty="0">
                <a:effectLst/>
                <a:latin typeface="Georgia" panose="02040502050405020303" pitchFamily="18" charset="0"/>
              </a:rPr>
              <a:t>Guru </a:t>
            </a:r>
            <a:r>
              <a:rPr lang="en-US" b="0" i="1" dirty="0" err="1">
                <a:effectLst/>
                <a:latin typeface="Georgia" panose="02040502050405020303" pitchFamily="18" charset="0"/>
              </a:rPr>
              <a:t>Granth</a:t>
            </a:r>
            <a:r>
              <a:rPr lang="en-US" b="0" i="1" dirty="0">
                <a:effectLst/>
                <a:latin typeface="Georgia" panose="02040502050405020303" pitchFamily="18" charset="0"/>
              </a:rPr>
              <a:t> Sahib</a:t>
            </a:r>
            <a:r>
              <a:rPr lang="en-US" b="0" i="0" dirty="0">
                <a:effectLst/>
                <a:latin typeface="Georgia" panose="02040502050405020303" pitchFamily="18" charset="0"/>
              </a:rPr>
              <a:t>, the central holy religious scripture of Sikhism. </a:t>
            </a:r>
          </a:p>
          <a:p>
            <a:endParaRPr lang="en" dirty="0">
              <a:latin typeface="Georgia" panose="02040502050405020303" pitchFamily="18" charset="0"/>
            </a:endParaRPr>
          </a:p>
          <a:p>
            <a:pPr marL="0" lvl="0" indent="0" algn="l" rtl="0">
              <a:spcBef>
                <a:spcPts val="0"/>
              </a:spcBef>
              <a:spcAft>
                <a:spcPts val="0"/>
              </a:spcAft>
              <a:buNone/>
            </a:pPr>
            <a:r>
              <a:rPr lang="en-US" b="0" i="0" dirty="0">
                <a:solidFill>
                  <a:srgbClr val="212529"/>
                </a:solidFill>
                <a:effectLst/>
                <a:latin typeface="Georgia" panose="02040502050405020303" pitchFamily="18" charset="0"/>
              </a:rPr>
              <a:t>The lake surrounding the Golden Temple is known as </a:t>
            </a:r>
            <a:r>
              <a:rPr lang="en-US" b="0" i="1" dirty="0">
                <a:solidFill>
                  <a:srgbClr val="212529"/>
                </a:solidFill>
                <a:effectLst/>
                <a:latin typeface="Georgia" panose="02040502050405020303" pitchFamily="18" charset="0"/>
              </a:rPr>
              <a:t>Amrit Sarovar </a:t>
            </a:r>
            <a:r>
              <a:rPr lang="en-US" b="0" i="0" dirty="0">
                <a:solidFill>
                  <a:srgbClr val="212529"/>
                </a:solidFill>
                <a:effectLst/>
                <a:latin typeface="Georgia" panose="02040502050405020303" pitchFamily="18" charset="0"/>
              </a:rPr>
              <a:t>which means </a:t>
            </a:r>
            <a:r>
              <a:rPr lang="en-US" b="0" i="0" dirty="0">
                <a:solidFill>
                  <a:srgbClr val="333333"/>
                </a:solidFill>
                <a:effectLst/>
                <a:latin typeface="Georgia" panose="02040502050405020303" pitchFamily="18" charset="0"/>
              </a:rPr>
              <a:t>“pool of ambrosial nectar.” Sikhs consider the pool holy and purifying. Many bathe in it from the outer platform</a:t>
            </a:r>
            <a:r>
              <a:rPr lang="en-US" b="0" i="0" dirty="0">
                <a:solidFill>
                  <a:srgbClr val="212529"/>
                </a:solidFill>
                <a:effectLst/>
                <a:latin typeface="Georgia" panose="02040502050405020303" pitchFamily="18" charset="0"/>
              </a:rPr>
              <a:t>. </a:t>
            </a:r>
            <a:r>
              <a:rPr lang="en" sz="1800" dirty="0">
                <a:latin typeface="Georgia" panose="02040502050405020303" pitchFamily="18" charset="0"/>
              </a:rPr>
              <a:t>Thousands of Sikhs visit this shrine daily for worship. </a:t>
            </a:r>
            <a:endParaRPr sz="1800" dirty="0">
              <a:latin typeface="Georgia" panose="02040502050405020303" pitchFamily="18" charset="0"/>
            </a:endParaRPr>
          </a:p>
        </p:txBody>
      </p:sp>
      <p:pic>
        <p:nvPicPr>
          <p:cNvPr id="85" name="Google Shape;85;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33005" y="1031760"/>
            <a:ext cx="4777166" cy="3234389"/>
          </a:xfrm>
          <a:prstGeom prst="rect">
            <a:avLst/>
          </a:prstGeom>
          <a:noFill/>
          <a:ln w="28575">
            <a:solidFill>
              <a:srgbClr val="7030A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0" y="213632"/>
            <a:ext cx="9050700" cy="87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u="sng" dirty="0">
                <a:solidFill>
                  <a:srgbClr val="7030A0"/>
                </a:solidFill>
                <a:latin typeface="Georgia" panose="02040502050405020303" pitchFamily="18" charset="0"/>
                <a:ea typeface="Calibri"/>
                <a:cs typeface="Calibri"/>
                <a:sym typeface="Calibri"/>
              </a:rPr>
              <a:t>physical landscape</a:t>
            </a:r>
            <a:r>
              <a:rPr lang="en" sz="3200" b="1" dirty="0">
                <a:solidFill>
                  <a:srgbClr val="7030A0"/>
                </a:solidFill>
                <a:latin typeface="Georgia" panose="02040502050405020303" pitchFamily="18" charset="0"/>
                <a:ea typeface="Calibri"/>
                <a:cs typeface="Calibri"/>
                <a:sym typeface="Calibri"/>
              </a:rPr>
              <a:t>: </a:t>
            </a:r>
            <a:r>
              <a:rPr lang="en" sz="3200" b="1" dirty="0">
                <a:latin typeface="Georgia" panose="02040502050405020303" pitchFamily="18" charset="0"/>
                <a:ea typeface="Calibri"/>
                <a:cs typeface="Calibri"/>
                <a:sym typeface="Calibri"/>
              </a:rPr>
              <a:t>the natural environment  </a:t>
            </a:r>
            <a:endParaRPr sz="3200" b="1" dirty="0">
              <a:latin typeface="Georgia" panose="02040502050405020303" pitchFamily="18" charset="0"/>
              <a:ea typeface="Calibri"/>
              <a:cs typeface="Calibri"/>
              <a:sym typeface="Calibri"/>
            </a:endParaRPr>
          </a:p>
        </p:txBody>
      </p:sp>
      <p:pic>
        <p:nvPicPr>
          <p:cNvPr id="91" name="Google Shape;91;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07975" y="1018750"/>
            <a:ext cx="4966875" cy="38199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43334" y="265563"/>
            <a:ext cx="4875597"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u="sng" dirty="0">
                <a:solidFill>
                  <a:schemeClr val="hlink"/>
                </a:solidFill>
                <a:latin typeface="Georgia" panose="02040502050405020303" pitchFamily="18" charset="0"/>
                <a:hlinkClick r:id="rId3"/>
              </a:rPr>
              <a:t>Ukonsaari Island in Finland </a:t>
            </a:r>
            <a:endParaRPr sz="2500" b="1" dirty="0">
              <a:latin typeface="Georgia" panose="02040502050405020303" pitchFamily="18" charset="0"/>
            </a:endParaRPr>
          </a:p>
        </p:txBody>
      </p:sp>
      <p:sp>
        <p:nvSpPr>
          <p:cNvPr id="97" name="Google Shape;97;p20"/>
          <p:cNvSpPr txBox="1">
            <a:spLocks noGrp="1"/>
          </p:cNvSpPr>
          <p:nvPr>
            <p:ph type="body" idx="1"/>
          </p:nvPr>
        </p:nvSpPr>
        <p:spPr>
          <a:xfrm>
            <a:off x="4999289" y="910224"/>
            <a:ext cx="4064654" cy="383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latin typeface="Georgia" panose="02040502050405020303" pitchFamily="18" charset="0"/>
              </a:rPr>
              <a:t>The island of Ukonsaari in Lake Inari in northern Finland is a </a:t>
            </a:r>
            <a:r>
              <a:rPr lang="en" b="1" dirty="0">
                <a:solidFill>
                  <a:schemeClr val="dk1"/>
                </a:solidFill>
                <a:latin typeface="Georgia" panose="02040502050405020303" pitchFamily="18" charset="0"/>
              </a:rPr>
              <a:t>sacred place</a:t>
            </a:r>
            <a:r>
              <a:rPr lang="en" dirty="0">
                <a:solidFill>
                  <a:schemeClr val="dk1"/>
                </a:solidFill>
                <a:latin typeface="Georgia" panose="02040502050405020303" pitchFamily="18" charset="0"/>
              </a:rPr>
              <a:t> to the indigenous Sámi people. The Sámi have lived near the rocky island for two thousand years. Steep cliffs and a cave characterize the </a:t>
            </a:r>
            <a:r>
              <a:rPr lang="en" b="1" dirty="0">
                <a:solidFill>
                  <a:schemeClr val="dk1"/>
                </a:solidFill>
                <a:latin typeface="Georgia" panose="02040502050405020303" pitchFamily="18" charset="0"/>
              </a:rPr>
              <a:t>physical landscape</a:t>
            </a:r>
            <a:r>
              <a:rPr lang="en" dirty="0">
                <a:solidFill>
                  <a:schemeClr val="dk1"/>
                </a:solidFill>
                <a:latin typeface="Georgia" panose="02040502050405020303" pitchFamily="18" charset="0"/>
              </a:rPr>
              <a:t>. The island is closely connected to the Sámi’s worship of their god of thunder, Ukko, who was the most important male deity.</a:t>
            </a:r>
            <a:endParaRPr sz="1100" dirty="0">
              <a:solidFill>
                <a:schemeClr val="dk1"/>
              </a:solidFill>
            </a:endParaRPr>
          </a:p>
          <a:p>
            <a:pPr marL="0" lvl="0" indent="0" algn="l" rtl="0">
              <a:spcBef>
                <a:spcPts val="0"/>
              </a:spcBef>
              <a:spcAft>
                <a:spcPts val="1200"/>
              </a:spcAft>
              <a:buNone/>
            </a:pPr>
            <a:endParaRPr sz="1600" dirty="0">
              <a:solidFill>
                <a:srgbClr val="292929"/>
              </a:solidFill>
              <a:highlight>
                <a:srgbClr val="FFFFFF"/>
              </a:highlight>
            </a:endParaRPr>
          </a:p>
        </p:txBody>
      </p:sp>
      <p:pic>
        <p:nvPicPr>
          <p:cNvPr id="98" name="Google Shape;98;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5871" y="965674"/>
            <a:ext cx="4502323" cy="3498338"/>
          </a:xfrm>
          <a:prstGeom prst="rect">
            <a:avLst/>
          </a:prstGeom>
          <a:noFill/>
          <a:ln w="25400">
            <a:solidFill>
              <a:srgbClr val="00206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875722" y="304687"/>
            <a:ext cx="3790281"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500" b="1" u="sng" dirty="0">
                <a:solidFill>
                  <a:schemeClr val="hlink"/>
                </a:solidFill>
                <a:latin typeface="Georgia" panose="02040502050405020303" pitchFamily="18" charset="0"/>
                <a:hlinkClick r:id="rId3"/>
              </a:rPr>
              <a:t>Uluru in Australia</a:t>
            </a:r>
            <a:endParaRPr sz="2500" b="1" dirty="0">
              <a:latin typeface="Georgia" panose="02040502050405020303" pitchFamily="18" charset="0"/>
            </a:endParaRPr>
          </a:p>
        </p:txBody>
      </p:sp>
      <p:sp>
        <p:nvSpPr>
          <p:cNvPr id="104" name="Google Shape;104;p21"/>
          <p:cNvSpPr txBox="1">
            <a:spLocks noGrp="1"/>
          </p:cNvSpPr>
          <p:nvPr>
            <p:ph type="body" idx="1"/>
          </p:nvPr>
        </p:nvSpPr>
        <p:spPr>
          <a:xfrm>
            <a:off x="5046711" y="229282"/>
            <a:ext cx="4097289" cy="3847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Georgia" panose="02040502050405020303" pitchFamily="18" charset="0"/>
              </a:rPr>
              <a:t>Uluru is a </a:t>
            </a:r>
            <a:r>
              <a:rPr lang="en" sz="2000" b="1" dirty="0">
                <a:solidFill>
                  <a:schemeClr val="dk1"/>
                </a:solidFill>
                <a:latin typeface="Georgia" panose="02040502050405020303" pitchFamily="18" charset="0"/>
              </a:rPr>
              <a:t>sacred place</a:t>
            </a:r>
            <a:r>
              <a:rPr lang="en" sz="2000" dirty="0">
                <a:solidFill>
                  <a:schemeClr val="dk1"/>
                </a:solidFill>
                <a:latin typeface="Georgia" panose="02040502050405020303" pitchFamily="18" charset="0"/>
              </a:rPr>
              <a:t> to the indigenous Aṉangu people who have lived in this area for more than 30,000 years. The </a:t>
            </a:r>
            <a:r>
              <a:rPr lang="en" sz="2000" b="1" dirty="0">
                <a:solidFill>
                  <a:schemeClr val="dk1"/>
                </a:solidFill>
                <a:latin typeface="Georgia" panose="02040502050405020303" pitchFamily="18" charset="0"/>
              </a:rPr>
              <a:t>physical landscape</a:t>
            </a:r>
            <a:r>
              <a:rPr lang="en" sz="2000" dirty="0">
                <a:solidFill>
                  <a:schemeClr val="dk1"/>
                </a:solidFill>
                <a:latin typeface="Georgia" panose="02040502050405020303" pitchFamily="18" charset="0"/>
              </a:rPr>
              <a:t> is characterized by this large sandstone formation, which reaches more than 2,800 feet above sea level.   </a:t>
            </a:r>
            <a:endParaRPr sz="2000" dirty="0">
              <a:solidFill>
                <a:schemeClr val="dk1"/>
              </a:solidFill>
              <a:latin typeface="Georgia" panose="02040502050405020303" pitchFamily="18" charset="0"/>
            </a:endParaRPr>
          </a:p>
          <a:p>
            <a:pPr marL="0" lvl="0" indent="0" algn="l" rtl="0">
              <a:spcBef>
                <a:spcPts val="1200"/>
              </a:spcBef>
              <a:spcAft>
                <a:spcPts val="1200"/>
              </a:spcAft>
              <a:buNone/>
            </a:pPr>
            <a:r>
              <a:rPr lang="en" sz="2000" dirty="0">
                <a:solidFill>
                  <a:schemeClr val="dk1"/>
                </a:solidFill>
                <a:latin typeface="Georgia" panose="02040502050405020303" pitchFamily="18" charset="0"/>
              </a:rPr>
              <a:t>The Aṉangu people believe that the Uluru was formed during the Dreaming, a time when the land and people were created by the ancestor spirits. The Aṉangu conduct ceremonies today in the sacred caves at the base of Uluru. </a:t>
            </a:r>
            <a:endParaRPr sz="2000" dirty="0">
              <a:latin typeface="Georgia" panose="02040502050405020303" pitchFamily="18" charset="0"/>
            </a:endParaRPr>
          </a:p>
        </p:txBody>
      </p:sp>
      <p:pic>
        <p:nvPicPr>
          <p:cNvPr id="105" name="Google Shape;105;p21"/>
          <p:cNvPicPr preferRelativeResize="0"/>
          <p:nvPr/>
        </p:nvPicPr>
        <p:blipFill>
          <a:blip r:embed="rId4">
            <a:alphaModFix/>
          </a:blip>
          <a:stretch>
            <a:fillRect/>
          </a:stretch>
        </p:blipFill>
        <p:spPr>
          <a:xfrm>
            <a:off x="229867" y="1032567"/>
            <a:ext cx="4748478" cy="2599396"/>
          </a:xfrm>
          <a:prstGeom prst="rect">
            <a:avLst/>
          </a:prstGeom>
          <a:noFill/>
          <a:ln w="25400">
            <a:solidFill>
              <a:srgbClr val="002060"/>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5944</TotalTime>
  <Words>2537</Words>
  <Application>Microsoft Macintosh PowerPoint</Application>
  <PresentationFormat>On-screen Show (16:9)</PresentationFormat>
  <Paragraphs>120</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Georgia</vt:lpstr>
      <vt:lpstr>Office Theme</vt:lpstr>
      <vt:lpstr>Sacred Places Around the World</vt:lpstr>
      <vt:lpstr> Essential Questions</vt:lpstr>
      <vt:lpstr>Map of Selected Sacred Places </vt:lpstr>
      <vt:lpstr>sacred place: a location that is considered holy or spiritual    </vt:lpstr>
      <vt:lpstr>World Regions</vt:lpstr>
      <vt:lpstr>Golden Temple in India</vt:lpstr>
      <vt:lpstr>physical landscape: the natural environment  </vt:lpstr>
      <vt:lpstr>Ukonsaari Island in Finland </vt:lpstr>
      <vt:lpstr>Uluru in Australia</vt:lpstr>
      <vt:lpstr>built environment: the human-made environment consisting of structures   </vt:lpstr>
      <vt:lpstr>Salt Lake Temple in Utah </vt:lpstr>
      <vt:lpstr>Baháʼí House of Worship in Chile </vt:lpstr>
      <vt:lpstr>pilgrimage: a journey to a sacred place for spiritual reasons </vt:lpstr>
      <vt:lpstr>Lourdes in France </vt:lpstr>
      <vt:lpstr>Kaaba in Saudi Arabia </vt:lpstr>
      <vt:lpstr>Gangotri Glacier in India</vt:lpstr>
      <vt:lpstr>indigenous people: original inhabitants of the land </vt:lpstr>
      <vt:lpstr>indigenous sacred place: a location that is considered holy or spiritual by the original inhabitants of the land  </vt:lpstr>
      <vt:lpstr>Pirá Paraná River in Colombia </vt:lpstr>
      <vt:lpstr>Grand Canyon in Arizona</vt:lpstr>
      <vt:lpstr>Chicabal Lake in Guatemala </vt:lpstr>
      <vt:lpstr>Sri Pada in Sri Lanka </vt:lpstr>
      <vt:lpstr>Now, you decide!    Which of the following sacred places are examples of indigenous sacred places? </vt:lpstr>
      <vt:lpstr>Basilica of the Virgin of Guadalupe in Mexico </vt:lpstr>
      <vt:lpstr> Mo’ai Statues in Easter Island</vt:lpstr>
      <vt:lpstr>Osun-Osogbo Sacred Grove in Nigeria</vt:lpstr>
      <vt:lpstr>Great Mosque of Djenné in Mali</vt:lpstr>
      <vt:lpstr>Borobudur Temple in Indonesia</vt:lpstr>
      <vt:lpstr>Mount Kilimanjaro in Tanzania</vt:lpstr>
      <vt:lpstr>Sense of place: the subjective perceptions, memories, and personal connections evoked by a geographic location </vt:lpstr>
      <vt:lpstr>Sense of place 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Sacred Places Around the World </dc:title>
  <cp:lastModifiedBy>Gale Ekiss</cp:lastModifiedBy>
  <cp:revision>3</cp:revision>
  <dcterms:modified xsi:type="dcterms:W3CDTF">2023-09-26T18:18:00Z</dcterms:modified>
</cp:coreProperties>
</file>