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7"/>
  </p:notesMasterIdLst>
  <p:sldIdLst>
    <p:sldId id="257" r:id="rId2"/>
    <p:sldId id="258" r:id="rId3"/>
    <p:sldId id="277" r:id="rId4"/>
    <p:sldId id="290" r:id="rId5"/>
    <p:sldId id="267" r:id="rId6"/>
    <p:sldId id="268" r:id="rId7"/>
    <p:sldId id="269" r:id="rId8"/>
    <p:sldId id="270" r:id="rId9"/>
    <p:sldId id="271" r:id="rId10"/>
    <p:sldId id="272" r:id="rId11"/>
    <p:sldId id="273" r:id="rId12"/>
    <p:sldId id="274" r:id="rId13"/>
    <p:sldId id="275" r:id="rId14"/>
    <p:sldId id="276" r:id="rId15"/>
    <p:sldId id="299" r:id="rId16"/>
    <p:sldId id="293" r:id="rId17"/>
    <p:sldId id="278" r:id="rId18"/>
    <p:sldId id="279" r:id="rId19"/>
    <p:sldId id="280" r:id="rId20"/>
    <p:sldId id="281" r:id="rId21"/>
    <p:sldId id="282" r:id="rId22"/>
    <p:sldId id="294" r:id="rId23"/>
    <p:sldId id="300" r:id="rId24"/>
    <p:sldId id="284" r:id="rId25"/>
    <p:sldId id="285" r:id="rId26"/>
    <p:sldId id="286" r:id="rId27"/>
    <p:sldId id="287" r:id="rId28"/>
    <p:sldId id="288" r:id="rId29"/>
    <p:sldId id="289" r:id="rId30"/>
    <p:sldId id="295" r:id="rId31"/>
    <p:sldId id="297" r:id="rId32"/>
    <p:sldId id="298" r:id="rId33"/>
    <p:sldId id="283" r:id="rId34"/>
    <p:sldId id="291" r:id="rId35"/>
    <p:sldId id="292" r:id="rId36"/>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31"/>
    <p:restoredTop sz="94694"/>
  </p:normalViewPr>
  <p:slideViewPr>
    <p:cSldViewPr>
      <p:cViewPr varScale="1">
        <p:scale>
          <a:sx n="94" d="100"/>
          <a:sy n="94" d="100"/>
        </p:scale>
        <p:origin x="208" y="10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EBCD617-6256-FC4C-BBED-C0A9629BD5DF}"/>
              </a:ext>
            </a:extLst>
          </p:cNvPr>
          <p:cNvSpPr>
            <a:spLocks noGrp="1" noChangeArrowheads="1"/>
          </p:cNvSpPr>
          <p:nvPr>
            <p:ph type="hdr" sz="quarter"/>
          </p:nvPr>
        </p:nvSpPr>
        <p:spPr bwMode="auto">
          <a:xfrm>
            <a:off x="0"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a:defRPr sz="1200">
                <a:latin typeface="Arial" charset="0"/>
              </a:defRPr>
            </a:lvl1pPr>
          </a:lstStyle>
          <a:p>
            <a:pPr>
              <a:defRPr/>
            </a:pPr>
            <a:endParaRPr lang="en-US"/>
          </a:p>
        </p:txBody>
      </p:sp>
      <p:sp>
        <p:nvSpPr>
          <p:cNvPr id="77827" name="Rectangle 3">
            <a:extLst>
              <a:ext uri="{FF2B5EF4-FFF2-40B4-BE49-F238E27FC236}">
                <a16:creationId xmlns:a16="http://schemas.microsoft.com/office/drawing/2014/main" id="{5BB23866-4C54-F846-BD4C-3EB3453E04DB}"/>
              </a:ext>
            </a:extLst>
          </p:cNvPr>
          <p:cNvSpPr>
            <a:spLocks noGrp="1" noChangeArrowheads="1"/>
          </p:cNvSpPr>
          <p:nvPr>
            <p:ph type="dt" idx="1"/>
          </p:nvPr>
        </p:nvSpPr>
        <p:spPr bwMode="auto">
          <a:xfrm>
            <a:off x="4014788"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a:extLst>
              <a:ext uri="{FF2B5EF4-FFF2-40B4-BE49-F238E27FC236}">
                <a16:creationId xmlns:a16="http://schemas.microsoft.com/office/drawing/2014/main" id="{741A8DD1-B3E0-B144-8886-73CC89BCBE20}"/>
              </a:ext>
            </a:extLst>
          </p:cNvPr>
          <p:cNvSpPr>
            <a:spLocks noGrp="1" noRot="1" noChangeAspect="1" noChangeArrowheads="1" noTextEdit="1"/>
          </p:cNvSpPr>
          <p:nvPr>
            <p:ph type="sldImg" idx="2"/>
          </p:nvPr>
        </p:nvSpPr>
        <p:spPr bwMode="auto">
          <a:xfrm>
            <a:off x="1185863" y="706438"/>
            <a:ext cx="4714875" cy="3536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AB6F6859-16E3-F348-B596-D6B7024A9A2C}"/>
              </a:ext>
            </a:extLst>
          </p:cNvPr>
          <p:cNvSpPr>
            <a:spLocks noGrp="1" noChangeArrowheads="1"/>
          </p:cNvSpPr>
          <p:nvPr>
            <p:ph type="body" sz="quarter" idx="3"/>
          </p:nvPr>
        </p:nvSpPr>
        <p:spPr bwMode="auto">
          <a:xfrm>
            <a:off x="708025" y="4478338"/>
            <a:ext cx="5670550"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a:extLst>
              <a:ext uri="{FF2B5EF4-FFF2-40B4-BE49-F238E27FC236}">
                <a16:creationId xmlns:a16="http://schemas.microsoft.com/office/drawing/2014/main" id="{D3D63F27-A859-3D45-8BB7-471D54EF7A7E}"/>
              </a:ext>
            </a:extLst>
          </p:cNvPr>
          <p:cNvSpPr>
            <a:spLocks noGrp="1" noChangeArrowheads="1"/>
          </p:cNvSpPr>
          <p:nvPr>
            <p:ph type="ftr" sz="quarter" idx="4"/>
          </p:nvPr>
        </p:nvSpPr>
        <p:spPr bwMode="auto">
          <a:xfrm>
            <a:off x="0"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a:defRPr sz="1200">
                <a:latin typeface="Arial" charset="0"/>
              </a:defRPr>
            </a:lvl1pPr>
          </a:lstStyle>
          <a:p>
            <a:pPr>
              <a:defRPr/>
            </a:pPr>
            <a:endParaRPr lang="en-US"/>
          </a:p>
        </p:txBody>
      </p:sp>
      <p:sp>
        <p:nvSpPr>
          <p:cNvPr id="77831" name="Rectangle 7">
            <a:extLst>
              <a:ext uri="{FF2B5EF4-FFF2-40B4-BE49-F238E27FC236}">
                <a16:creationId xmlns:a16="http://schemas.microsoft.com/office/drawing/2014/main" id="{B20736C4-ECE5-CA42-9E74-3E77A54A99DA}"/>
              </a:ext>
            </a:extLst>
          </p:cNvPr>
          <p:cNvSpPr>
            <a:spLocks noGrp="1" noChangeArrowheads="1"/>
          </p:cNvSpPr>
          <p:nvPr>
            <p:ph type="sldNum" sz="quarter" idx="5"/>
          </p:nvPr>
        </p:nvSpPr>
        <p:spPr bwMode="auto">
          <a:xfrm>
            <a:off x="4014788"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algn="r">
              <a:defRPr sz="1200"/>
            </a:lvl1pPr>
          </a:lstStyle>
          <a:p>
            <a:fld id="{B50F3F5D-5FA4-A64F-B6A1-BE6BAA40E9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7DE19F5-6C8B-D644-8CAB-1FEA76AD447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0886E5-3DC3-6042-A4C1-DA8C2B2F4F4B}" type="slidenum">
              <a:rPr lang="en-US" altLang="en-US"/>
              <a:pPr eaLnBrk="1" hangingPunct="1"/>
              <a:t>1</a:t>
            </a:fld>
            <a:endParaRPr lang="en-US" altLang="en-US"/>
          </a:p>
        </p:txBody>
      </p:sp>
      <p:sp>
        <p:nvSpPr>
          <p:cNvPr id="36867" name="Rectangle 2">
            <a:extLst>
              <a:ext uri="{FF2B5EF4-FFF2-40B4-BE49-F238E27FC236}">
                <a16:creationId xmlns:a16="http://schemas.microsoft.com/office/drawing/2014/main" id="{075CC318-39F0-EF4B-9787-32996C23934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B9DDD67-4F4A-7143-A221-E896F0DDE7D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bilingual.suleckha.com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856898E-4160-8A4F-AA2E-35A11681DBE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807144-E1ED-5842-BA0E-F3E61A9DF549}" type="slidenum">
              <a:rPr lang="en-US" altLang="en-US"/>
              <a:pPr eaLnBrk="1" hangingPunct="1"/>
              <a:t>13</a:t>
            </a:fld>
            <a:endParaRPr lang="en-US" altLang="en-US"/>
          </a:p>
        </p:txBody>
      </p:sp>
      <p:sp>
        <p:nvSpPr>
          <p:cNvPr id="46083" name="Rectangle 2">
            <a:extLst>
              <a:ext uri="{FF2B5EF4-FFF2-40B4-BE49-F238E27FC236}">
                <a16:creationId xmlns:a16="http://schemas.microsoft.com/office/drawing/2014/main" id="{00FE9DDD-3F14-F341-8E3E-24E2DF53CA7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F89FF2D-4B87-0941-A771-7D5C8F51E26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Dennis Rees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014F7AB-2A09-F94B-86E0-7CA5A923BB9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AF065D-FE09-024D-9453-F4C01CE61993}" type="slidenum">
              <a:rPr lang="en-US" altLang="en-US"/>
              <a:pPr eaLnBrk="1" hangingPunct="1"/>
              <a:t>14</a:t>
            </a:fld>
            <a:endParaRPr lang="en-US" altLang="en-US"/>
          </a:p>
        </p:txBody>
      </p:sp>
      <p:sp>
        <p:nvSpPr>
          <p:cNvPr id="47107" name="Rectangle 2">
            <a:extLst>
              <a:ext uri="{FF2B5EF4-FFF2-40B4-BE49-F238E27FC236}">
                <a16:creationId xmlns:a16="http://schemas.microsoft.com/office/drawing/2014/main" id="{65D7A696-0000-A14D-AB29-192DD513662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9E699AA-B0D8-AC44-B57D-D11B7E2AD99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flicker.com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6B595BE-D9AB-EA48-9778-21C0729CD7C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CCD046-16E6-7D49-9B97-FC64F55FA69D}" type="slidenum">
              <a:rPr lang="en-US" altLang="en-US"/>
              <a:pPr eaLnBrk="1" hangingPunct="1"/>
              <a:t>17</a:t>
            </a:fld>
            <a:endParaRPr lang="en-US" altLang="en-US"/>
          </a:p>
        </p:txBody>
      </p:sp>
      <p:sp>
        <p:nvSpPr>
          <p:cNvPr id="48131" name="Rectangle 2">
            <a:extLst>
              <a:ext uri="{FF2B5EF4-FFF2-40B4-BE49-F238E27FC236}">
                <a16:creationId xmlns:a16="http://schemas.microsoft.com/office/drawing/2014/main" id="{4CFDD649-D5DF-2842-B0C8-EFC5150B25A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EB6BFD7-BB3D-1A4C-99D5-1F21C5F9BA0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cdlib.org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6FC2E50-2B69-E647-8DFB-BAB8DA98C82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8C1CE-50EB-684E-BC90-A815EA45EE4E}" type="slidenum">
              <a:rPr lang="en-US" altLang="en-US"/>
              <a:pPr eaLnBrk="1" hangingPunct="1"/>
              <a:t>18</a:t>
            </a:fld>
            <a:endParaRPr lang="en-US" altLang="en-US"/>
          </a:p>
        </p:txBody>
      </p:sp>
      <p:sp>
        <p:nvSpPr>
          <p:cNvPr id="49155" name="Rectangle 2">
            <a:extLst>
              <a:ext uri="{FF2B5EF4-FFF2-40B4-BE49-F238E27FC236}">
                <a16:creationId xmlns:a16="http://schemas.microsoft.com/office/drawing/2014/main" id="{B50BDF51-F1A7-2E45-9CBC-98D79112793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E177F016-1FC6-324B-94FD-C3FD9767DA7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arizona100.blogspot.com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7147A2F-60F6-104E-9F20-6AE7321F980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EA62E9-1DC0-9B40-A92D-31DBD8AF88E5}" type="slidenum">
              <a:rPr lang="en-US" altLang="en-US"/>
              <a:pPr eaLnBrk="1" hangingPunct="1"/>
              <a:t>19</a:t>
            </a:fld>
            <a:endParaRPr lang="en-US" altLang="en-US"/>
          </a:p>
        </p:txBody>
      </p:sp>
      <p:sp>
        <p:nvSpPr>
          <p:cNvPr id="50179" name="Rectangle 2">
            <a:extLst>
              <a:ext uri="{FF2B5EF4-FFF2-40B4-BE49-F238E27FC236}">
                <a16:creationId xmlns:a16="http://schemas.microsoft.com/office/drawing/2014/main" id="{D415AAE4-4C36-E043-BB98-25725FC3583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085AB8D-BADF-5449-8F3C-8D5E55F2FDA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flicker.com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B35BEA3-AC1C-9244-B12B-9B26887E4B6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539219-28E0-9042-A0DA-85EE2F3B86EF}" type="slidenum">
              <a:rPr lang="en-US" altLang="en-US"/>
              <a:pPr eaLnBrk="1" hangingPunct="1"/>
              <a:t>20</a:t>
            </a:fld>
            <a:endParaRPr lang="en-US" altLang="en-US"/>
          </a:p>
        </p:txBody>
      </p:sp>
      <p:sp>
        <p:nvSpPr>
          <p:cNvPr id="51203" name="Rectangle 2">
            <a:extLst>
              <a:ext uri="{FF2B5EF4-FFF2-40B4-BE49-F238E27FC236}">
                <a16:creationId xmlns:a16="http://schemas.microsoft.com/office/drawing/2014/main" id="{06EC8B65-C6F6-694B-9C49-0D746277C3D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EDE07D4-D073-264D-A640-82E13FF4AC7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nogalesinternational.com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7CC34AC-0B8F-A84A-8239-6304DB15C4A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B59888-0656-1549-BAB3-1FF2957EDF0A}" type="slidenum">
              <a:rPr lang="en-US" altLang="en-US"/>
              <a:pPr eaLnBrk="1" hangingPunct="1"/>
              <a:t>21</a:t>
            </a:fld>
            <a:endParaRPr lang="en-US" altLang="en-US"/>
          </a:p>
        </p:txBody>
      </p:sp>
      <p:sp>
        <p:nvSpPr>
          <p:cNvPr id="52227" name="Rectangle 2">
            <a:extLst>
              <a:ext uri="{FF2B5EF4-FFF2-40B4-BE49-F238E27FC236}">
                <a16:creationId xmlns:a16="http://schemas.microsoft.com/office/drawing/2014/main" id="{1274116B-E6F1-F44C-B743-645C3B00EAD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F492FF1-3AF8-D343-8C38-E5CDE9C38E7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latindispatch.com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8D65E32-397B-4444-AE6B-4E1694DD079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B930E4-8F6E-9C4D-92B7-A59FA51D15B3}" type="slidenum">
              <a:rPr lang="en-US" altLang="en-US"/>
              <a:pPr eaLnBrk="1" hangingPunct="1"/>
              <a:t>24</a:t>
            </a:fld>
            <a:endParaRPr lang="en-US" altLang="en-US"/>
          </a:p>
        </p:txBody>
      </p:sp>
      <p:sp>
        <p:nvSpPr>
          <p:cNvPr id="53251" name="Rectangle 2">
            <a:extLst>
              <a:ext uri="{FF2B5EF4-FFF2-40B4-BE49-F238E27FC236}">
                <a16:creationId xmlns:a16="http://schemas.microsoft.com/office/drawing/2014/main" id="{E7969E01-325A-844D-B837-7FCF47426A8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E5F1F83-11FF-7F49-8541-1AB5FC7D67C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Dennis Rees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62F4458-EFBF-1043-9616-2C1BEF8F637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A58D51-E927-4B49-8A1F-37701CAD56A7}" type="slidenum">
              <a:rPr lang="en-US" altLang="en-US"/>
              <a:pPr eaLnBrk="1" hangingPunct="1"/>
              <a:t>25</a:t>
            </a:fld>
            <a:endParaRPr lang="en-US" altLang="en-US"/>
          </a:p>
        </p:txBody>
      </p:sp>
      <p:sp>
        <p:nvSpPr>
          <p:cNvPr id="54275" name="Rectangle 2">
            <a:extLst>
              <a:ext uri="{FF2B5EF4-FFF2-40B4-BE49-F238E27FC236}">
                <a16:creationId xmlns:a16="http://schemas.microsoft.com/office/drawing/2014/main" id="{A100B9DA-93F6-5148-BDCF-23359EEE9D6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00710F7-6911-A141-9066-6085B608208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vagabonder-supreme.net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74DF379-0547-BF45-816A-F14E9DF9C28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0646D6-A85D-5F43-8500-61111B221376}" type="slidenum">
              <a:rPr lang="en-US" altLang="en-US"/>
              <a:pPr eaLnBrk="1" hangingPunct="1"/>
              <a:t>26</a:t>
            </a:fld>
            <a:endParaRPr lang="en-US" altLang="en-US"/>
          </a:p>
        </p:txBody>
      </p:sp>
      <p:sp>
        <p:nvSpPr>
          <p:cNvPr id="55299" name="Rectangle 2">
            <a:extLst>
              <a:ext uri="{FF2B5EF4-FFF2-40B4-BE49-F238E27FC236}">
                <a16:creationId xmlns:a16="http://schemas.microsoft.com/office/drawing/2014/main" id="{3224F97E-95DC-864A-8EF6-FED3A5E8FCE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6DE62E8-50A4-4E4C-9A07-E6EE500C1EE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environmentmagazine.org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A458D34-58E9-7F4C-805D-2CE1F36AF86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91F412-DC2C-DC4C-9ED6-3ECDEEFFC394}" type="slidenum">
              <a:rPr lang="en-US" altLang="en-US"/>
              <a:pPr eaLnBrk="1" hangingPunct="1"/>
              <a:t>5</a:t>
            </a:fld>
            <a:endParaRPr lang="en-US" altLang="en-US"/>
          </a:p>
        </p:txBody>
      </p:sp>
      <p:sp>
        <p:nvSpPr>
          <p:cNvPr id="37891" name="Rectangle 2">
            <a:extLst>
              <a:ext uri="{FF2B5EF4-FFF2-40B4-BE49-F238E27FC236}">
                <a16:creationId xmlns:a16="http://schemas.microsoft.com/office/drawing/2014/main" id="{643C0927-F9B2-F64C-AE2B-67BCFE5530B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A628B03-3534-7747-B048-478AF034221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1-22infantry.org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6C52179-A0F5-E74C-9DBA-21FD831CE12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C5071-73B5-2942-9293-8923E0AA3AA4}" type="slidenum">
              <a:rPr lang="en-US" altLang="en-US"/>
              <a:pPr eaLnBrk="1" hangingPunct="1"/>
              <a:t>27</a:t>
            </a:fld>
            <a:endParaRPr lang="en-US" altLang="en-US"/>
          </a:p>
        </p:txBody>
      </p:sp>
      <p:sp>
        <p:nvSpPr>
          <p:cNvPr id="56323" name="Rectangle 2">
            <a:extLst>
              <a:ext uri="{FF2B5EF4-FFF2-40B4-BE49-F238E27FC236}">
                <a16:creationId xmlns:a16="http://schemas.microsoft.com/office/drawing/2014/main" id="{6B0AA38D-A8D1-B74E-A79D-077EEDDC860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5D0E6F28-0B13-6248-B0E8-D22EE01021F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flicker.com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7C45B88-CCDA-9048-BDFD-C9A0E858A8F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38E8F9-0DC5-CE4D-93DB-604B8E1C08D0}" type="slidenum">
              <a:rPr lang="en-US" altLang="en-US"/>
              <a:pPr eaLnBrk="1" hangingPunct="1"/>
              <a:t>28</a:t>
            </a:fld>
            <a:endParaRPr lang="en-US" altLang="en-US"/>
          </a:p>
        </p:txBody>
      </p:sp>
      <p:sp>
        <p:nvSpPr>
          <p:cNvPr id="57347" name="Rectangle 2">
            <a:extLst>
              <a:ext uri="{FF2B5EF4-FFF2-40B4-BE49-F238E27FC236}">
                <a16:creationId xmlns:a16="http://schemas.microsoft.com/office/drawing/2014/main" id="{7B8C95DC-5BB5-0543-AD80-A539ABFA2E8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38763E2-46ED-8548-9DDD-918D33F6AD3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americanpatrol.com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7BD0152-F58D-7547-BB08-B8A2D7F58EC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7E27A7-6E6F-9C42-89E6-A80F20DE851B}" type="slidenum">
              <a:rPr lang="en-US" altLang="en-US"/>
              <a:pPr eaLnBrk="1" hangingPunct="1"/>
              <a:t>29</a:t>
            </a:fld>
            <a:endParaRPr lang="en-US" altLang="en-US"/>
          </a:p>
        </p:txBody>
      </p:sp>
      <p:sp>
        <p:nvSpPr>
          <p:cNvPr id="58371" name="Rectangle 2">
            <a:extLst>
              <a:ext uri="{FF2B5EF4-FFF2-40B4-BE49-F238E27FC236}">
                <a16:creationId xmlns:a16="http://schemas.microsoft.com/office/drawing/2014/main" id="{79D5DED6-434B-E341-B6FA-C1320072D09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927855F-F634-A04B-9C7C-584F28621E7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LIFE photo archive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4C4CF6E-AAE9-A54D-BAF1-A11CD14CD9A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DE3B4B-F404-ED49-ACE9-F32FF991DE84}" type="slidenum">
              <a:rPr lang="en-US" altLang="en-US"/>
              <a:pPr eaLnBrk="1" hangingPunct="1"/>
              <a:t>6</a:t>
            </a:fld>
            <a:endParaRPr lang="en-US" altLang="en-US"/>
          </a:p>
        </p:txBody>
      </p:sp>
      <p:sp>
        <p:nvSpPr>
          <p:cNvPr id="38915" name="Rectangle 2">
            <a:extLst>
              <a:ext uri="{FF2B5EF4-FFF2-40B4-BE49-F238E27FC236}">
                <a16:creationId xmlns:a16="http://schemas.microsoft.com/office/drawing/2014/main" id="{C0DB09D1-59AA-774E-A746-4091DCB6D35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262E333-B71B-9848-B4B9-5BE8391D4BA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flicker.com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CF1AA46-87EE-4B4F-A805-0A53796A1C6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57CC81-0076-7547-8D28-9E55C1BFCCEC}" type="slidenum">
              <a:rPr lang="en-US" altLang="en-US"/>
              <a:pPr eaLnBrk="1" hangingPunct="1"/>
              <a:t>7</a:t>
            </a:fld>
            <a:endParaRPr lang="en-US" altLang="en-US"/>
          </a:p>
        </p:txBody>
      </p:sp>
      <p:sp>
        <p:nvSpPr>
          <p:cNvPr id="39939" name="Rectangle 2">
            <a:extLst>
              <a:ext uri="{FF2B5EF4-FFF2-40B4-BE49-F238E27FC236}">
                <a16:creationId xmlns:a16="http://schemas.microsoft.com/office/drawing/2014/main" id="{0B3DF30F-D58C-5841-B198-E21F9BCAB99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A24D8CE-B899-C14C-B590-34A9D6BA0AE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kvoa.com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C2EC5F3-8DC1-394E-8569-71353FEFA9A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E737B5-E5A7-2644-BB59-C810688703EB}" type="slidenum">
              <a:rPr lang="en-US" altLang="en-US"/>
              <a:pPr eaLnBrk="1" hangingPunct="1"/>
              <a:t>8</a:t>
            </a:fld>
            <a:endParaRPr lang="en-US" altLang="en-US"/>
          </a:p>
        </p:txBody>
      </p:sp>
      <p:sp>
        <p:nvSpPr>
          <p:cNvPr id="40963" name="Rectangle 2">
            <a:extLst>
              <a:ext uri="{FF2B5EF4-FFF2-40B4-BE49-F238E27FC236}">
                <a16:creationId xmlns:a16="http://schemas.microsoft.com/office/drawing/2014/main" id="{2CAAACD3-A41E-DE4B-9EF9-557E80D3519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66875F8-65A8-6D47-9140-AEE23B8CEB1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tucsoncitizen.com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A82297-A258-CD44-BBEE-36B21F33EB5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DB3BDF-5CAC-CD40-B8D3-F650928BEB40}" type="slidenum">
              <a:rPr lang="en-US" altLang="en-US"/>
              <a:pPr eaLnBrk="1" hangingPunct="1"/>
              <a:t>9</a:t>
            </a:fld>
            <a:endParaRPr lang="en-US" altLang="en-US"/>
          </a:p>
        </p:txBody>
      </p:sp>
      <p:sp>
        <p:nvSpPr>
          <p:cNvPr id="41987" name="Rectangle 2">
            <a:extLst>
              <a:ext uri="{FF2B5EF4-FFF2-40B4-BE49-F238E27FC236}">
                <a16:creationId xmlns:a16="http://schemas.microsoft.com/office/drawing/2014/main" id="{957CD66B-8E88-5B43-A2B3-F113C29E2CE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0124992-0584-9F45-A05C-B6B40BAAF04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knet.asu.edu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11F66F6-B1B8-3747-AB4B-CA87E5F5F36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F5A4B2-9720-3143-B7B8-E3D715A8426F}" type="slidenum">
              <a:rPr lang="en-US" altLang="en-US"/>
              <a:pPr eaLnBrk="1" hangingPunct="1"/>
              <a:t>10</a:t>
            </a:fld>
            <a:endParaRPr lang="en-US" altLang="en-US"/>
          </a:p>
        </p:txBody>
      </p:sp>
      <p:sp>
        <p:nvSpPr>
          <p:cNvPr id="43011" name="Rectangle 2">
            <a:extLst>
              <a:ext uri="{FF2B5EF4-FFF2-40B4-BE49-F238E27FC236}">
                <a16:creationId xmlns:a16="http://schemas.microsoft.com/office/drawing/2014/main" id="{07D0F3A9-3B91-4742-B711-9A16152572E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51AC41E-FF13-0B4D-8C77-C37F39130BA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flicker.com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272CD3-9007-2143-9202-6CF01444B44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E6C744-9B67-B242-BA9F-6DDB632D5AB2}" type="slidenum">
              <a:rPr lang="en-US" altLang="en-US"/>
              <a:pPr eaLnBrk="1" hangingPunct="1"/>
              <a:t>11</a:t>
            </a:fld>
            <a:endParaRPr lang="en-US" altLang="en-US"/>
          </a:p>
        </p:txBody>
      </p:sp>
      <p:sp>
        <p:nvSpPr>
          <p:cNvPr id="44035" name="Rectangle 2">
            <a:extLst>
              <a:ext uri="{FF2B5EF4-FFF2-40B4-BE49-F238E27FC236}">
                <a16:creationId xmlns:a16="http://schemas.microsoft.com/office/drawing/2014/main" id="{A776B4E4-1CAD-7F46-A740-D99A5A82144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BC361D2-87A9-F143-9680-9DA769E8482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tucsonsentinel.com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E64F624-A34C-2349-9D6F-7EABB591518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9E19C5-E589-E14D-A0D7-566B5746E254}" type="slidenum">
              <a:rPr lang="en-US" altLang="en-US"/>
              <a:pPr eaLnBrk="1" hangingPunct="1"/>
              <a:t>12</a:t>
            </a:fld>
            <a:endParaRPr lang="en-US" altLang="en-US"/>
          </a:p>
        </p:txBody>
      </p:sp>
      <p:sp>
        <p:nvSpPr>
          <p:cNvPr id="45059" name="Rectangle 2">
            <a:extLst>
              <a:ext uri="{FF2B5EF4-FFF2-40B4-BE49-F238E27FC236}">
                <a16:creationId xmlns:a16="http://schemas.microsoft.com/office/drawing/2014/main" id="{553ADBCD-5DD4-714D-814C-86D622A37F8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B9C5905-C8F1-924E-B2EA-55B8E32F57C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wikipedia.org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786836D-67B9-3B4B-AFAE-22F7C6DF4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8BE3E-199D-7A46-B2B0-79240E9C76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C54990-290A-FF4F-83CA-C74C1F2E17AC}"/>
              </a:ext>
            </a:extLst>
          </p:cNvPr>
          <p:cNvSpPr>
            <a:spLocks noGrp="1" noChangeArrowheads="1"/>
          </p:cNvSpPr>
          <p:nvPr>
            <p:ph type="sldNum" sz="quarter" idx="12"/>
          </p:nvPr>
        </p:nvSpPr>
        <p:spPr>
          <a:ln/>
        </p:spPr>
        <p:txBody>
          <a:bodyPr/>
          <a:lstStyle>
            <a:lvl1pPr>
              <a:defRPr/>
            </a:lvl1pPr>
          </a:lstStyle>
          <a:p>
            <a:fld id="{19BB549E-11A9-D546-B0BB-D20EC887814E}" type="slidenum">
              <a:rPr lang="en-US" altLang="en-US"/>
              <a:pPr/>
              <a:t>‹#›</a:t>
            </a:fld>
            <a:endParaRPr lang="en-US" altLang="en-US"/>
          </a:p>
        </p:txBody>
      </p:sp>
    </p:spTree>
    <p:extLst>
      <p:ext uri="{BB962C8B-B14F-4D97-AF65-F5344CB8AC3E}">
        <p14:creationId xmlns:p14="http://schemas.microsoft.com/office/powerpoint/2010/main" val="246660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91218C-77AC-AF40-B9E9-BA42C0137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39AC56-EFA3-8548-806B-4A851984A4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DD48D0-1815-4640-8BF0-28582D2E1212}"/>
              </a:ext>
            </a:extLst>
          </p:cNvPr>
          <p:cNvSpPr>
            <a:spLocks noGrp="1" noChangeArrowheads="1"/>
          </p:cNvSpPr>
          <p:nvPr>
            <p:ph type="sldNum" sz="quarter" idx="12"/>
          </p:nvPr>
        </p:nvSpPr>
        <p:spPr>
          <a:ln/>
        </p:spPr>
        <p:txBody>
          <a:bodyPr/>
          <a:lstStyle>
            <a:lvl1pPr>
              <a:defRPr/>
            </a:lvl1pPr>
          </a:lstStyle>
          <a:p>
            <a:fld id="{665FDB53-D08D-FC4A-8593-3BF606E462CA}" type="slidenum">
              <a:rPr lang="en-US" altLang="en-US"/>
              <a:pPr/>
              <a:t>‹#›</a:t>
            </a:fld>
            <a:endParaRPr lang="en-US" altLang="en-US"/>
          </a:p>
        </p:txBody>
      </p:sp>
    </p:spTree>
    <p:extLst>
      <p:ext uri="{BB962C8B-B14F-4D97-AF65-F5344CB8AC3E}">
        <p14:creationId xmlns:p14="http://schemas.microsoft.com/office/powerpoint/2010/main" val="292879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D6DCE7-C3DC-A745-BD55-AC8368E91B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9764B-8A8B-934B-BFFC-E6A3D5350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F7692E-4180-E347-AF74-0C27E5415F6E}"/>
              </a:ext>
            </a:extLst>
          </p:cNvPr>
          <p:cNvSpPr>
            <a:spLocks noGrp="1" noChangeArrowheads="1"/>
          </p:cNvSpPr>
          <p:nvPr>
            <p:ph type="sldNum" sz="quarter" idx="12"/>
          </p:nvPr>
        </p:nvSpPr>
        <p:spPr>
          <a:ln/>
        </p:spPr>
        <p:txBody>
          <a:bodyPr/>
          <a:lstStyle>
            <a:lvl1pPr>
              <a:defRPr/>
            </a:lvl1pPr>
          </a:lstStyle>
          <a:p>
            <a:fld id="{86CD25F3-D5B7-A347-BFE0-0BCD744A3F04}" type="slidenum">
              <a:rPr lang="en-US" altLang="en-US"/>
              <a:pPr/>
              <a:t>‹#›</a:t>
            </a:fld>
            <a:endParaRPr lang="en-US" altLang="en-US"/>
          </a:p>
        </p:txBody>
      </p:sp>
    </p:spTree>
    <p:extLst>
      <p:ext uri="{BB962C8B-B14F-4D97-AF65-F5344CB8AC3E}">
        <p14:creationId xmlns:p14="http://schemas.microsoft.com/office/powerpoint/2010/main" val="382311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E7A737-F9C8-B444-B6BA-C0DB3F3153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4C9569-6FC8-E44E-9EC6-9D0E7B305A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024F6E-CDFB-6E49-BEB7-04DDD47DE0F0}"/>
              </a:ext>
            </a:extLst>
          </p:cNvPr>
          <p:cNvSpPr>
            <a:spLocks noGrp="1" noChangeArrowheads="1"/>
          </p:cNvSpPr>
          <p:nvPr>
            <p:ph type="sldNum" sz="quarter" idx="12"/>
          </p:nvPr>
        </p:nvSpPr>
        <p:spPr>
          <a:ln/>
        </p:spPr>
        <p:txBody>
          <a:bodyPr/>
          <a:lstStyle>
            <a:lvl1pPr>
              <a:defRPr/>
            </a:lvl1pPr>
          </a:lstStyle>
          <a:p>
            <a:fld id="{236C45D0-19B5-A044-AEFE-C29D930CC812}" type="slidenum">
              <a:rPr lang="en-US" altLang="en-US"/>
              <a:pPr/>
              <a:t>‹#›</a:t>
            </a:fld>
            <a:endParaRPr lang="en-US" altLang="en-US"/>
          </a:p>
        </p:txBody>
      </p:sp>
    </p:spTree>
    <p:extLst>
      <p:ext uri="{BB962C8B-B14F-4D97-AF65-F5344CB8AC3E}">
        <p14:creationId xmlns:p14="http://schemas.microsoft.com/office/powerpoint/2010/main" val="305387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0F5CEF-65AF-714F-B5AB-D40612CD62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55F6B5-8FCA-874D-8727-75CED8296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971FEF-0AF5-3949-ABD3-1B67F0C1D6AE}"/>
              </a:ext>
            </a:extLst>
          </p:cNvPr>
          <p:cNvSpPr>
            <a:spLocks noGrp="1" noChangeArrowheads="1"/>
          </p:cNvSpPr>
          <p:nvPr>
            <p:ph type="sldNum" sz="quarter" idx="12"/>
          </p:nvPr>
        </p:nvSpPr>
        <p:spPr>
          <a:ln/>
        </p:spPr>
        <p:txBody>
          <a:bodyPr/>
          <a:lstStyle>
            <a:lvl1pPr>
              <a:defRPr/>
            </a:lvl1pPr>
          </a:lstStyle>
          <a:p>
            <a:fld id="{DC0BE06D-888B-7948-974E-2C58561BD8FF}" type="slidenum">
              <a:rPr lang="en-US" altLang="en-US"/>
              <a:pPr/>
              <a:t>‹#›</a:t>
            </a:fld>
            <a:endParaRPr lang="en-US" altLang="en-US"/>
          </a:p>
        </p:txBody>
      </p:sp>
    </p:spTree>
    <p:extLst>
      <p:ext uri="{BB962C8B-B14F-4D97-AF65-F5344CB8AC3E}">
        <p14:creationId xmlns:p14="http://schemas.microsoft.com/office/powerpoint/2010/main" val="145054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DF0673-ED6B-924A-BE48-6DBF70596D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8D1405-92ED-7043-8434-F61798823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853FF1-BC3A-584D-B01B-ED62FB3F0727}"/>
              </a:ext>
            </a:extLst>
          </p:cNvPr>
          <p:cNvSpPr>
            <a:spLocks noGrp="1" noChangeArrowheads="1"/>
          </p:cNvSpPr>
          <p:nvPr>
            <p:ph type="sldNum" sz="quarter" idx="12"/>
          </p:nvPr>
        </p:nvSpPr>
        <p:spPr>
          <a:ln/>
        </p:spPr>
        <p:txBody>
          <a:bodyPr/>
          <a:lstStyle>
            <a:lvl1pPr>
              <a:defRPr/>
            </a:lvl1pPr>
          </a:lstStyle>
          <a:p>
            <a:fld id="{32E1E480-24EC-0248-A6F4-23340588758E}" type="slidenum">
              <a:rPr lang="en-US" altLang="en-US"/>
              <a:pPr/>
              <a:t>‹#›</a:t>
            </a:fld>
            <a:endParaRPr lang="en-US" altLang="en-US"/>
          </a:p>
        </p:txBody>
      </p:sp>
    </p:spTree>
    <p:extLst>
      <p:ext uri="{BB962C8B-B14F-4D97-AF65-F5344CB8AC3E}">
        <p14:creationId xmlns:p14="http://schemas.microsoft.com/office/powerpoint/2010/main" val="45912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DCEF3C-A0D9-4045-B27B-62269E92E8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8F1F93-C622-5348-937C-865058267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EE991D-5F17-B645-B4E7-835A5B7B94BE}"/>
              </a:ext>
            </a:extLst>
          </p:cNvPr>
          <p:cNvSpPr>
            <a:spLocks noGrp="1" noChangeArrowheads="1"/>
          </p:cNvSpPr>
          <p:nvPr>
            <p:ph type="sldNum" sz="quarter" idx="12"/>
          </p:nvPr>
        </p:nvSpPr>
        <p:spPr>
          <a:ln/>
        </p:spPr>
        <p:txBody>
          <a:bodyPr/>
          <a:lstStyle>
            <a:lvl1pPr>
              <a:defRPr/>
            </a:lvl1pPr>
          </a:lstStyle>
          <a:p>
            <a:fld id="{CE48A4D0-699B-0247-962E-9210B0607AEE}" type="slidenum">
              <a:rPr lang="en-US" altLang="en-US"/>
              <a:pPr/>
              <a:t>‹#›</a:t>
            </a:fld>
            <a:endParaRPr lang="en-US" altLang="en-US"/>
          </a:p>
        </p:txBody>
      </p:sp>
    </p:spTree>
    <p:extLst>
      <p:ext uri="{BB962C8B-B14F-4D97-AF65-F5344CB8AC3E}">
        <p14:creationId xmlns:p14="http://schemas.microsoft.com/office/powerpoint/2010/main" val="377558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A2CDFB-8632-D746-95A5-7022A0921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E208B9-EA84-704A-BAFF-59191BB6B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AB7D4A-1E46-E84E-82E1-8AF70526AE36}"/>
              </a:ext>
            </a:extLst>
          </p:cNvPr>
          <p:cNvSpPr>
            <a:spLocks noGrp="1" noChangeArrowheads="1"/>
          </p:cNvSpPr>
          <p:nvPr>
            <p:ph type="sldNum" sz="quarter" idx="12"/>
          </p:nvPr>
        </p:nvSpPr>
        <p:spPr>
          <a:ln/>
        </p:spPr>
        <p:txBody>
          <a:bodyPr/>
          <a:lstStyle>
            <a:lvl1pPr>
              <a:defRPr/>
            </a:lvl1pPr>
          </a:lstStyle>
          <a:p>
            <a:fld id="{2DC5F64B-7847-D44B-A0F9-F6257B0BB055}" type="slidenum">
              <a:rPr lang="en-US" altLang="en-US"/>
              <a:pPr/>
              <a:t>‹#›</a:t>
            </a:fld>
            <a:endParaRPr lang="en-US" altLang="en-US"/>
          </a:p>
        </p:txBody>
      </p:sp>
    </p:spTree>
    <p:extLst>
      <p:ext uri="{BB962C8B-B14F-4D97-AF65-F5344CB8AC3E}">
        <p14:creationId xmlns:p14="http://schemas.microsoft.com/office/powerpoint/2010/main" val="82348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D5AB85-8228-114E-9AAA-E7555EBB7C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412407-C7DF-8040-A84A-37497E7C2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1B407E-DD68-204E-BC00-851B91858687}"/>
              </a:ext>
            </a:extLst>
          </p:cNvPr>
          <p:cNvSpPr>
            <a:spLocks noGrp="1" noChangeArrowheads="1"/>
          </p:cNvSpPr>
          <p:nvPr>
            <p:ph type="sldNum" sz="quarter" idx="12"/>
          </p:nvPr>
        </p:nvSpPr>
        <p:spPr>
          <a:ln/>
        </p:spPr>
        <p:txBody>
          <a:bodyPr/>
          <a:lstStyle>
            <a:lvl1pPr>
              <a:defRPr/>
            </a:lvl1pPr>
          </a:lstStyle>
          <a:p>
            <a:fld id="{E809BEAF-D707-0F40-B3F9-015A3BF3712F}" type="slidenum">
              <a:rPr lang="en-US" altLang="en-US"/>
              <a:pPr/>
              <a:t>‹#›</a:t>
            </a:fld>
            <a:endParaRPr lang="en-US" altLang="en-US"/>
          </a:p>
        </p:txBody>
      </p:sp>
    </p:spTree>
    <p:extLst>
      <p:ext uri="{BB962C8B-B14F-4D97-AF65-F5344CB8AC3E}">
        <p14:creationId xmlns:p14="http://schemas.microsoft.com/office/powerpoint/2010/main" val="19138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49C16EE-2661-F64C-8374-072E3CB9E5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9A336F-433D-F140-9945-1939EA675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C4B62B-3147-6E4B-A467-A965C20E83EF}"/>
              </a:ext>
            </a:extLst>
          </p:cNvPr>
          <p:cNvSpPr>
            <a:spLocks noGrp="1" noChangeArrowheads="1"/>
          </p:cNvSpPr>
          <p:nvPr>
            <p:ph type="sldNum" sz="quarter" idx="12"/>
          </p:nvPr>
        </p:nvSpPr>
        <p:spPr>
          <a:ln/>
        </p:spPr>
        <p:txBody>
          <a:bodyPr/>
          <a:lstStyle>
            <a:lvl1pPr>
              <a:defRPr/>
            </a:lvl1pPr>
          </a:lstStyle>
          <a:p>
            <a:fld id="{8026F1A7-5BA0-D246-907A-EE7EF6EF091B}" type="slidenum">
              <a:rPr lang="en-US" altLang="en-US"/>
              <a:pPr/>
              <a:t>‹#›</a:t>
            </a:fld>
            <a:endParaRPr lang="en-US" altLang="en-US"/>
          </a:p>
        </p:txBody>
      </p:sp>
    </p:spTree>
    <p:extLst>
      <p:ext uri="{BB962C8B-B14F-4D97-AF65-F5344CB8AC3E}">
        <p14:creationId xmlns:p14="http://schemas.microsoft.com/office/powerpoint/2010/main" val="122734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1FEE09-DCDF-204D-85F1-24A76C3DC58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14F4F51-0F74-7444-8872-25D0E1B00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FEB3BA-9800-4B4D-A428-E39D916E8D79}"/>
              </a:ext>
            </a:extLst>
          </p:cNvPr>
          <p:cNvSpPr>
            <a:spLocks noGrp="1" noChangeArrowheads="1"/>
          </p:cNvSpPr>
          <p:nvPr>
            <p:ph type="sldNum" sz="quarter" idx="12"/>
          </p:nvPr>
        </p:nvSpPr>
        <p:spPr>
          <a:ln/>
        </p:spPr>
        <p:txBody>
          <a:bodyPr/>
          <a:lstStyle>
            <a:lvl1pPr>
              <a:defRPr/>
            </a:lvl1pPr>
          </a:lstStyle>
          <a:p>
            <a:fld id="{115B9B11-C224-B048-915C-494468A5D704}" type="slidenum">
              <a:rPr lang="en-US" altLang="en-US"/>
              <a:pPr/>
              <a:t>‹#›</a:t>
            </a:fld>
            <a:endParaRPr lang="en-US" altLang="en-US"/>
          </a:p>
        </p:txBody>
      </p:sp>
    </p:spTree>
    <p:extLst>
      <p:ext uri="{BB962C8B-B14F-4D97-AF65-F5344CB8AC3E}">
        <p14:creationId xmlns:p14="http://schemas.microsoft.com/office/powerpoint/2010/main" val="407571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3FCE50-F3AA-734B-9D25-F700ED25DEA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9BF34C9-CCD0-2840-B051-3CF9CE33D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4883D14-AE25-CC4B-8A47-FE682AB2FBCB}"/>
              </a:ext>
            </a:extLst>
          </p:cNvPr>
          <p:cNvSpPr>
            <a:spLocks noGrp="1" noChangeArrowheads="1"/>
          </p:cNvSpPr>
          <p:nvPr>
            <p:ph type="sldNum" sz="quarter" idx="12"/>
          </p:nvPr>
        </p:nvSpPr>
        <p:spPr>
          <a:ln/>
        </p:spPr>
        <p:txBody>
          <a:bodyPr/>
          <a:lstStyle>
            <a:lvl1pPr>
              <a:defRPr/>
            </a:lvl1pPr>
          </a:lstStyle>
          <a:p>
            <a:fld id="{A3B90B2C-5A4D-5D46-903F-5BE0BC637165}" type="slidenum">
              <a:rPr lang="en-US" altLang="en-US"/>
              <a:pPr/>
              <a:t>‹#›</a:t>
            </a:fld>
            <a:endParaRPr lang="en-US" altLang="en-US"/>
          </a:p>
        </p:txBody>
      </p:sp>
    </p:spTree>
    <p:extLst>
      <p:ext uri="{BB962C8B-B14F-4D97-AF65-F5344CB8AC3E}">
        <p14:creationId xmlns:p14="http://schemas.microsoft.com/office/powerpoint/2010/main" val="304997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8EDF6B-B757-AE4A-825A-8D18AB021C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FA1B2F-D010-F548-A3E7-8F994A9EC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5F5999-8C8E-314A-BED8-42CC33680CCE}"/>
              </a:ext>
            </a:extLst>
          </p:cNvPr>
          <p:cNvSpPr>
            <a:spLocks noGrp="1" noChangeArrowheads="1"/>
          </p:cNvSpPr>
          <p:nvPr>
            <p:ph type="sldNum" sz="quarter" idx="12"/>
          </p:nvPr>
        </p:nvSpPr>
        <p:spPr>
          <a:ln/>
        </p:spPr>
        <p:txBody>
          <a:bodyPr/>
          <a:lstStyle>
            <a:lvl1pPr>
              <a:defRPr/>
            </a:lvl1pPr>
          </a:lstStyle>
          <a:p>
            <a:fld id="{9978F4B6-9F9D-2040-AE9A-81F3E033FC43}" type="slidenum">
              <a:rPr lang="en-US" altLang="en-US"/>
              <a:pPr/>
              <a:t>‹#›</a:t>
            </a:fld>
            <a:endParaRPr lang="en-US" altLang="en-US"/>
          </a:p>
        </p:txBody>
      </p:sp>
    </p:spTree>
    <p:extLst>
      <p:ext uri="{BB962C8B-B14F-4D97-AF65-F5344CB8AC3E}">
        <p14:creationId xmlns:p14="http://schemas.microsoft.com/office/powerpoint/2010/main" val="19399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4C208D-A9AE-354F-83BA-4C62B94EE5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AB0469-5A97-6A4B-AD06-3651C6C76B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DCEDBA-A85C-9C41-9AEC-C45E943549C1}"/>
              </a:ext>
            </a:extLst>
          </p:cNvPr>
          <p:cNvSpPr>
            <a:spLocks noGrp="1" noChangeArrowheads="1"/>
          </p:cNvSpPr>
          <p:nvPr>
            <p:ph type="sldNum" sz="quarter" idx="12"/>
          </p:nvPr>
        </p:nvSpPr>
        <p:spPr>
          <a:ln/>
        </p:spPr>
        <p:txBody>
          <a:bodyPr/>
          <a:lstStyle>
            <a:lvl1pPr>
              <a:defRPr/>
            </a:lvl1pPr>
          </a:lstStyle>
          <a:p>
            <a:fld id="{3F31664B-2536-7A49-89EC-7AFD5CDC497C}" type="slidenum">
              <a:rPr lang="en-US" altLang="en-US"/>
              <a:pPr/>
              <a:t>‹#›</a:t>
            </a:fld>
            <a:endParaRPr lang="en-US" altLang="en-US"/>
          </a:p>
        </p:txBody>
      </p:sp>
    </p:spTree>
    <p:extLst>
      <p:ext uri="{BB962C8B-B14F-4D97-AF65-F5344CB8AC3E}">
        <p14:creationId xmlns:p14="http://schemas.microsoft.com/office/powerpoint/2010/main" val="195309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3728D3-A8F8-CD40-907E-CFB1F0BBA81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6F4199-5329-354A-B107-80DC4997171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8919F2-2525-F448-888E-2F87C853F2B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2B4C117-785F-A64E-AD4E-AFA073E0925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62A1229-2382-4047-9876-813B0CDC781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24ABE00-DC94-3D44-B64B-AF731E337CD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EDA764A-E338-4747-91EE-405B3F480CBC}"/>
              </a:ext>
            </a:extLst>
          </p:cNvPr>
          <p:cNvSpPr>
            <a:spLocks noGrp="1" noChangeArrowheads="1"/>
          </p:cNvSpPr>
          <p:nvPr>
            <p:ph type="title"/>
          </p:nvPr>
        </p:nvSpPr>
        <p:spPr/>
        <p:txBody>
          <a:bodyPr/>
          <a:lstStyle/>
          <a:p>
            <a:pPr eaLnBrk="1" hangingPunct="1"/>
            <a:r>
              <a:rPr lang="en-US" altLang="en-US" sz="4000" b="1"/>
              <a:t>The Changing Face of the Arizona Border</a:t>
            </a:r>
          </a:p>
        </p:txBody>
      </p:sp>
      <p:pic>
        <p:nvPicPr>
          <p:cNvPr id="2051" name="Picture 4" descr="nogales-map">
            <a:extLst>
              <a:ext uri="{FF2B5EF4-FFF2-40B4-BE49-F238E27FC236}">
                <a16:creationId xmlns:a16="http://schemas.microsoft.com/office/drawing/2014/main" id="{B0A4CB1E-2C66-9046-B8AC-38919A106A5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990600" y="1524000"/>
            <a:ext cx="7239000" cy="481806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6">
            <a:extLst>
              <a:ext uri="{FF2B5EF4-FFF2-40B4-BE49-F238E27FC236}">
                <a16:creationId xmlns:a16="http://schemas.microsoft.com/office/drawing/2014/main" id="{8B3D4188-F710-D04E-BB6D-CE88180CCB19}"/>
              </a:ext>
            </a:extLst>
          </p:cNvPr>
          <p:cNvSpPr>
            <a:spLocks noChangeArrowheads="1"/>
          </p:cNvSpPr>
          <p:nvPr/>
        </p:nvSpPr>
        <p:spPr bwMode="auto">
          <a:xfrm>
            <a:off x="6934200" y="6477000"/>
            <a:ext cx="1308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bilingual.suleckha.com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CC9C7A7F-372E-C54C-A648-CBD509C091A6}"/>
              </a:ext>
            </a:extLst>
          </p:cNvPr>
          <p:cNvSpPr>
            <a:spLocks noGrp="1" noChangeArrowheads="1"/>
          </p:cNvSpPr>
          <p:nvPr>
            <p:ph type="title" sz="quarter"/>
          </p:nvPr>
        </p:nvSpPr>
        <p:spPr/>
        <p:txBody>
          <a:bodyPr/>
          <a:lstStyle/>
          <a:p>
            <a:pPr eaLnBrk="1" hangingPunct="1"/>
            <a:r>
              <a:rPr lang="en-US" altLang="en-US" b="1"/>
              <a:t>Here it is today.</a:t>
            </a:r>
          </a:p>
        </p:txBody>
      </p:sp>
      <p:pic>
        <p:nvPicPr>
          <p:cNvPr id="11267" name="Picture 11" descr="008_072_NacoBorderStation">
            <a:extLst>
              <a:ext uri="{FF2B5EF4-FFF2-40B4-BE49-F238E27FC236}">
                <a16:creationId xmlns:a16="http://schemas.microsoft.com/office/drawing/2014/main" id="{33B5BA22-F986-D64F-A3C4-5E72BCF5FC30}"/>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381000" y="1371600"/>
            <a:ext cx="4038600" cy="30226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13">
            <a:extLst>
              <a:ext uri="{FF2B5EF4-FFF2-40B4-BE49-F238E27FC236}">
                <a16:creationId xmlns:a16="http://schemas.microsoft.com/office/drawing/2014/main" id="{4D25C209-D8BC-E741-8E14-C6D27E8D3EDE}"/>
              </a:ext>
            </a:extLst>
          </p:cNvPr>
          <p:cNvSpPr>
            <a:spLocks noChangeArrowheads="1"/>
          </p:cNvSpPr>
          <p:nvPr/>
        </p:nvSpPr>
        <p:spPr bwMode="auto">
          <a:xfrm>
            <a:off x="3733800" y="45720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
        <p:nvSpPr>
          <p:cNvPr id="11269" name="Rectangle 14">
            <a:extLst>
              <a:ext uri="{FF2B5EF4-FFF2-40B4-BE49-F238E27FC236}">
                <a16:creationId xmlns:a16="http://schemas.microsoft.com/office/drawing/2014/main" id="{40570E77-D9FD-0C42-A6E6-4524BD88B01D}"/>
              </a:ext>
            </a:extLst>
          </p:cNvPr>
          <p:cNvSpPr>
            <a:spLocks noChangeArrowheads="1"/>
          </p:cNvSpPr>
          <p:nvPr/>
        </p:nvSpPr>
        <p:spPr bwMode="auto">
          <a:xfrm>
            <a:off x="7924800" y="63246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pic>
        <p:nvPicPr>
          <p:cNvPr id="11270" name="Picture 16" descr="Banamichi219">
            <a:extLst>
              <a:ext uri="{FF2B5EF4-FFF2-40B4-BE49-F238E27FC236}">
                <a16:creationId xmlns:a16="http://schemas.microsoft.com/office/drawing/2014/main" id="{F69054DC-8691-4A4F-8955-0222B5DE56B1}"/>
              </a:ext>
            </a:extLst>
          </p:cNvPr>
          <p:cNvPicPr>
            <a:picLocks noGrp="1" noChangeAspect="1" noChangeArrowheads="1"/>
          </p:cNvPicPr>
          <p:nvPr>
            <p:ph sz="quarter" idx="4"/>
          </p:nvPr>
        </p:nvPicPr>
        <p:blipFill>
          <a:blip r:embed="rId4">
            <a:extLst>
              <a:ext uri="{28A0092B-C50C-407E-A947-70E740481C1C}">
                <a14:useLocalDpi xmlns:a14="http://schemas.microsoft.com/office/drawing/2010/main"/>
              </a:ext>
            </a:extLst>
          </a:blip>
          <a:srcRect/>
          <a:stretch>
            <a:fillRect/>
          </a:stretch>
        </p:blipFill>
        <p:spPr>
          <a:xfrm>
            <a:off x="4648200" y="3048000"/>
            <a:ext cx="4038600" cy="31242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umblr_lh4qfh62At1qe0g82o1_500">
            <a:extLst>
              <a:ext uri="{FF2B5EF4-FFF2-40B4-BE49-F238E27FC236}">
                <a16:creationId xmlns:a16="http://schemas.microsoft.com/office/drawing/2014/main" id="{B78DFAC2-F4DD-5846-9E0E-CF50CC1F3AD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81000" y="533400"/>
            <a:ext cx="8305800" cy="579755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7">
            <a:extLst>
              <a:ext uri="{FF2B5EF4-FFF2-40B4-BE49-F238E27FC236}">
                <a16:creationId xmlns:a16="http://schemas.microsoft.com/office/drawing/2014/main" id="{836D6E55-22EF-8245-91E7-599EC144499C}"/>
              </a:ext>
            </a:extLst>
          </p:cNvPr>
          <p:cNvSpPr>
            <a:spLocks noChangeArrowheads="1"/>
          </p:cNvSpPr>
          <p:nvPr/>
        </p:nvSpPr>
        <p:spPr bwMode="auto">
          <a:xfrm>
            <a:off x="7543800" y="6477000"/>
            <a:ext cx="11414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tucsonsentinel.com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0D49EE1-7281-A94F-B23A-F486C78C7A11}"/>
              </a:ext>
            </a:extLst>
          </p:cNvPr>
          <p:cNvSpPr>
            <a:spLocks noGrp="1" noChangeArrowheads="1"/>
          </p:cNvSpPr>
          <p:nvPr>
            <p:ph type="title"/>
          </p:nvPr>
        </p:nvSpPr>
        <p:spPr/>
        <p:txBody>
          <a:bodyPr/>
          <a:lstStyle/>
          <a:p>
            <a:pPr eaLnBrk="1" hangingPunct="1"/>
            <a:r>
              <a:rPr lang="en-US" altLang="en-US" sz="4000" b="1"/>
              <a:t>In the 1980’s, the crossing at Lochiel, Arizona, was closed.</a:t>
            </a:r>
          </a:p>
        </p:txBody>
      </p:sp>
      <p:pic>
        <p:nvPicPr>
          <p:cNvPr id="13315" name="Picture 4" descr="Lochiel_Az_Closed_Border_Crossing">
            <a:extLst>
              <a:ext uri="{FF2B5EF4-FFF2-40B4-BE49-F238E27FC236}">
                <a16:creationId xmlns:a16="http://schemas.microsoft.com/office/drawing/2014/main" id="{4301C8BE-6C70-1B4F-8461-5735612A8B32}"/>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447800" y="1676400"/>
            <a:ext cx="6172200" cy="462915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6">
            <a:extLst>
              <a:ext uri="{FF2B5EF4-FFF2-40B4-BE49-F238E27FC236}">
                <a16:creationId xmlns:a16="http://schemas.microsoft.com/office/drawing/2014/main" id="{B0EAB1B9-B9C8-A54B-B84F-6641937F4A5B}"/>
              </a:ext>
            </a:extLst>
          </p:cNvPr>
          <p:cNvSpPr>
            <a:spLocks noChangeArrowheads="1"/>
          </p:cNvSpPr>
          <p:nvPr/>
        </p:nvSpPr>
        <p:spPr bwMode="auto">
          <a:xfrm>
            <a:off x="6781800" y="6477000"/>
            <a:ext cx="8826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wikipedia.com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60A1EF26-2557-264A-812F-F70D47B0476D}"/>
              </a:ext>
            </a:extLst>
          </p:cNvPr>
          <p:cNvSpPr>
            <a:spLocks noGrp="1" noChangeArrowheads="1"/>
          </p:cNvSpPr>
          <p:nvPr>
            <p:ph type="body" sz="half" idx="1"/>
          </p:nvPr>
        </p:nvSpPr>
        <p:spPr/>
        <p:txBody>
          <a:bodyPr/>
          <a:lstStyle/>
          <a:p>
            <a:pPr eaLnBrk="1" hangingPunct="1">
              <a:buFontTx/>
              <a:buNone/>
            </a:pPr>
            <a:endParaRPr lang="en-US" altLang="en-US" sz="3600" b="1"/>
          </a:p>
          <a:p>
            <a:pPr eaLnBrk="1" hangingPunct="1">
              <a:buFontTx/>
              <a:buNone/>
            </a:pPr>
            <a:r>
              <a:rPr lang="en-US" altLang="en-US" sz="3600" b="1"/>
              <a:t>It looked like this in the summer of 2000.</a:t>
            </a:r>
          </a:p>
        </p:txBody>
      </p:sp>
      <p:pic>
        <p:nvPicPr>
          <p:cNvPr id="14339" name="Picture 7" descr="scan">
            <a:extLst>
              <a:ext uri="{FF2B5EF4-FFF2-40B4-BE49-F238E27FC236}">
                <a16:creationId xmlns:a16="http://schemas.microsoft.com/office/drawing/2014/main" id="{27C64307-DED5-EE46-84BD-14CB877B79AB}"/>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724400" y="1219200"/>
            <a:ext cx="3798888" cy="43561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8">
            <a:extLst>
              <a:ext uri="{FF2B5EF4-FFF2-40B4-BE49-F238E27FC236}">
                <a16:creationId xmlns:a16="http://schemas.microsoft.com/office/drawing/2014/main" id="{6B5E9E6F-D3DB-6545-9FB4-53A5B6360E42}"/>
              </a:ext>
            </a:extLst>
          </p:cNvPr>
          <p:cNvSpPr>
            <a:spLocks noChangeArrowheads="1"/>
          </p:cNvSpPr>
          <p:nvPr/>
        </p:nvSpPr>
        <p:spPr bwMode="auto">
          <a:xfrm>
            <a:off x="7772400" y="5791200"/>
            <a:ext cx="796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Dennis Rees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E2D74E43-7A8D-FE41-914D-0F8D2E4AE3BB}"/>
              </a:ext>
            </a:extLst>
          </p:cNvPr>
          <p:cNvSpPr>
            <a:spLocks noGrp="1" noChangeArrowheads="1"/>
          </p:cNvSpPr>
          <p:nvPr>
            <p:ph type="title" sz="quarter"/>
          </p:nvPr>
        </p:nvSpPr>
        <p:spPr/>
        <p:txBody>
          <a:bodyPr/>
          <a:lstStyle/>
          <a:p>
            <a:pPr eaLnBrk="1" hangingPunct="1"/>
            <a:r>
              <a:rPr lang="en-US" altLang="en-US" sz="3600" b="1" dirty="0"/>
              <a:t>This is how it looked in 2012.</a:t>
            </a:r>
          </a:p>
        </p:txBody>
      </p:sp>
      <p:pic>
        <p:nvPicPr>
          <p:cNvPr id="15363" name="Picture 7" descr="border_fence">
            <a:extLst>
              <a:ext uri="{FF2B5EF4-FFF2-40B4-BE49-F238E27FC236}">
                <a16:creationId xmlns:a16="http://schemas.microsoft.com/office/drawing/2014/main" id="{956EF1F7-FD6A-AA49-894B-544199260864}"/>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524000" y="1828800"/>
            <a:ext cx="6038850" cy="4529138"/>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12">
            <a:extLst>
              <a:ext uri="{FF2B5EF4-FFF2-40B4-BE49-F238E27FC236}">
                <a16:creationId xmlns:a16="http://schemas.microsoft.com/office/drawing/2014/main" id="{B4DD516F-006F-9648-96A9-38BDBBCF2716}"/>
              </a:ext>
            </a:extLst>
          </p:cNvPr>
          <p:cNvSpPr>
            <a:spLocks noChangeArrowheads="1"/>
          </p:cNvSpPr>
          <p:nvPr/>
        </p:nvSpPr>
        <p:spPr bwMode="auto">
          <a:xfrm>
            <a:off x="6934200" y="64770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19D0-5588-1748-AA4E-2E06A37C4C25}"/>
              </a:ext>
            </a:extLst>
          </p:cNvPr>
          <p:cNvSpPr>
            <a:spLocks noGrp="1"/>
          </p:cNvSpPr>
          <p:nvPr>
            <p:ph type="title" sz="quarter"/>
          </p:nvPr>
        </p:nvSpPr>
        <p:spPr/>
        <p:txBody>
          <a:bodyPr/>
          <a:lstStyle/>
          <a:p>
            <a:r>
              <a:rPr lang="en-US" dirty="0"/>
              <a:t>Today’s Wall</a:t>
            </a:r>
          </a:p>
        </p:txBody>
      </p:sp>
      <p:pic>
        <p:nvPicPr>
          <p:cNvPr id="8" name="Content Placeholder 7" descr="A car parked on the side of a building&#10;&#10;Description automatically generated">
            <a:extLst>
              <a:ext uri="{FF2B5EF4-FFF2-40B4-BE49-F238E27FC236}">
                <a16:creationId xmlns:a16="http://schemas.microsoft.com/office/drawing/2014/main" id="{D9F57D3A-2241-E047-A840-7C0D52FEEBE8}"/>
              </a:ext>
            </a:extLst>
          </p:cNvPr>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1295400" y="1600200"/>
            <a:ext cx="6973129" cy="4544156"/>
          </a:xfrm>
          <a:ln w="57150">
            <a:solidFill>
              <a:schemeClr val="bg1">
                <a:lumMod val="50000"/>
              </a:schemeClr>
            </a:solidFill>
          </a:ln>
        </p:spPr>
      </p:pic>
    </p:spTree>
    <p:extLst>
      <p:ext uri="{BB962C8B-B14F-4D97-AF65-F5344CB8AC3E}">
        <p14:creationId xmlns:p14="http://schemas.microsoft.com/office/powerpoint/2010/main" val="249744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FBA4F89-EC11-AB41-A25C-21FBC0B1AD60}"/>
              </a:ext>
            </a:extLst>
          </p:cNvPr>
          <p:cNvSpPr>
            <a:spLocks noGrp="1" noChangeArrowheads="1"/>
          </p:cNvSpPr>
          <p:nvPr>
            <p:ph type="title" sz="quarter"/>
          </p:nvPr>
        </p:nvSpPr>
        <p:spPr/>
        <p:txBody>
          <a:bodyPr/>
          <a:lstStyle/>
          <a:p>
            <a:pPr eaLnBrk="1" hangingPunct="1"/>
            <a:r>
              <a:rPr lang="en-US" altLang="en-US" b="1"/>
              <a:t>Compare these two photos.</a:t>
            </a:r>
          </a:p>
        </p:txBody>
      </p:sp>
      <p:pic>
        <p:nvPicPr>
          <p:cNvPr id="16387" name="Picture 9" descr="Picture1">
            <a:extLst>
              <a:ext uri="{FF2B5EF4-FFF2-40B4-BE49-F238E27FC236}">
                <a16:creationId xmlns:a16="http://schemas.microsoft.com/office/drawing/2014/main" id="{48C87F7B-4307-2741-8FA5-F70A0A97EDC5}"/>
              </a:ext>
            </a:extLst>
          </p:cNvPr>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228600" y="1524000"/>
            <a:ext cx="3940175"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Content Placeholder 3" descr="A car parked on the side of a building&#10;&#10;Description automatically generated">
            <a:extLst>
              <a:ext uri="{FF2B5EF4-FFF2-40B4-BE49-F238E27FC236}">
                <a16:creationId xmlns:a16="http://schemas.microsoft.com/office/drawing/2014/main" id="{4E47FB7D-A9B0-EE41-8CB8-C09740506690}"/>
              </a:ext>
            </a:extLst>
          </p:cNvPr>
          <p:cNvPicPr>
            <a:picLocks noGrp="1" noChangeAspect="1"/>
          </p:cNvPicPr>
          <p:nvPr>
            <p:ph sz="quarter" idx="2"/>
          </p:nvPr>
        </p:nvPicPr>
        <p:blipFill>
          <a:blip r:embed="rId3" cstate="screen">
            <a:extLst>
              <a:ext uri="{28A0092B-C50C-407E-A947-70E740481C1C}">
                <a14:useLocalDpi xmlns:a14="http://schemas.microsoft.com/office/drawing/2010/main"/>
              </a:ext>
            </a:extLst>
          </a:blip>
          <a:stretch>
            <a:fillRect/>
          </a:stretch>
        </p:blipFill>
        <p:spPr>
          <a:xfrm>
            <a:off x="4238163" y="2362200"/>
            <a:ext cx="4677237" cy="3048000"/>
          </a:xfrm>
          <a:ln w="57150">
            <a:solidFill>
              <a:schemeClr val="bg1">
                <a:lumMod val="50000"/>
              </a:schemeClr>
            </a:solidFill>
          </a:ln>
        </p:spPr>
      </p:pic>
      <p:sp>
        <p:nvSpPr>
          <p:cNvPr id="2" name="TextBox 1">
            <a:extLst>
              <a:ext uri="{FF2B5EF4-FFF2-40B4-BE49-F238E27FC236}">
                <a16:creationId xmlns:a16="http://schemas.microsoft.com/office/drawing/2014/main" id="{3BB7F399-4636-0648-93FE-A16873D937EC}"/>
              </a:ext>
            </a:extLst>
          </p:cNvPr>
          <p:cNvSpPr txBox="1"/>
          <p:nvPr/>
        </p:nvSpPr>
        <p:spPr>
          <a:xfrm>
            <a:off x="1840375" y="6250329"/>
            <a:ext cx="697627" cy="369332"/>
          </a:xfrm>
          <a:prstGeom prst="rect">
            <a:avLst/>
          </a:prstGeom>
          <a:noFill/>
        </p:spPr>
        <p:txBody>
          <a:bodyPr wrap="none" rtlCol="0">
            <a:spAutoFit/>
          </a:bodyPr>
          <a:lstStyle/>
          <a:p>
            <a:r>
              <a:rPr lang="en-US" dirty="0"/>
              <a:t>2000</a:t>
            </a:r>
          </a:p>
        </p:txBody>
      </p:sp>
      <p:sp>
        <p:nvSpPr>
          <p:cNvPr id="3" name="TextBox 2">
            <a:extLst>
              <a:ext uri="{FF2B5EF4-FFF2-40B4-BE49-F238E27FC236}">
                <a16:creationId xmlns:a16="http://schemas.microsoft.com/office/drawing/2014/main" id="{6A6AC2E9-9812-C348-8D09-B2FCAFAF9891}"/>
              </a:ext>
            </a:extLst>
          </p:cNvPr>
          <p:cNvSpPr txBox="1"/>
          <p:nvPr/>
        </p:nvSpPr>
        <p:spPr>
          <a:xfrm>
            <a:off x="6447099" y="5868365"/>
            <a:ext cx="697627" cy="369332"/>
          </a:xfrm>
          <a:prstGeom prst="rect">
            <a:avLst/>
          </a:prstGeom>
          <a:noFill/>
        </p:spPr>
        <p:txBody>
          <a:bodyPr wrap="none" rtlCol="0">
            <a:spAutoFit/>
          </a:bodyPr>
          <a:lstStyle/>
          <a:p>
            <a:r>
              <a:rPr lang="en-US" dirty="0"/>
              <a:t>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3577B65-E8DF-8749-8A9C-F22402586C93}"/>
              </a:ext>
            </a:extLst>
          </p:cNvPr>
          <p:cNvSpPr>
            <a:spLocks noGrp="1" noChangeArrowheads="1"/>
          </p:cNvSpPr>
          <p:nvPr>
            <p:ph type="title"/>
          </p:nvPr>
        </p:nvSpPr>
        <p:spPr/>
        <p:txBody>
          <a:bodyPr/>
          <a:lstStyle/>
          <a:p>
            <a:pPr eaLnBrk="1" hangingPunct="1"/>
            <a:r>
              <a:rPr lang="en-US" altLang="en-US" sz="3200" b="1"/>
              <a:t>Nogales, Arizona, one of the older border crossings, looked like this in 1899.</a:t>
            </a:r>
          </a:p>
        </p:txBody>
      </p:sp>
      <p:pic>
        <p:nvPicPr>
          <p:cNvPr id="17411" name="Picture 4" descr="800px-Nogales_1899">
            <a:extLst>
              <a:ext uri="{FF2B5EF4-FFF2-40B4-BE49-F238E27FC236}">
                <a16:creationId xmlns:a16="http://schemas.microsoft.com/office/drawing/2014/main" id="{57345475-0A21-BB4B-B2BD-AF156399E74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28763" y="1600200"/>
            <a:ext cx="6084887" cy="452596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6">
            <a:extLst>
              <a:ext uri="{FF2B5EF4-FFF2-40B4-BE49-F238E27FC236}">
                <a16:creationId xmlns:a16="http://schemas.microsoft.com/office/drawing/2014/main" id="{F42487BA-4BBF-EB40-9CF1-3EAE18104FE3}"/>
              </a:ext>
            </a:extLst>
          </p:cNvPr>
          <p:cNvSpPr>
            <a:spLocks noChangeArrowheads="1"/>
          </p:cNvSpPr>
          <p:nvPr/>
        </p:nvSpPr>
        <p:spPr bwMode="auto">
          <a:xfrm>
            <a:off x="7010400" y="6324600"/>
            <a:ext cx="6143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cdlib.org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00A1DC7-4DC4-F146-97F0-8D611CBB99C1}"/>
              </a:ext>
            </a:extLst>
          </p:cNvPr>
          <p:cNvSpPr>
            <a:spLocks noGrp="1" noChangeArrowheads="1"/>
          </p:cNvSpPr>
          <p:nvPr>
            <p:ph type="title"/>
          </p:nvPr>
        </p:nvSpPr>
        <p:spPr/>
        <p:txBody>
          <a:bodyPr/>
          <a:lstStyle/>
          <a:p>
            <a:pPr eaLnBrk="1" hangingPunct="1"/>
            <a:r>
              <a:rPr lang="en-US" altLang="en-US" sz="3200" b="1"/>
              <a:t>Here is what it looked like in the 1910s.</a:t>
            </a:r>
          </a:p>
        </p:txBody>
      </p:sp>
      <p:pic>
        <p:nvPicPr>
          <p:cNvPr id="18435" name="Picture 4" descr="Nogales_borderguards1910s">
            <a:extLst>
              <a:ext uri="{FF2B5EF4-FFF2-40B4-BE49-F238E27FC236}">
                <a16:creationId xmlns:a16="http://schemas.microsoft.com/office/drawing/2014/main" id="{0C6CDEC8-AA66-CC41-8195-0E95343BFDF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62038" y="1600200"/>
            <a:ext cx="7019925" cy="452596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6">
            <a:extLst>
              <a:ext uri="{FF2B5EF4-FFF2-40B4-BE49-F238E27FC236}">
                <a16:creationId xmlns:a16="http://schemas.microsoft.com/office/drawing/2014/main" id="{108604FB-4701-3347-BA0E-1A28C396EA49}"/>
              </a:ext>
            </a:extLst>
          </p:cNvPr>
          <p:cNvSpPr>
            <a:spLocks noChangeArrowheads="1"/>
          </p:cNvSpPr>
          <p:nvPr/>
        </p:nvSpPr>
        <p:spPr bwMode="auto">
          <a:xfrm>
            <a:off x="6705600" y="6324600"/>
            <a:ext cx="14081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arizona100.blogspot.com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874C4E-A06B-8641-B4AB-B74D6C9093A3}"/>
              </a:ext>
            </a:extLst>
          </p:cNvPr>
          <p:cNvSpPr>
            <a:spLocks noGrp="1" noChangeArrowheads="1"/>
          </p:cNvSpPr>
          <p:nvPr>
            <p:ph type="title"/>
          </p:nvPr>
        </p:nvSpPr>
        <p:spPr/>
        <p:txBody>
          <a:bodyPr/>
          <a:lstStyle/>
          <a:p>
            <a:pPr eaLnBrk="1" hangingPunct="1"/>
            <a:r>
              <a:rPr lang="en-US" altLang="en-US" sz="3600" b="1"/>
              <a:t>Today, it looks like this.</a:t>
            </a:r>
          </a:p>
        </p:txBody>
      </p:sp>
      <p:pic>
        <p:nvPicPr>
          <p:cNvPr id="19459" name="Picture 4" descr="95057594_a6b4566968_z">
            <a:extLst>
              <a:ext uri="{FF2B5EF4-FFF2-40B4-BE49-F238E27FC236}">
                <a16:creationId xmlns:a16="http://schemas.microsoft.com/office/drawing/2014/main" id="{67BD8AF4-5339-4147-A9DA-E1BA90629C7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54163" y="1600200"/>
            <a:ext cx="6034087" cy="452596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6">
            <a:extLst>
              <a:ext uri="{FF2B5EF4-FFF2-40B4-BE49-F238E27FC236}">
                <a16:creationId xmlns:a16="http://schemas.microsoft.com/office/drawing/2014/main" id="{8E68E4FA-B6DD-D643-96DB-041B16FD35A6}"/>
              </a:ext>
            </a:extLst>
          </p:cNvPr>
          <p:cNvSpPr>
            <a:spLocks noChangeArrowheads="1"/>
          </p:cNvSpPr>
          <p:nvPr/>
        </p:nvSpPr>
        <p:spPr bwMode="auto">
          <a:xfrm>
            <a:off x="6934200" y="63246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55658D1C-D30A-6440-85BE-CC5803620903}"/>
              </a:ext>
            </a:extLst>
          </p:cNvPr>
          <p:cNvSpPr>
            <a:spLocks noGrp="1" noChangeArrowheads="1"/>
          </p:cNvSpPr>
          <p:nvPr>
            <p:ph type="subTitle" idx="1"/>
          </p:nvPr>
        </p:nvSpPr>
        <p:spPr>
          <a:xfrm>
            <a:off x="1295400" y="2057400"/>
            <a:ext cx="6400800" cy="1752600"/>
          </a:xfrm>
        </p:spPr>
        <p:txBody>
          <a:bodyPr/>
          <a:lstStyle/>
          <a:p>
            <a:pPr eaLnBrk="1" hangingPunct="1"/>
            <a:r>
              <a:rPr lang="en-US" altLang="en-US" b="1"/>
              <a:t>Dennis Rees</a:t>
            </a:r>
          </a:p>
          <a:p>
            <a:pPr eaLnBrk="1" hangingPunct="1"/>
            <a:r>
              <a:rPr lang="en-US" altLang="en-US" b="1"/>
              <a:t>Teacher-Consultant</a:t>
            </a:r>
          </a:p>
          <a:p>
            <a:pPr eaLnBrk="1" hangingPunct="1"/>
            <a:r>
              <a:rPr lang="en-US" altLang="en-US" b="1"/>
              <a:t>Arizona Geographic Alliance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nogalesborderwall">
            <a:extLst>
              <a:ext uri="{FF2B5EF4-FFF2-40B4-BE49-F238E27FC236}">
                <a16:creationId xmlns:a16="http://schemas.microsoft.com/office/drawing/2014/main" id="{4295978A-94CD-6844-8C9E-1CD462CF691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85800" y="646113"/>
            <a:ext cx="7886700" cy="5678487"/>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7">
            <a:extLst>
              <a:ext uri="{FF2B5EF4-FFF2-40B4-BE49-F238E27FC236}">
                <a16:creationId xmlns:a16="http://schemas.microsoft.com/office/drawing/2014/main" id="{FD8EAAA4-B050-B64E-98BE-BDF00A24489B}"/>
              </a:ext>
            </a:extLst>
          </p:cNvPr>
          <p:cNvSpPr>
            <a:spLocks noChangeArrowheads="1"/>
          </p:cNvSpPr>
          <p:nvPr/>
        </p:nvSpPr>
        <p:spPr bwMode="auto">
          <a:xfrm>
            <a:off x="7162800" y="6477000"/>
            <a:ext cx="1419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nogalesinternational.com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4428_Border_Wars_Front_Lines-05_04700300">
            <a:extLst>
              <a:ext uri="{FF2B5EF4-FFF2-40B4-BE49-F238E27FC236}">
                <a16:creationId xmlns:a16="http://schemas.microsoft.com/office/drawing/2014/main" id="{440EE3B6-A97A-9A4F-A678-D7D60D0D8F4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685800"/>
            <a:ext cx="8382000" cy="5349875"/>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7">
            <a:extLst>
              <a:ext uri="{FF2B5EF4-FFF2-40B4-BE49-F238E27FC236}">
                <a16:creationId xmlns:a16="http://schemas.microsoft.com/office/drawing/2014/main" id="{246278D9-CA20-2D45-B3CA-DAF990CE1F76}"/>
              </a:ext>
            </a:extLst>
          </p:cNvPr>
          <p:cNvSpPr>
            <a:spLocks noChangeArrowheads="1"/>
          </p:cNvSpPr>
          <p:nvPr/>
        </p:nvSpPr>
        <p:spPr bwMode="auto">
          <a:xfrm>
            <a:off x="7924800" y="6248400"/>
            <a:ext cx="1050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latindispatch.com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503E78F1-D500-474D-BC14-2970FBA82300}"/>
              </a:ext>
            </a:extLst>
          </p:cNvPr>
          <p:cNvSpPr>
            <a:spLocks noGrp="1" noChangeArrowheads="1"/>
          </p:cNvSpPr>
          <p:nvPr>
            <p:ph type="title" sz="quarter"/>
          </p:nvPr>
        </p:nvSpPr>
        <p:spPr/>
        <p:txBody>
          <a:bodyPr/>
          <a:lstStyle/>
          <a:p>
            <a:pPr eaLnBrk="1" hangingPunct="1"/>
            <a:r>
              <a:rPr lang="en-US" altLang="en-US" b="1"/>
              <a:t>Compare these two photos.</a:t>
            </a:r>
          </a:p>
        </p:txBody>
      </p:sp>
      <p:pic>
        <p:nvPicPr>
          <p:cNvPr id="22531" name="Picture 9" descr="Picture3">
            <a:extLst>
              <a:ext uri="{FF2B5EF4-FFF2-40B4-BE49-F238E27FC236}">
                <a16:creationId xmlns:a16="http://schemas.microsoft.com/office/drawing/2014/main" id="{68C59193-0215-E04C-88E3-1781E389C3CC}"/>
              </a:ext>
            </a:extLst>
          </p:cNvPr>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228600" y="2133600"/>
            <a:ext cx="4114800" cy="308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10" descr="Picture4">
            <a:extLst>
              <a:ext uri="{FF2B5EF4-FFF2-40B4-BE49-F238E27FC236}">
                <a16:creationId xmlns:a16="http://schemas.microsoft.com/office/drawing/2014/main" id="{61A01A8D-D3E9-EB44-9E0B-ACB56286C7E9}"/>
              </a:ext>
            </a:extLst>
          </p:cNvPr>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4648200" y="2133600"/>
            <a:ext cx="4108450"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024BCC5D-70B7-604D-80D1-5672982B34BB}"/>
              </a:ext>
            </a:extLst>
          </p:cNvPr>
          <p:cNvSpPr txBox="1"/>
          <p:nvPr/>
        </p:nvSpPr>
        <p:spPr>
          <a:xfrm>
            <a:off x="1607423" y="5550455"/>
            <a:ext cx="697627" cy="369332"/>
          </a:xfrm>
          <a:prstGeom prst="rect">
            <a:avLst/>
          </a:prstGeom>
          <a:noFill/>
        </p:spPr>
        <p:txBody>
          <a:bodyPr wrap="none" rtlCol="0">
            <a:spAutoFit/>
          </a:bodyPr>
          <a:lstStyle/>
          <a:p>
            <a:r>
              <a:rPr lang="en-US" dirty="0"/>
              <a:t>1899</a:t>
            </a:r>
          </a:p>
        </p:txBody>
      </p:sp>
      <p:sp>
        <p:nvSpPr>
          <p:cNvPr id="3" name="TextBox 2">
            <a:extLst>
              <a:ext uri="{FF2B5EF4-FFF2-40B4-BE49-F238E27FC236}">
                <a16:creationId xmlns:a16="http://schemas.microsoft.com/office/drawing/2014/main" id="{9F1C9499-304F-6345-A38D-560A5D0135BD}"/>
              </a:ext>
            </a:extLst>
          </p:cNvPr>
          <p:cNvSpPr txBox="1"/>
          <p:nvPr/>
        </p:nvSpPr>
        <p:spPr>
          <a:xfrm>
            <a:off x="6490138" y="5588555"/>
            <a:ext cx="697627" cy="369332"/>
          </a:xfrm>
          <a:prstGeom prst="rect">
            <a:avLst/>
          </a:prstGeom>
          <a:noFill/>
        </p:spPr>
        <p:txBody>
          <a:bodyPr wrap="none" rtlCol="0">
            <a:spAutoFit/>
          </a:bodyPr>
          <a:lstStyle/>
          <a:p>
            <a:r>
              <a:rPr lang="en-US" dirty="0"/>
              <a:t>2012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5147-A419-5643-B872-898A4741762D}"/>
              </a:ext>
            </a:extLst>
          </p:cNvPr>
          <p:cNvSpPr>
            <a:spLocks noGrp="1"/>
          </p:cNvSpPr>
          <p:nvPr>
            <p:ph type="title"/>
          </p:nvPr>
        </p:nvSpPr>
        <p:spPr/>
        <p:txBody>
          <a:bodyPr/>
          <a:lstStyle/>
          <a:p>
            <a:r>
              <a:rPr lang="en-US" dirty="0"/>
              <a:t>2019</a:t>
            </a:r>
          </a:p>
        </p:txBody>
      </p:sp>
      <p:pic>
        <p:nvPicPr>
          <p:cNvPr id="6" name="Content Placeholder 5" descr="A picture containing outdoor, building, large, street&#10;&#10;Description automatically generated">
            <a:extLst>
              <a:ext uri="{FF2B5EF4-FFF2-40B4-BE49-F238E27FC236}">
                <a16:creationId xmlns:a16="http://schemas.microsoft.com/office/drawing/2014/main" id="{7D0139A1-645C-D140-883B-44EF0D3A1C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49671"/>
            <a:ext cx="4038600" cy="2827020"/>
          </a:xfrm>
          <a:ln w="57150">
            <a:solidFill>
              <a:schemeClr val="bg1">
                <a:lumMod val="50000"/>
              </a:schemeClr>
            </a:solidFill>
          </a:ln>
        </p:spPr>
      </p:pic>
      <p:pic>
        <p:nvPicPr>
          <p:cNvPr id="9" name="Content Placeholder 8" descr="A picture containing building, outdoor, rope, sitting&#10;&#10;Description automatically generated">
            <a:extLst>
              <a:ext uri="{FF2B5EF4-FFF2-40B4-BE49-F238E27FC236}">
                <a16:creationId xmlns:a16="http://schemas.microsoft.com/office/drawing/2014/main" id="{074BAF76-3C49-4340-A972-306B8E1C43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843880"/>
            <a:ext cx="3530600" cy="4490923"/>
          </a:xfrm>
          <a:ln w="57150">
            <a:solidFill>
              <a:schemeClr val="bg1">
                <a:lumMod val="50000"/>
              </a:schemeClr>
            </a:solidFill>
          </a:ln>
        </p:spPr>
      </p:pic>
      <p:sp>
        <p:nvSpPr>
          <p:cNvPr id="7" name="TextBox 6">
            <a:extLst>
              <a:ext uri="{FF2B5EF4-FFF2-40B4-BE49-F238E27FC236}">
                <a16:creationId xmlns:a16="http://schemas.microsoft.com/office/drawing/2014/main" id="{C572CC70-6809-D843-91D6-ABFA370F9D51}"/>
              </a:ext>
            </a:extLst>
          </p:cNvPr>
          <p:cNvSpPr txBox="1"/>
          <p:nvPr/>
        </p:nvSpPr>
        <p:spPr>
          <a:xfrm>
            <a:off x="2722179" y="5507421"/>
            <a:ext cx="1505540" cy="369332"/>
          </a:xfrm>
          <a:prstGeom prst="rect">
            <a:avLst/>
          </a:prstGeom>
          <a:noFill/>
        </p:spPr>
        <p:txBody>
          <a:bodyPr wrap="none" rtlCol="0">
            <a:spAutoFit/>
          </a:bodyPr>
          <a:lstStyle/>
          <a:p>
            <a:r>
              <a:rPr lang="en-US" dirty="0" err="1"/>
              <a:t>Apnews.com</a:t>
            </a:r>
            <a:endParaRPr lang="en-US" dirty="0"/>
          </a:p>
        </p:txBody>
      </p:sp>
    </p:spTree>
    <p:extLst>
      <p:ext uri="{BB962C8B-B14F-4D97-AF65-F5344CB8AC3E}">
        <p14:creationId xmlns:p14="http://schemas.microsoft.com/office/powerpoint/2010/main" val="3897367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A4FBFFF-F43A-6446-A540-AA54E508C3AC}"/>
              </a:ext>
            </a:extLst>
          </p:cNvPr>
          <p:cNvSpPr>
            <a:spLocks noGrp="1" noChangeArrowheads="1"/>
          </p:cNvSpPr>
          <p:nvPr>
            <p:ph type="title"/>
          </p:nvPr>
        </p:nvSpPr>
        <p:spPr/>
        <p:txBody>
          <a:bodyPr/>
          <a:lstStyle/>
          <a:p>
            <a:pPr eaLnBrk="1" hangingPunct="1"/>
            <a:r>
              <a:rPr lang="en-US" altLang="en-US" sz="2800" b="1"/>
              <a:t>Lukeville, Arizona, a popular border crossing for people headed to Puerto Penasco, Sonora, looked like this in 2000.</a:t>
            </a:r>
          </a:p>
        </p:txBody>
      </p:sp>
      <p:pic>
        <p:nvPicPr>
          <p:cNvPr id="23555" name="Picture 10" descr="scan">
            <a:extLst>
              <a:ext uri="{FF2B5EF4-FFF2-40B4-BE49-F238E27FC236}">
                <a16:creationId xmlns:a16="http://schemas.microsoft.com/office/drawing/2014/main" id="{A11B0840-E905-454A-8EC7-96905251481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85800" y="1828800"/>
            <a:ext cx="7848600" cy="426085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11">
            <a:extLst>
              <a:ext uri="{FF2B5EF4-FFF2-40B4-BE49-F238E27FC236}">
                <a16:creationId xmlns:a16="http://schemas.microsoft.com/office/drawing/2014/main" id="{EF01808B-4CD8-4E40-84CD-5C84E3622903}"/>
              </a:ext>
            </a:extLst>
          </p:cNvPr>
          <p:cNvSpPr>
            <a:spLocks noChangeArrowheads="1"/>
          </p:cNvSpPr>
          <p:nvPr/>
        </p:nvSpPr>
        <p:spPr bwMode="auto">
          <a:xfrm>
            <a:off x="7772400" y="6324600"/>
            <a:ext cx="796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Dennis Rees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CA25B8-D290-1B41-854C-2A3088EB37A0}"/>
              </a:ext>
            </a:extLst>
          </p:cNvPr>
          <p:cNvSpPr>
            <a:spLocks noGrp="1" noChangeArrowheads="1"/>
          </p:cNvSpPr>
          <p:nvPr>
            <p:ph type="title"/>
          </p:nvPr>
        </p:nvSpPr>
        <p:spPr/>
        <p:txBody>
          <a:bodyPr/>
          <a:lstStyle/>
          <a:p>
            <a:pPr eaLnBrk="1" hangingPunct="1"/>
            <a:r>
              <a:rPr lang="en-US" altLang="en-US" sz="3600" b="1"/>
              <a:t>Today, it looks like this.</a:t>
            </a:r>
          </a:p>
        </p:txBody>
      </p:sp>
      <p:pic>
        <p:nvPicPr>
          <p:cNvPr id="24579" name="Picture 4" descr="10-22-2009PanoA_Copy">
            <a:extLst>
              <a:ext uri="{FF2B5EF4-FFF2-40B4-BE49-F238E27FC236}">
                <a16:creationId xmlns:a16="http://schemas.microsoft.com/office/drawing/2014/main" id="{24333C61-7ACF-CD45-B9D1-2C0E66854A1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1828800"/>
            <a:ext cx="8407400" cy="383381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6">
            <a:extLst>
              <a:ext uri="{FF2B5EF4-FFF2-40B4-BE49-F238E27FC236}">
                <a16:creationId xmlns:a16="http://schemas.microsoft.com/office/drawing/2014/main" id="{891B22AE-ECCF-B646-B723-F5F8EB36E069}"/>
              </a:ext>
            </a:extLst>
          </p:cNvPr>
          <p:cNvSpPr>
            <a:spLocks noChangeArrowheads="1"/>
          </p:cNvSpPr>
          <p:nvPr/>
        </p:nvSpPr>
        <p:spPr bwMode="auto">
          <a:xfrm>
            <a:off x="7315200" y="5915025"/>
            <a:ext cx="1327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a:t>vagabonder-supreme.net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a:extLst>
              <a:ext uri="{FF2B5EF4-FFF2-40B4-BE49-F238E27FC236}">
                <a16:creationId xmlns:a16="http://schemas.microsoft.com/office/drawing/2014/main" id="{F0FC45E7-9E62-2049-B554-2D182F3945B0}"/>
              </a:ext>
            </a:extLst>
          </p:cNvPr>
          <p:cNvSpPr>
            <a:spLocks noChangeArrowheads="1"/>
          </p:cNvSpPr>
          <p:nvPr/>
        </p:nvSpPr>
        <p:spPr bwMode="auto">
          <a:xfrm>
            <a:off x="7667951" y="6346147"/>
            <a:ext cx="7906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dirty="0" err="1"/>
              <a:t>Tucson.com</a:t>
            </a:r>
            <a:endParaRPr lang="en-US" altLang="en-US" sz="800" b="1" dirty="0"/>
          </a:p>
        </p:txBody>
      </p:sp>
      <p:sp>
        <p:nvSpPr>
          <p:cNvPr id="3" name="Title 2">
            <a:extLst>
              <a:ext uri="{FF2B5EF4-FFF2-40B4-BE49-F238E27FC236}">
                <a16:creationId xmlns:a16="http://schemas.microsoft.com/office/drawing/2014/main" id="{60951F91-486D-EF44-B97F-8C3047DFB08C}"/>
              </a:ext>
            </a:extLst>
          </p:cNvPr>
          <p:cNvSpPr>
            <a:spLocks noGrp="1"/>
          </p:cNvSpPr>
          <p:nvPr>
            <p:ph type="title" sz="quarter"/>
          </p:nvPr>
        </p:nvSpPr>
        <p:spPr/>
        <p:txBody>
          <a:bodyPr/>
          <a:lstStyle/>
          <a:p>
            <a:r>
              <a:rPr lang="en-US" dirty="0"/>
              <a:t>2019 </a:t>
            </a:r>
            <a:r>
              <a:rPr lang="en-US" dirty="0" err="1"/>
              <a:t>Lukeville</a:t>
            </a:r>
            <a:r>
              <a:rPr lang="en-US" dirty="0"/>
              <a:t>, AZ</a:t>
            </a:r>
          </a:p>
        </p:txBody>
      </p:sp>
      <p:pic>
        <p:nvPicPr>
          <p:cNvPr id="9" name="Content Placeholder 8" descr="A picture containing outdoor, grass, track, building&#10;&#10;Description automatically generated">
            <a:extLst>
              <a:ext uri="{FF2B5EF4-FFF2-40B4-BE49-F238E27FC236}">
                <a16:creationId xmlns:a16="http://schemas.microsoft.com/office/drawing/2014/main" id="{F7497E81-5EE8-434C-B19A-5A9D76CBF1D2}"/>
              </a:ext>
            </a:extLst>
          </p:cNvPr>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1008669" y="1439409"/>
            <a:ext cx="2935662" cy="2201747"/>
          </a:xfrm>
        </p:spPr>
      </p:pic>
      <p:pic>
        <p:nvPicPr>
          <p:cNvPr id="11" name="Content Placeholder 10" descr="A view of a building&#10;&#10;Description automatically generated">
            <a:extLst>
              <a:ext uri="{FF2B5EF4-FFF2-40B4-BE49-F238E27FC236}">
                <a16:creationId xmlns:a16="http://schemas.microsoft.com/office/drawing/2014/main" id="{167D43F9-FD47-1D4C-87B9-27BB990B6D60}"/>
              </a:ext>
            </a:extLst>
          </p:cNvPr>
          <p:cNvPicPr>
            <a:picLocks noGrp="1" noChangeAspect="1"/>
          </p:cNvPicPr>
          <p:nvPr>
            <p:ph sz="quarter" idx="2"/>
          </p:nvPr>
        </p:nvPicPr>
        <p:blipFill>
          <a:blip r:embed="rId4">
            <a:extLst>
              <a:ext uri="{28A0092B-C50C-407E-A947-70E740481C1C}">
                <a14:useLocalDpi xmlns:a14="http://schemas.microsoft.com/office/drawing/2010/main"/>
              </a:ext>
            </a:extLst>
          </a:blip>
          <a:stretch>
            <a:fillRect/>
          </a:stretch>
        </p:blipFill>
        <p:spPr>
          <a:xfrm>
            <a:off x="4602502" y="1363328"/>
            <a:ext cx="3460750" cy="2591033"/>
          </a:xfrm>
        </p:spPr>
      </p:pic>
      <p:pic>
        <p:nvPicPr>
          <p:cNvPr id="13" name="Content Placeholder 12" descr="A picture containing outdoor, building, beach, man&#10;&#10;Description automatically generated">
            <a:extLst>
              <a:ext uri="{FF2B5EF4-FFF2-40B4-BE49-F238E27FC236}">
                <a16:creationId xmlns:a16="http://schemas.microsoft.com/office/drawing/2014/main" id="{38430434-B71D-3345-8E65-1D6D06ACAEE6}"/>
              </a:ext>
            </a:extLst>
          </p:cNvPr>
          <p:cNvPicPr>
            <a:picLocks noGrp="1" noChangeAspect="1"/>
          </p:cNvPicPr>
          <p:nvPr>
            <p:ph sz="quarter" idx="3"/>
          </p:nvPr>
        </p:nvPicPr>
        <p:blipFill>
          <a:blip r:embed="rId5" cstate="screen">
            <a:extLst>
              <a:ext uri="{28A0092B-C50C-407E-A947-70E740481C1C}">
                <a14:useLocalDpi xmlns:a14="http://schemas.microsoft.com/office/drawing/2010/main"/>
              </a:ext>
            </a:extLst>
          </a:blip>
          <a:stretch>
            <a:fillRect/>
          </a:stretch>
        </p:blipFill>
        <p:spPr>
          <a:xfrm>
            <a:off x="633038" y="3938588"/>
            <a:ext cx="3686924" cy="2187575"/>
          </a:xfrm>
        </p:spPr>
      </p:pic>
      <p:pic>
        <p:nvPicPr>
          <p:cNvPr id="15" name="Content Placeholder 14" descr="A path with trees on the side of a dirt road&#10;&#10;Description automatically generated">
            <a:extLst>
              <a:ext uri="{FF2B5EF4-FFF2-40B4-BE49-F238E27FC236}">
                <a16:creationId xmlns:a16="http://schemas.microsoft.com/office/drawing/2014/main" id="{16A91E32-CA1E-E14F-A3CA-D0F6F47B84BA}"/>
              </a:ext>
            </a:extLst>
          </p:cNvPr>
          <p:cNvPicPr>
            <a:picLocks noGrp="1" noChangeAspect="1"/>
          </p:cNvPicPr>
          <p:nvPr>
            <p:ph sz="quarter" idx="4"/>
          </p:nvPr>
        </p:nvPicPr>
        <p:blipFill>
          <a:blip r:embed="rId6">
            <a:extLst>
              <a:ext uri="{28A0092B-C50C-407E-A947-70E740481C1C}">
                <a14:useLocalDpi xmlns:a14="http://schemas.microsoft.com/office/drawing/2010/main"/>
              </a:ext>
            </a:extLst>
          </a:blip>
          <a:stretch>
            <a:fillRect/>
          </a:stretch>
        </p:blipFill>
        <p:spPr>
          <a:xfrm>
            <a:off x="4781198" y="4052888"/>
            <a:ext cx="3271167" cy="20732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0D86144-3836-7040-906D-4E0960379C0C}"/>
              </a:ext>
            </a:extLst>
          </p:cNvPr>
          <p:cNvSpPr>
            <a:spLocks noGrp="1" noChangeArrowheads="1"/>
          </p:cNvSpPr>
          <p:nvPr>
            <p:ph type="title"/>
          </p:nvPr>
        </p:nvSpPr>
        <p:spPr/>
        <p:txBody>
          <a:bodyPr/>
          <a:lstStyle/>
          <a:p>
            <a:pPr eaLnBrk="1" hangingPunct="1"/>
            <a:r>
              <a:rPr lang="en-US" altLang="en-US" sz="3600" b="1"/>
              <a:t>Sasabe, Arizona, is another border crossing. It once looked like this.</a:t>
            </a:r>
          </a:p>
        </p:txBody>
      </p:sp>
      <p:pic>
        <p:nvPicPr>
          <p:cNvPr id="26627" name="Picture 4" descr="3239526153_3d26b4f781">
            <a:extLst>
              <a:ext uri="{FF2B5EF4-FFF2-40B4-BE49-F238E27FC236}">
                <a16:creationId xmlns:a16="http://schemas.microsoft.com/office/drawing/2014/main" id="{5423DDFB-4459-E74B-9FD7-589891CA2DC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24000" y="1676400"/>
            <a:ext cx="6096000" cy="45720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6">
            <a:extLst>
              <a:ext uri="{FF2B5EF4-FFF2-40B4-BE49-F238E27FC236}">
                <a16:creationId xmlns:a16="http://schemas.microsoft.com/office/drawing/2014/main" id="{713BDA27-774A-7C4C-9B28-2C0106E78B75}"/>
              </a:ext>
            </a:extLst>
          </p:cNvPr>
          <p:cNvSpPr>
            <a:spLocks noChangeArrowheads="1"/>
          </p:cNvSpPr>
          <p:nvPr/>
        </p:nvSpPr>
        <p:spPr bwMode="auto">
          <a:xfrm>
            <a:off x="6934200" y="64008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57452DB-DC8E-C74C-9068-E94ADDEF0099}"/>
              </a:ext>
            </a:extLst>
          </p:cNvPr>
          <p:cNvSpPr>
            <a:spLocks noGrp="1" noChangeArrowheads="1"/>
          </p:cNvSpPr>
          <p:nvPr>
            <p:ph type="title" sz="quarter"/>
          </p:nvPr>
        </p:nvSpPr>
        <p:spPr/>
        <p:txBody>
          <a:bodyPr/>
          <a:lstStyle/>
          <a:p>
            <a:pPr eaLnBrk="1" hangingPunct="1"/>
            <a:r>
              <a:rPr lang="en-US" altLang="en-US" b="1"/>
              <a:t>Today, it looks like this.</a:t>
            </a:r>
          </a:p>
        </p:txBody>
      </p:sp>
      <p:pic>
        <p:nvPicPr>
          <p:cNvPr id="27651" name="Picture 9" descr="3239527049_a19a735a26">
            <a:extLst>
              <a:ext uri="{FF2B5EF4-FFF2-40B4-BE49-F238E27FC236}">
                <a16:creationId xmlns:a16="http://schemas.microsoft.com/office/drawing/2014/main" id="{AE3A0A7A-D8E8-B343-A084-0B991CD7D214}"/>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457200" y="1371600"/>
            <a:ext cx="3733800" cy="280035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10" descr="080505">
            <a:extLst>
              <a:ext uri="{FF2B5EF4-FFF2-40B4-BE49-F238E27FC236}">
                <a16:creationId xmlns:a16="http://schemas.microsoft.com/office/drawing/2014/main" id="{66DAF851-52CA-BF40-8425-AD487CEEC459}"/>
              </a:ext>
            </a:extLst>
          </p:cNvPr>
          <p:cNvPicPr>
            <a:picLocks noGrp="1" noChangeAspect="1" noChangeArrowheads="1"/>
          </p:cNvPicPr>
          <p:nvPr>
            <p:ph sz="quarter" idx="4"/>
          </p:nvPr>
        </p:nvPicPr>
        <p:blipFill>
          <a:blip r:embed="rId4">
            <a:extLst>
              <a:ext uri="{28A0092B-C50C-407E-A947-70E740481C1C}">
                <a14:useLocalDpi xmlns:a14="http://schemas.microsoft.com/office/drawing/2010/main"/>
              </a:ext>
            </a:extLst>
          </a:blip>
          <a:srcRect/>
          <a:stretch>
            <a:fillRect/>
          </a:stretch>
        </p:blipFill>
        <p:spPr>
          <a:xfrm>
            <a:off x="4648200" y="3276600"/>
            <a:ext cx="4173538" cy="2801938"/>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Rectangle 11">
            <a:extLst>
              <a:ext uri="{FF2B5EF4-FFF2-40B4-BE49-F238E27FC236}">
                <a16:creationId xmlns:a16="http://schemas.microsoft.com/office/drawing/2014/main" id="{BF27332A-C029-BF46-AD20-195B7EE79857}"/>
              </a:ext>
            </a:extLst>
          </p:cNvPr>
          <p:cNvSpPr>
            <a:spLocks noChangeArrowheads="1"/>
          </p:cNvSpPr>
          <p:nvPr/>
        </p:nvSpPr>
        <p:spPr bwMode="auto">
          <a:xfrm>
            <a:off x="3505200" y="43434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flicker.com</a:t>
            </a:r>
          </a:p>
        </p:txBody>
      </p:sp>
      <p:sp>
        <p:nvSpPr>
          <p:cNvPr id="27654" name="Rectangle 12">
            <a:extLst>
              <a:ext uri="{FF2B5EF4-FFF2-40B4-BE49-F238E27FC236}">
                <a16:creationId xmlns:a16="http://schemas.microsoft.com/office/drawing/2014/main" id="{B615FB57-869C-BA45-ACFB-E5EA3F1A3346}"/>
              </a:ext>
            </a:extLst>
          </p:cNvPr>
          <p:cNvSpPr>
            <a:spLocks noChangeArrowheads="1"/>
          </p:cNvSpPr>
          <p:nvPr/>
        </p:nvSpPr>
        <p:spPr bwMode="auto">
          <a:xfrm>
            <a:off x="7696200" y="6248400"/>
            <a:ext cx="11541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americanpatrol.com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101563194">
            <a:extLst>
              <a:ext uri="{FF2B5EF4-FFF2-40B4-BE49-F238E27FC236}">
                <a16:creationId xmlns:a16="http://schemas.microsoft.com/office/drawing/2014/main" id="{3C928455-8167-6741-9649-9BFB4BE319C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609600"/>
            <a:ext cx="8096250" cy="53975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7">
            <a:extLst>
              <a:ext uri="{FF2B5EF4-FFF2-40B4-BE49-F238E27FC236}">
                <a16:creationId xmlns:a16="http://schemas.microsoft.com/office/drawing/2014/main" id="{4DDEF5FD-FF41-FF41-8C67-F08727E78C9A}"/>
              </a:ext>
            </a:extLst>
          </p:cNvPr>
          <p:cNvSpPr>
            <a:spLocks noChangeArrowheads="1"/>
          </p:cNvSpPr>
          <p:nvPr/>
        </p:nvSpPr>
        <p:spPr bwMode="auto">
          <a:xfrm>
            <a:off x="7543800" y="6172200"/>
            <a:ext cx="11017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LIFE photo archive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545AD083-1690-DC47-9A36-EA7C857ABC2E}"/>
              </a:ext>
            </a:extLst>
          </p:cNvPr>
          <p:cNvSpPr>
            <a:spLocks noGrp="1" noChangeArrowheads="1"/>
          </p:cNvSpPr>
          <p:nvPr>
            <p:ph type="body" idx="1"/>
          </p:nvPr>
        </p:nvSpPr>
        <p:spPr/>
        <p:txBody>
          <a:bodyPr/>
          <a:lstStyle/>
          <a:p>
            <a:pPr eaLnBrk="1" hangingPunct="1">
              <a:buFontTx/>
              <a:buNone/>
            </a:pPr>
            <a:r>
              <a:rPr lang="en-US" altLang="en-US" sz="3600" b="1"/>
              <a:t>How the border between Arizona and Mexico looked has changed over time. The following pictures show that evolution.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79E65347-1E37-F741-AB96-E4374823F29D}"/>
              </a:ext>
            </a:extLst>
          </p:cNvPr>
          <p:cNvSpPr>
            <a:spLocks noGrp="1"/>
          </p:cNvSpPr>
          <p:nvPr>
            <p:ph idx="1"/>
          </p:nvPr>
        </p:nvSpPr>
        <p:spPr>
          <a:xfrm>
            <a:off x="381000" y="685800"/>
            <a:ext cx="8229600" cy="4953000"/>
          </a:xfrm>
        </p:spPr>
        <p:txBody>
          <a:bodyPr/>
          <a:lstStyle/>
          <a:p>
            <a:pPr marL="0" indent="0" eaLnBrk="1" hangingPunct="1">
              <a:buFontTx/>
              <a:buNone/>
            </a:pPr>
            <a:r>
              <a:rPr lang="en-US" altLang="en-US" sz="4400" b="1"/>
              <a:t>San Luis is the westernmost Arizona-Mexico border crossing. Established in 1930, it quickly became a agricultural, manufacturing, and retail business center for the area.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16F114C-59EF-994C-AC5A-4626CBCC52BC}"/>
              </a:ext>
            </a:extLst>
          </p:cNvPr>
          <p:cNvSpPr>
            <a:spLocks noGrp="1"/>
          </p:cNvSpPr>
          <p:nvPr>
            <p:ph type="title"/>
          </p:nvPr>
        </p:nvSpPr>
        <p:spPr/>
        <p:txBody>
          <a:bodyPr/>
          <a:lstStyle/>
          <a:p>
            <a:pPr eaLnBrk="1" hangingPunct="1"/>
            <a:r>
              <a:rPr lang="en-US" altLang="en-US"/>
              <a:t>Today, it looks like this.</a:t>
            </a:r>
          </a:p>
        </p:txBody>
      </p:sp>
      <p:pic>
        <p:nvPicPr>
          <p:cNvPr id="30723" name="Content Placeholder 3">
            <a:extLst>
              <a:ext uri="{FF2B5EF4-FFF2-40B4-BE49-F238E27FC236}">
                <a16:creationId xmlns:a16="http://schemas.microsoft.com/office/drawing/2014/main" id="{EFFB4460-D856-0F4F-BA56-BAE76364E02C}"/>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609600" y="1600200"/>
            <a:ext cx="7632700" cy="4297363"/>
          </a:xfrm>
          <a:ln w="76200">
            <a:solidFill>
              <a:schemeClr val="bg2"/>
            </a:solidFill>
            <a:miter lim="800000"/>
            <a:headEnd/>
            <a:tailEnd/>
          </a:ln>
        </p:spPr>
      </p:pic>
      <p:sp>
        <p:nvSpPr>
          <p:cNvPr id="30724" name="TextBox 1">
            <a:extLst>
              <a:ext uri="{FF2B5EF4-FFF2-40B4-BE49-F238E27FC236}">
                <a16:creationId xmlns:a16="http://schemas.microsoft.com/office/drawing/2014/main" id="{B07F74F2-DF57-2248-8F1C-F578D4E9AA40}"/>
              </a:ext>
            </a:extLst>
          </p:cNvPr>
          <p:cNvSpPr txBox="1">
            <a:spLocks noChangeArrowheads="1"/>
          </p:cNvSpPr>
          <p:nvPr/>
        </p:nvSpPr>
        <p:spPr bwMode="auto">
          <a:xfrm>
            <a:off x="6488113" y="6032500"/>
            <a:ext cx="2471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mappingmainstreet.org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8">
            <a:extLst>
              <a:ext uri="{FF2B5EF4-FFF2-40B4-BE49-F238E27FC236}">
                <a16:creationId xmlns:a16="http://schemas.microsoft.com/office/drawing/2014/main" id="{52B0F881-CDCC-394A-90B3-85653B22F650}"/>
              </a:ext>
            </a:extLst>
          </p:cNvPr>
          <p:cNvPicPr>
            <a:picLocks noGrp="1" noChangeAspect="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381000" y="457200"/>
            <a:ext cx="4165600" cy="3124200"/>
          </a:xfrm>
          <a:ln w="76200">
            <a:solidFill>
              <a:schemeClr val="bg2"/>
            </a:solidFill>
            <a:miter lim="800000"/>
            <a:headEnd/>
            <a:tailEnd/>
          </a:ln>
        </p:spPr>
      </p:pic>
      <p:pic>
        <p:nvPicPr>
          <p:cNvPr id="31747" name="Content Placeholder 11">
            <a:extLst>
              <a:ext uri="{FF2B5EF4-FFF2-40B4-BE49-F238E27FC236}">
                <a16:creationId xmlns:a16="http://schemas.microsoft.com/office/drawing/2014/main" id="{E7951DD8-0A91-F44E-9742-7BB5F5C0CE89}"/>
              </a:ext>
            </a:extLst>
          </p:cNvPr>
          <p:cNvPicPr>
            <a:picLocks noGrp="1" noChangeAspect="1"/>
          </p:cNvPicPr>
          <p:nvPr>
            <p:ph sz="quarter" idx="4"/>
          </p:nvPr>
        </p:nvPicPr>
        <p:blipFill>
          <a:blip r:embed="rId3">
            <a:extLst>
              <a:ext uri="{28A0092B-C50C-407E-A947-70E740481C1C}">
                <a14:useLocalDpi xmlns:a14="http://schemas.microsoft.com/office/drawing/2010/main"/>
              </a:ext>
            </a:extLst>
          </a:blip>
          <a:srcRect/>
          <a:stretch>
            <a:fillRect/>
          </a:stretch>
        </p:blipFill>
        <p:spPr>
          <a:xfrm>
            <a:off x="4800600" y="3200400"/>
            <a:ext cx="4086225" cy="2667000"/>
          </a:xfrm>
          <a:ln w="76200">
            <a:solidFill>
              <a:schemeClr val="bg2"/>
            </a:solidFill>
            <a:miter lim="800000"/>
            <a:headEnd/>
            <a:tailEnd/>
          </a:ln>
        </p:spPr>
      </p:pic>
      <p:sp>
        <p:nvSpPr>
          <p:cNvPr id="31748" name="TextBox 1">
            <a:extLst>
              <a:ext uri="{FF2B5EF4-FFF2-40B4-BE49-F238E27FC236}">
                <a16:creationId xmlns:a16="http://schemas.microsoft.com/office/drawing/2014/main" id="{C390434A-2DF3-E348-85C1-56FFE4B79871}"/>
              </a:ext>
            </a:extLst>
          </p:cNvPr>
          <p:cNvSpPr txBox="1">
            <a:spLocks noChangeArrowheads="1"/>
          </p:cNvSpPr>
          <p:nvPr/>
        </p:nvSpPr>
        <p:spPr bwMode="auto">
          <a:xfrm>
            <a:off x="3352800" y="373380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panoramio.com</a:t>
            </a:r>
          </a:p>
        </p:txBody>
      </p:sp>
      <p:sp>
        <p:nvSpPr>
          <p:cNvPr id="31749" name="TextBox 2">
            <a:extLst>
              <a:ext uri="{FF2B5EF4-FFF2-40B4-BE49-F238E27FC236}">
                <a16:creationId xmlns:a16="http://schemas.microsoft.com/office/drawing/2014/main" id="{74A9265B-AFB9-084C-AA75-0FF7E065498B}"/>
              </a:ext>
            </a:extLst>
          </p:cNvPr>
          <p:cNvSpPr txBox="1">
            <a:spLocks noChangeArrowheads="1"/>
          </p:cNvSpPr>
          <p:nvPr/>
        </p:nvSpPr>
        <p:spPr bwMode="auto">
          <a:xfrm>
            <a:off x="7924800" y="6102350"/>
            <a:ext cx="946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time.com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069A6732-37F6-B84A-93A8-B53C88D6C2D3}"/>
              </a:ext>
            </a:extLst>
          </p:cNvPr>
          <p:cNvSpPr>
            <a:spLocks noGrp="1" noChangeArrowheads="1"/>
          </p:cNvSpPr>
          <p:nvPr>
            <p:ph type="body" idx="1"/>
          </p:nvPr>
        </p:nvSpPr>
        <p:spPr>
          <a:xfrm>
            <a:off x="457200" y="990600"/>
            <a:ext cx="8229600" cy="4525963"/>
          </a:xfrm>
        </p:spPr>
        <p:txBody>
          <a:bodyPr/>
          <a:lstStyle/>
          <a:p>
            <a:pPr eaLnBrk="1" hangingPunct="1">
              <a:buFontTx/>
              <a:buNone/>
            </a:pPr>
            <a:r>
              <a:rPr lang="en-US" altLang="en-US" sz="4000" b="1"/>
              <a:t>Now that you have seen the border over the years, what changes did you see?  What do you think caused these changes?  How do you think it will change in the future?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024DF71-C17A-AA45-854E-DC089B8E712F}"/>
              </a:ext>
            </a:extLst>
          </p:cNvPr>
          <p:cNvSpPr>
            <a:spLocks noGrp="1" noChangeArrowheads="1"/>
          </p:cNvSpPr>
          <p:nvPr>
            <p:ph type="title"/>
          </p:nvPr>
        </p:nvSpPr>
        <p:spPr/>
        <p:txBody>
          <a:bodyPr/>
          <a:lstStyle/>
          <a:p>
            <a:pPr eaLnBrk="1" hangingPunct="1"/>
            <a:r>
              <a:rPr lang="en-US" altLang="en-US" sz="4000" b="1"/>
              <a:t>Photograph and Image Credits</a:t>
            </a:r>
          </a:p>
        </p:txBody>
      </p:sp>
      <p:sp>
        <p:nvSpPr>
          <p:cNvPr id="33795" name="Rectangle 3">
            <a:extLst>
              <a:ext uri="{FF2B5EF4-FFF2-40B4-BE49-F238E27FC236}">
                <a16:creationId xmlns:a16="http://schemas.microsoft.com/office/drawing/2014/main" id="{7E66EFC7-A660-CE40-B0F9-ADBB80FB9638}"/>
              </a:ext>
            </a:extLst>
          </p:cNvPr>
          <p:cNvSpPr>
            <a:spLocks noGrp="1" noChangeArrowheads="1"/>
          </p:cNvSpPr>
          <p:nvPr>
            <p:ph type="body" idx="1"/>
          </p:nvPr>
        </p:nvSpPr>
        <p:spPr/>
        <p:txBody>
          <a:bodyPr/>
          <a:lstStyle/>
          <a:p>
            <a:pPr eaLnBrk="1" hangingPunct="1">
              <a:lnSpc>
                <a:spcPct val="90000"/>
              </a:lnSpc>
              <a:buFontTx/>
              <a:buNone/>
            </a:pPr>
            <a:r>
              <a:rPr lang="en-US" altLang="en-US" sz="1400" b="1"/>
              <a:t>Slide 1:  bilingual.suleckha.com</a:t>
            </a:r>
          </a:p>
          <a:p>
            <a:pPr eaLnBrk="1" hangingPunct="1">
              <a:lnSpc>
                <a:spcPct val="90000"/>
              </a:lnSpc>
              <a:buFontTx/>
              <a:buNone/>
            </a:pPr>
            <a:r>
              <a:rPr lang="en-US" altLang="en-US" sz="1400" b="1"/>
              <a:t>Side 5:  1-22 infantry.org</a:t>
            </a:r>
          </a:p>
          <a:p>
            <a:pPr eaLnBrk="1" hangingPunct="1">
              <a:lnSpc>
                <a:spcPct val="90000"/>
              </a:lnSpc>
              <a:buFontTx/>
              <a:buNone/>
            </a:pPr>
            <a:r>
              <a:rPr lang="en-US" altLang="en-US" sz="1400" b="1"/>
              <a:t>Slide 6:  flicker.com</a:t>
            </a:r>
          </a:p>
          <a:p>
            <a:pPr eaLnBrk="1" hangingPunct="1">
              <a:lnSpc>
                <a:spcPct val="90000"/>
              </a:lnSpc>
              <a:buFontTx/>
              <a:buNone/>
            </a:pPr>
            <a:r>
              <a:rPr lang="en-US" altLang="en-US" sz="1400" b="1"/>
              <a:t>Slide 7:  wn.com</a:t>
            </a:r>
          </a:p>
          <a:p>
            <a:pPr eaLnBrk="1" hangingPunct="1">
              <a:lnSpc>
                <a:spcPct val="90000"/>
              </a:lnSpc>
              <a:buFontTx/>
              <a:buNone/>
            </a:pPr>
            <a:r>
              <a:rPr lang="en-US" altLang="en-US" sz="1400" b="1"/>
              <a:t>               kvoa.com</a:t>
            </a:r>
          </a:p>
          <a:p>
            <a:pPr eaLnBrk="1" hangingPunct="1">
              <a:lnSpc>
                <a:spcPct val="90000"/>
              </a:lnSpc>
              <a:buFontTx/>
              <a:buNone/>
            </a:pPr>
            <a:r>
              <a:rPr lang="en-US" altLang="en-US" sz="1400" b="1"/>
              <a:t>Slide 8:  tucsoncitizen.com</a:t>
            </a:r>
          </a:p>
          <a:p>
            <a:pPr eaLnBrk="1" hangingPunct="1">
              <a:lnSpc>
                <a:spcPct val="90000"/>
              </a:lnSpc>
              <a:buFontTx/>
              <a:buNone/>
            </a:pPr>
            <a:r>
              <a:rPr lang="en-US" altLang="en-US" sz="1400" b="1"/>
              <a:t>Slide 9:  knet.asu.edu</a:t>
            </a:r>
          </a:p>
          <a:p>
            <a:pPr eaLnBrk="1" hangingPunct="1">
              <a:lnSpc>
                <a:spcPct val="90000"/>
              </a:lnSpc>
              <a:buFontTx/>
              <a:buNone/>
            </a:pPr>
            <a:r>
              <a:rPr lang="en-US" altLang="en-US" sz="1400" b="1"/>
              <a:t>Slide 10: flicker.com</a:t>
            </a:r>
          </a:p>
          <a:p>
            <a:pPr eaLnBrk="1" hangingPunct="1">
              <a:lnSpc>
                <a:spcPct val="90000"/>
              </a:lnSpc>
              <a:buFontTx/>
              <a:buNone/>
            </a:pPr>
            <a:r>
              <a:rPr lang="en-US" altLang="en-US" sz="1400" b="1"/>
              <a:t>Slide 11: tucsonsentinal.com</a:t>
            </a:r>
          </a:p>
          <a:p>
            <a:pPr eaLnBrk="1" hangingPunct="1">
              <a:lnSpc>
                <a:spcPct val="90000"/>
              </a:lnSpc>
              <a:buFontTx/>
              <a:buNone/>
            </a:pPr>
            <a:r>
              <a:rPr lang="en-US" altLang="en-US" sz="1400" b="1"/>
              <a:t>Slide 12: wikipedia.org</a:t>
            </a:r>
          </a:p>
          <a:p>
            <a:pPr eaLnBrk="1" hangingPunct="1">
              <a:lnSpc>
                <a:spcPct val="90000"/>
              </a:lnSpc>
              <a:buFontTx/>
              <a:buNone/>
            </a:pPr>
            <a:r>
              <a:rPr lang="en-US" altLang="en-US" sz="1400" b="1"/>
              <a:t>Slide 13: Dennis Rees, AzGA Borderlands Institute 2000</a:t>
            </a:r>
          </a:p>
          <a:p>
            <a:pPr eaLnBrk="1" hangingPunct="1">
              <a:lnSpc>
                <a:spcPct val="90000"/>
              </a:lnSpc>
              <a:buFontTx/>
              <a:buNone/>
            </a:pPr>
            <a:r>
              <a:rPr lang="en-US" altLang="en-US" sz="1400" b="1"/>
              <a:t>Slide 14: flickr.com</a:t>
            </a:r>
          </a:p>
          <a:p>
            <a:pPr eaLnBrk="1" hangingPunct="1">
              <a:lnSpc>
                <a:spcPct val="90000"/>
              </a:lnSpc>
              <a:buFontTx/>
              <a:buNone/>
            </a:pPr>
            <a:r>
              <a:rPr lang="en-US" altLang="en-US" sz="1400" b="1"/>
              <a:t>Slide 16: cdlib.org</a:t>
            </a:r>
          </a:p>
          <a:p>
            <a:pPr eaLnBrk="1" hangingPunct="1">
              <a:lnSpc>
                <a:spcPct val="90000"/>
              </a:lnSpc>
              <a:buFontTx/>
              <a:buNone/>
            </a:pPr>
            <a:r>
              <a:rPr lang="en-US" altLang="en-US" sz="1400" b="1"/>
              <a:t>Slide 17: arizona100.blogspot.com</a:t>
            </a:r>
          </a:p>
          <a:p>
            <a:pPr eaLnBrk="1" hangingPunct="1">
              <a:lnSpc>
                <a:spcPct val="90000"/>
              </a:lnSpc>
              <a:buFontTx/>
              <a:buNone/>
            </a:pPr>
            <a:r>
              <a:rPr lang="en-US" altLang="en-US" sz="1400" b="1"/>
              <a:t>Slide 18: flicker.com</a:t>
            </a:r>
          </a:p>
          <a:p>
            <a:pPr eaLnBrk="1" hangingPunct="1">
              <a:lnSpc>
                <a:spcPct val="90000"/>
              </a:lnSpc>
              <a:buFontTx/>
              <a:buNone/>
            </a:pPr>
            <a:r>
              <a:rPr lang="en-US" altLang="en-US" sz="1400" b="1"/>
              <a:t>Slide 19: nogalesinternational.com</a:t>
            </a:r>
          </a:p>
          <a:p>
            <a:pPr eaLnBrk="1" hangingPunct="1">
              <a:lnSpc>
                <a:spcPct val="90000"/>
              </a:lnSpc>
              <a:buFontTx/>
              <a:buNone/>
            </a:pPr>
            <a:r>
              <a:rPr lang="en-US" altLang="en-US" sz="1400" b="1"/>
              <a:t>Slide 20: latindispatch.com</a:t>
            </a:r>
          </a:p>
          <a:p>
            <a:pPr eaLnBrk="1" hangingPunct="1">
              <a:lnSpc>
                <a:spcPct val="90000"/>
              </a:lnSpc>
              <a:buFontTx/>
              <a:buNone/>
            </a:pPr>
            <a:r>
              <a:rPr lang="en-US" altLang="en-US" sz="1400" b="1"/>
              <a:t>Slide 22:  Dennis Rees, AzGA Borderlands Institute 2000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99FECB1A-CFA6-7047-8C41-D28B5A90C7DC}"/>
              </a:ext>
            </a:extLst>
          </p:cNvPr>
          <p:cNvSpPr>
            <a:spLocks noGrp="1" noChangeArrowheads="1"/>
          </p:cNvSpPr>
          <p:nvPr>
            <p:ph type="body" idx="1"/>
          </p:nvPr>
        </p:nvSpPr>
        <p:spPr>
          <a:xfrm>
            <a:off x="381000" y="685800"/>
            <a:ext cx="8229600" cy="4525963"/>
          </a:xfrm>
        </p:spPr>
        <p:txBody>
          <a:bodyPr/>
          <a:lstStyle/>
          <a:p>
            <a:pPr eaLnBrk="1" hangingPunct="1">
              <a:buFontTx/>
              <a:buNone/>
            </a:pPr>
            <a:r>
              <a:rPr lang="en-US" altLang="en-US" sz="1400" b="1" dirty="0"/>
              <a:t>Slide 23.: </a:t>
            </a:r>
            <a:r>
              <a:rPr lang="en-US" altLang="en-US" sz="1400" b="1" dirty="0" err="1"/>
              <a:t>apnews.com</a:t>
            </a:r>
            <a:endParaRPr lang="en-US" altLang="en-US" sz="1400" b="1" dirty="0"/>
          </a:p>
          <a:p>
            <a:pPr eaLnBrk="1" hangingPunct="1">
              <a:buFontTx/>
              <a:buNone/>
            </a:pPr>
            <a:r>
              <a:rPr lang="en-US" altLang="en-US" sz="1400" b="1" dirty="0"/>
              <a:t>Slide 24: </a:t>
            </a:r>
            <a:r>
              <a:rPr lang="en-US" altLang="en-US" sz="1400" b="1" dirty="0" err="1"/>
              <a:t>vagabonder-supreme.net</a:t>
            </a:r>
            <a:endParaRPr lang="en-US" altLang="en-US" sz="1400" b="1" dirty="0"/>
          </a:p>
          <a:p>
            <a:pPr eaLnBrk="1" hangingPunct="1">
              <a:buFontTx/>
              <a:buNone/>
            </a:pPr>
            <a:r>
              <a:rPr lang="en-US" altLang="en-US" sz="1400" b="1" dirty="0"/>
              <a:t>Slide 25: </a:t>
            </a:r>
            <a:r>
              <a:rPr lang="en-US" altLang="en-US" sz="1400" b="1" dirty="0" err="1"/>
              <a:t>environmentmagazine.org</a:t>
            </a:r>
            <a:endParaRPr lang="en-US" altLang="en-US" sz="1400" b="1" dirty="0"/>
          </a:p>
          <a:p>
            <a:pPr eaLnBrk="1" hangingPunct="1">
              <a:buFontTx/>
              <a:buNone/>
            </a:pPr>
            <a:r>
              <a:rPr lang="en-US" altLang="en-US" sz="1400" b="1" dirty="0"/>
              <a:t>Slide 26: </a:t>
            </a:r>
            <a:r>
              <a:rPr lang="en-US" altLang="en-US" sz="1400" b="1" dirty="0" err="1"/>
              <a:t>tucson.com</a:t>
            </a:r>
            <a:endParaRPr lang="en-US" altLang="en-US" sz="1400" b="1" dirty="0"/>
          </a:p>
          <a:p>
            <a:pPr eaLnBrk="1" hangingPunct="1">
              <a:buFontTx/>
              <a:buNone/>
            </a:pPr>
            <a:r>
              <a:rPr lang="en-US" altLang="en-US" sz="1400" b="1" dirty="0"/>
              <a:t>Slide 27: </a:t>
            </a:r>
            <a:r>
              <a:rPr lang="en-US" altLang="en-US" sz="1400" b="1" dirty="0" err="1"/>
              <a:t>flicker.com</a:t>
            </a:r>
            <a:endParaRPr lang="en-US" altLang="en-US" sz="1400" b="1" dirty="0"/>
          </a:p>
          <a:p>
            <a:pPr eaLnBrk="1" hangingPunct="1">
              <a:buFontTx/>
              <a:buNone/>
            </a:pPr>
            <a:r>
              <a:rPr lang="en-US" altLang="en-US" sz="1400" b="1" dirty="0"/>
              <a:t>                </a:t>
            </a:r>
            <a:r>
              <a:rPr lang="en-US" altLang="en-US" sz="1400" b="1" dirty="0" err="1"/>
              <a:t>americanpatrol.com</a:t>
            </a:r>
            <a:endParaRPr lang="en-US" altLang="en-US" sz="1400" b="1" dirty="0"/>
          </a:p>
          <a:p>
            <a:pPr eaLnBrk="1" hangingPunct="1">
              <a:buFontTx/>
              <a:buNone/>
            </a:pPr>
            <a:r>
              <a:rPr lang="en-US" altLang="en-US" sz="1400" b="1" dirty="0"/>
              <a:t>Slide 28: LIFE photo archive</a:t>
            </a:r>
          </a:p>
          <a:p>
            <a:pPr eaLnBrk="1" hangingPunct="1">
              <a:buFontTx/>
              <a:buNone/>
            </a:pPr>
            <a:r>
              <a:rPr lang="en-US" altLang="en-US" sz="1400" b="1" dirty="0"/>
              <a:t>Slide 29: </a:t>
            </a:r>
            <a:r>
              <a:rPr lang="en-US" altLang="en-US" sz="1400" b="1" dirty="0" err="1"/>
              <a:t>mappingmainstreet.org</a:t>
            </a:r>
            <a:endParaRPr lang="en-US" altLang="en-US" sz="1400" b="1" dirty="0"/>
          </a:p>
          <a:p>
            <a:pPr eaLnBrk="1" hangingPunct="1">
              <a:buFontTx/>
              <a:buNone/>
            </a:pPr>
            <a:r>
              <a:rPr lang="en-US" altLang="en-US" sz="1400" b="1" dirty="0"/>
              <a:t>Slide 31: </a:t>
            </a:r>
            <a:r>
              <a:rPr lang="en-US" altLang="en-US" sz="1400" b="1" dirty="0" err="1"/>
              <a:t>panoramio.com</a:t>
            </a:r>
            <a:endParaRPr lang="en-US" altLang="en-US" sz="1400" b="1" dirty="0"/>
          </a:p>
          <a:p>
            <a:pPr eaLnBrk="1" hangingPunct="1">
              <a:buFontTx/>
              <a:buNone/>
            </a:pPr>
            <a:r>
              <a:rPr lang="en-US" altLang="en-US" sz="1400" b="1" dirty="0"/>
              <a:t>Slide 32:  </a:t>
            </a:r>
            <a:r>
              <a:rPr lang="en-US" altLang="en-US" sz="1400" b="1" dirty="0" err="1"/>
              <a:t>time.com</a:t>
            </a:r>
            <a:endParaRPr lang="en-US" altLang="en-US" sz="1400" b="1" dirty="0"/>
          </a:p>
          <a:p>
            <a:pPr eaLnBrk="1" hangingPunct="1">
              <a:buFontTx/>
              <a:buNone/>
            </a:pPr>
            <a:endParaRPr lang="en-US" alt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E7B15E0F-0C0B-CE4C-9CE5-BEB6877F44A9}"/>
              </a:ext>
            </a:extLst>
          </p:cNvPr>
          <p:cNvSpPr>
            <a:spLocks noGrp="1" noChangeArrowheads="1"/>
          </p:cNvSpPr>
          <p:nvPr>
            <p:ph type="body" idx="1"/>
          </p:nvPr>
        </p:nvSpPr>
        <p:spPr>
          <a:xfrm>
            <a:off x="381000" y="914400"/>
            <a:ext cx="8229600" cy="4525963"/>
          </a:xfrm>
        </p:spPr>
        <p:txBody>
          <a:bodyPr/>
          <a:lstStyle/>
          <a:p>
            <a:pPr eaLnBrk="1" hangingPunct="1">
              <a:buFontTx/>
              <a:buNone/>
            </a:pPr>
            <a:r>
              <a:rPr lang="en-US" altLang="en-US" sz="4400" b="1"/>
              <a:t>As you view the images, what changes to the border do you see?  What do you think caused these changes?  How do you think the border will change in the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8654703C-BAC6-4C41-A3C2-8D7133FB2E34}"/>
              </a:ext>
            </a:extLst>
          </p:cNvPr>
          <p:cNvSpPr>
            <a:spLocks noGrp="1" noChangeArrowheads="1"/>
          </p:cNvSpPr>
          <p:nvPr>
            <p:ph type="body" sz="half" idx="1"/>
          </p:nvPr>
        </p:nvSpPr>
        <p:spPr/>
        <p:txBody>
          <a:bodyPr/>
          <a:lstStyle/>
          <a:p>
            <a:pPr eaLnBrk="1" hangingPunct="1">
              <a:buFontTx/>
              <a:buNone/>
            </a:pPr>
            <a:endParaRPr lang="en-US" altLang="en-US" b="1"/>
          </a:p>
          <a:p>
            <a:pPr eaLnBrk="1" hangingPunct="1">
              <a:buFontTx/>
              <a:buNone/>
            </a:pPr>
            <a:r>
              <a:rPr lang="en-US" altLang="en-US" b="1"/>
              <a:t>In 1915, the border at Douglas, Arizona, looked like this.</a:t>
            </a:r>
          </a:p>
        </p:txBody>
      </p:sp>
      <p:pic>
        <p:nvPicPr>
          <p:cNvPr id="6147" name="Picture 7" descr="mexican3">
            <a:extLst>
              <a:ext uri="{FF2B5EF4-FFF2-40B4-BE49-F238E27FC236}">
                <a16:creationId xmlns:a16="http://schemas.microsoft.com/office/drawing/2014/main" id="{43748554-E54C-6B47-B142-501BABF2E50A}"/>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00600" y="1295400"/>
            <a:ext cx="2822575" cy="4525963"/>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8">
            <a:extLst>
              <a:ext uri="{FF2B5EF4-FFF2-40B4-BE49-F238E27FC236}">
                <a16:creationId xmlns:a16="http://schemas.microsoft.com/office/drawing/2014/main" id="{B4599876-E84F-5E42-BE09-ED03E0DEC8B1}"/>
              </a:ext>
            </a:extLst>
          </p:cNvPr>
          <p:cNvSpPr>
            <a:spLocks noChangeArrowheads="1"/>
          </p:cNvSpPr>
          <p:nvPr/>
        </p:nvSpPr>
        <p:spPr bwMode="auto">
          <a:xfrm>
            <a:off x="6705600" y="6019800"/>
            <a:ext cx="9540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1-22infantry.org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65CCB771-D753-5946-806F-E7DED44E885C}"/>
              </a:ext>
            </a:extLst>
          </p:cNvPr>
          <p:cNvSpPr>
            <a:spLocks noGrp="1" noChangeArrowheads="1"/>
          </p:cNvSpPr>
          <p:nvPr>
            <p:ph type="title" sz="quarter"/>
          </p:nvPr>
        </p:nvSpPr>
        <p:spPr/>
        <p:txBody>
          <a:bodyPr/>
          <a:lstStyle/>
          <a:p>
            <a:pPr eaLnBrk="1" hangingPunct="1"/>
            <a:r>
              <a:rPr lang="en-US" altLang="en-US" sz="4000" b="1"/>
              <a:t>Today, this is what it looks like.</a:t>
            </a:r>
          </a:p>
        </p:txBody>
      </p:sp>
      <p:pic>
        <p:nvPicPr>
          <p:cNvPr id="7171" name="Picture 9" descr="4653024643_6ecef3f7de">
            <a:extLst>
              <a:ext uri="{FF2B5EF4-FFF2-40B4-BE49-F238E27FC236}">
                <a16:creationId xmlns:a16="http://schemas.microsoft.com/office/drawing/2014/main" id="{8DB4088D-AC1C-3F49-B72D-52A7A9E9F14C}"/>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685800" y="1524000"/>
            <a:ext cx="3810000" cy="2452688"/>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10" descr="loop15">
            <a:extLst>
              <a:ext uri="{FF2B5EF4-FFF2-40B4-BE49-F238E27FC236}">
                <a16:creationId xmlns:a16="http://schemas.microsoft.com/office/drawing/2014/main" id="{AB326342-E8B3-D147-ABD6-1510E4C4815A}"/>
              </a:ext>
            </a:extLst>
          </p:cNvPr>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4724400" y="3487738"/>
            <a:ext cx="4064000" cy="3043237"/>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11">
            <a:extLst>
              <a:ext uri="{FF2B5EF4-FFF2-40B4-BE49-F238E27FC236}">
                <a16:creationId xmlns:a16="http://schemas.microsoft.com/office/drawing/2014/main" id="{9761B6B4-166F-864B-BED0-0DD155CCAC8F}"/>
              </a:ext>
            </a:extLst>
          </p:cNvPr>
          <p:cNvSpPr>
            <a:spLocks noChangeArrowheads="1"/>
          </p:cNvSpPr>
          <p:nvPr/>
        </p:nvSpPr>
        <p:spPr bwMode="auto">
          <a:xfrm>
            <a:off x="3733800" y="4114800"/>
            <a:ext cx="723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
        <p:nvSpPr>
          <p:cNvPr id="7174" name="Rectangle 12">
            <a:extLst>
              <a:ext uri="{FF2B5EF4-FFF2-40B4-BE49-F238E27FC236}">
                <a16:creationId xmlns:a16="http://schemas.microsoft.com/office/drawing/2014/main" id="{5024DBA4-00DE-DA4F-985C-CABF2169FA99}"/>
              </a:ext>
            </a:extLst>
          </p:cNvPr>
          <p:cNvSpPr>
            <a:spLocks noChangeArrowheads="1"/>
          </p:cNvSpPr>
          <p:nvPr/>
        </p:nvSpPr>
        <p:spPr bwMode="auto">
          <a:xfrm>
            <a:off x="8077200" y="6643688"/>
            <a:ext cx="7239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flicker.com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2657592269_24353fd82c">
            <a:extLst>
              <a:ext uri="{FF2B5EF4-FFF2-40B4-BE49-F238E27FC236}">
                <a16:creationId xmlns:a16="http://schemas.microsoft.com/office/drawing/2014/main" id="{A045032B-C99B-F14C-983B-B5FDCD35BA43}"/>
              </a:ext>
            </a:extLst>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381000" y="381000"/>
            <a:ext cx="3810000" cy="28575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10" descr="Fence%20Const%20Project%20Douglas%2003">
            <a:extLst>
              <a:ext uri="{FF2B5EF4-FFF2-40B4-BE49-F238E27FC236}">
                <a16:creationId xmlns:a16="http://schemas.microsoft.com/office/drawing/2014/main" id="{0E2E082E-2990-7847-BCF5-3100E493ABCE}"/>
              </a:ext>
            </a:extLst>
          </p:cNvPr>
          <p:cNvPicPr>
            <a:picLocks noGrp="1" noChangeAspect="1" noChangeArrowheads="1"/>
          </p:cNvPicPr>
          <p:nvPr>
            <p:ph sz="quarter" idx="4"/>
          </p:nvPr>
        </p:nvPicPr>
        <p:blipFill>
          <a:blip r:embed="rId4">
            <a:extLst>
              <a:ext uri="{28A0092B-C50C-407E-A947-70E740481C1C}">
                <a14:useLocalDpi xmlns:a14="http://schemas.microsoft.com/office/drawing/2010/main"/>
              </a:ext>
            </a:extLst>
          </a:blip>
          <a:srcRect/>
          <a:stretch>
            <a:fillRect/>
          </a:stretch>
        </p:blipFill>
        <p:spPr>
          <a:xfrm>
            <a:off x="4495800" y="3371850"/>
            <a:ext cx="4211638" cy="3159125"/>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11">
            <a:extLst>
              <a:ext uri="{FF2B5EF4-FFF2-40B4-BE49-F238E27FC236}">
                <a16:creationId xmlns:a16="http://schemas.microsoft.com/office/drawing/2014/main" id="{E56EFF5E-EB7C-2F43-B675-01CCF7AA07A7}"/>
              </a:ext>
            </a:extLst>
          </p:cNvPr>
          <p:cNvSpPr>
            <a:spLocks noChangeArrowheads="1"/>
          </p:cNvSpPr>
          <p:nvPr/>
        </p:nvSpPr>
        <p:spPr bwMode="auto">
          <a:xfrm>
            <a:off x="3581400" y="3429000"/>
            <a:ext cx="5635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wn.com</a:t>
            </a:r>
          </a:p>
        </p:txBody>
      </p:sp>
      <p:sp>
        <p:nvSpPr>
          <p:cNvPr id="8197" name="Rectangle 12">
            <a:extLst>
              <a:ext uri="{FF2B5EF4-FFF2-40B4-BE49-F238E27FC236}">
                <a16:creationId xmlns:a16="http://schemas.microsoft.com/office/drawing/2014/main" id="{7BF8E52D-EEDC-6844-A9B3-FBDC29143C20}"/>
              </a:ext>
            </a:extLst>
          </p:cNvPr>
          <p:cNvSpPr>
            <a:spLocks noChangeArrowheads="1"/>
          </p:cNvSpPr>
          <p:nvPr/>
        </p:nvSpPr>
        <p:spPr bwMode="auto">
          <a:xfrm>
            <a:off x="7924800" y="6643688"/>
            <a:ext cx="6556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kvoa.com</a:t>
            </a:r>
          </a:p>
        </p:txBody>
      </p:sp>
      <p:sp>
        <p:nvSpPr>
          <p:cNvPr id="2" name="TextBox 1">
            <a:extLst>
              <a:ext uri="{FF2B5EF4-FFF2-40B4-BE49-F238E27FC236}">
                <a16:creationId xmlns:a16="http://schemas.microsoft.com/office/drawing/2014/main" id="{B36388F6-A0CF-DE42-A8D4-32533386E24B}"/>
              </a:ext>
            </a:extLst>
          </p:cNvPr>
          <p:cNvSpPr txBox="1"/>
          <p:nvPr/>
        </p:nvSpPr>
        <p:spPr>
          <a:xfrm>
            <a:off x="5410200" y="1469571"/>
            <a:ext cx="697627" cy="369332"/>
          </a:xfrm>
          <a:prstGeom prst="rect">
            <a:avLst/>
          </a:prstGeom>
          <a:noFill/>
        </p:spPr>
        <p:txBody>
          <a:bodyPr wrap="none" rtlCol="0">
            <a:spAutoFit/>
          </a:bodyPr>
          <a:lstStyle/>
          <a:p>
            <a:r>
              <a:rPr lang="en-US" dirty="0"/>
              <a:t>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l1183360863">
            <a:extLst>
              <a:ext uri="{FF2B5EF4-FFF2-40B4-BE49-F238E27FC236}">
                <a16:creationId xmlns:a16="http://schemas.microsoft.com/office/drawing/2014/main" id="{FDF950B7-8DCD-9249-86F0-2590C11874D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371600" y="533400"/>
            <a:ext cx="6553200" cy="5807075"/>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9">
            <a:extLst>
              <a:ext uri="{FF2B5EF4-FFF2-40B4-BE49-F238E27FC236}">
                <a16:creationId xmlns:a16="http://schemas.microsoft.com/office/drawing/2014/main" id="{C9521838-7312-4D43-AE3F-6FA97F2C2120}"/>
              </a:ext>
            </a:extLst>
          </p:cNvPr>
          <p:cNvSpPr>
            <a:spLocks noChangeArrowheads="1"/>
          </p:cNvSpPr>
          <p:nvPr/>
        </p:nvSpPr>
        <p:spPr bwMode="auto">
          <a:xfrm>
            <a:off x="6934200" y="6477000"/>
            <a:ext cx="1073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tucsoncitizen.com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56C3C7EB-EDD7-6648-8960-2F1D023BD6BC}"/>
              </a:ext>
            </a:extLst>
          </p:cNvPr>
          <p:cNvSpPr>
            <a:spLocks noGrp="1" noChangeArrowheads="1"/>
          </p:cNvSpPr>
          <p:nvPr>
            <p:ph type="body" sz="half" idx="2"/>
          </p:nvPr>
        </p:nvSpPr>
        <p:spPr/>
        <p:txBody>
          <a:bodyPr/>
          <a:lstStyle/>
          <a:p>
            <a:pPr eaLnBrk="1" hangingPunct="1">
              <a:buFontTx/>
              <a:buNone/>
            </a:pPr>
            <a:endParaRPr lang="en-US" altLang="en-US" b="1"/>
          </a:p>
          <a:p>
            <a:pPr eaLnBrk="1" hangingPunct="1">
              <a:buFontTx/>
              <a:buNone/>
            </a:pPr>
            <a:endParaRPr lang="en-US" altLang="en-US" b="1"/>
          </a:p>
          <a:p>
            <a:pPr eaLnBrk="1" hangingPunct="1">
              <a:buFontTx/>
              <a:buNone/>
            </a:pPr>
            <a:r>
              <a:rPr lang="en-US" altLang="en-US" b="1"/>
              <a:t>This is Naco, Arizona, in 1917.</a:t>
            </a:r>
          </a:p>
        </p:txBody>
      </p:sp>
      <p:pic>
        <p:nvPicPr>
          <p:cNvPr id="10243" name="Picture 7" descr="CP_LFPC_904">
            <a:extLst>
              <a:ext uri="{FF2B5EF4-FFF2-40B4-BE49-F238E27FC236}">
                <a16:creationId xmlns:a16="http://schemas.microsoft.com/office/drawing/2014/main" id="{961F0987-44AF-1A4F-9A5F-FFE643DDCA3B}"/>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609600" y="990600"/>
            <a:ext cx="3286125" cy="4776788"/>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8">
            <a:extLst>
              <a:ext uri="{FF2B5EF4-FFF2-40B4-BE49-F238E27FC236}">
                <a16:creationId xmlns:a16="http://schemas.microsoft.com/office/drawing/2014/main" id="{1B6BFA92-FB0D-B54C-8FEE-EA01426D2133}"/>
              </a:ext>
            </a:extLst>
          </p:cNvPr>
          <p:cNvSpPr>
            <a:spLocks noChangeArrowheads="1"/>
          </p:cNvSpPr>
          <p:nvPr/>
        </p:nvSpPr>
        <p:spPr bwMode="auto">
          <a:xfrm>
            <a:off x="3124200" y="5943600"/>
            <a:ext cx="8080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800" b="1"/>
              <a:t>knet.asu.edu</a:t>
            </a:r>
          </a:p>
        </p:txBody>
      </p:sp>
    </p:spTree>
  </p:cSld>
  <p:clrMapOvr>
    <a:masterClrMapping/>
  </p:clrMapOvr>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686</Words>
  <Application>Microsoft Macintosh PowerPoint</Application>
  <PresentationFormat>On-screen Show (4:3)</PresentationFormat>
  <Paragraphs>140</Paragraphs>
  <Slides>35</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Default Design</vt:lpstr>
      <vt:lpstr>The Changing Face of the Arizona Border</vt:lpstr>
      <vt:lpstr>PowerPoint Presentation</vt:lpstr>
      <vt:lpstr>PowerPoint Presentation</vt:lpstr>
      <vt:lpstr>PowerPoint Presentation</vt:lpstr>
      <vt:lpstr>PowerPoint Presentation</vt:lpstr>
      <vt:lpstr>Today, this is what it looks like.</vt:lpstr>
      <vt:lpstr>PowerPoint Presentation</vt:lpstr>
      <vt:lpstr>PowerPoint Presentation</vt:lpstr>
      <vt:lpstr>PowerPoint Presentation</vt:lpstr>
      <vt:lpstr>Here it is today.</vt:lpstr>
      <vt:lpstr>PowerPoint Presentation</vt:lpstr>
      <vt:lpstr>In the 1980’s, the crossing at Lochiel, Arizona, was closed.</vt:lpstr>
      <vt:lpstr>PowerPoint Presentation</vt:lpstr>
      <vt:lpstr>This is how it looked in 2012.</vt:lpstr>
      <vt:lpstr>Today’s Wall</vt:lpstr>
      <vt:lpstr>Compare these two photos.</vt:lpstr>
      <vt:lpstr>Nogales, Arizona, one of the older border crossings, looked like this in 1899.</vt:lpstr>
      <vt:lpstr>Here is what it looked like in the 1910s.</vt:lpstr>
      <vt:lpstr>Today, it looks like this.</vt:lpstr>
      <vt:lpstr>PowerPoint Presentation</vt:lpstr>
      <vt:lpstr>PowerPoint Presentation</vt:lpstr>
      <vt:lpstr>Compare these two photos.</vt:lpstr>
      <vt:lpstr>2019</vt:lpstr>
      <vt:lpstr>Lukeville, Arizona, a popular border crossing for people headed to Puerto Penasco, Sonora, looked like this in 2000.</vt:lpstr>
      <vt:lpstr>Today, it looks like this.</vt:lpstr>
      <vt:lpstr>2019 Lukeville, AZ</vt:lpstr>
      <vt:lpstr>Sasabe, Arizona, is another border crossing. It once looked like this.</vt:lpstr>
      <vt:lpstr>Today, it looks like this.</vt:lpstr>
      <vt:lpstr>PowerPoint Presentation</vt:lpstr>
      <vt:lpstr>PowerPoint Presentation</vt:lpstr>
      <vt:lpstr>Today, it looks like this.</vt:lpstr>
      <vt:lpstr>PowerPoint Presentation</vt:lpstr>
      <vt:lpstr>PowerPoint Presentation</vt:lpstr>
      <vt:lpstr>Photograph and Image Credits</vt:lpstr>
      <vt:lpstr>PowerPoint Presentation</vt:lpstr>
    </vt:vector>
  </TitlesOfParts>
  <Company>L &amp; R Parker Consulting,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Face of the Arizona Border</dc:title>
  <dc:creator>Dennis Rees</dc:creator>
  <cp:lastModifiedBy>Gale Ekiss</cp:lastModifiedBy>
  <cp:revision>45</cp:revision>
  <cp:lastPrinted>2011-09-26T16:16:08Z</cp:lastPrinted>
  <dcterms:created xsi:type="dcterms:W3CDTF">2011-04-29T21:13:20Z</dcterms:created>
  <dcterms:modified xsi:type="dcterms:W3CDTF">2020-03-30T22:55:51Z</dcterms:modified>
</cp:coreProperties>
</file>