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0"/>
  </p:notesMasterIdLst>
  <p:sldIdLst>
    <p:sldId id="256" r:id="rId2"/>
    <p:sldId id="258" r:id="rId3"/>
    <p:sldId id="259" r:id="rId4"/>
    <p:sldId id="260" r:id="rId5"/>
    <p:sldId id="261" r:id="rId6"/>
    <p:sldId id="262" r:id="rId7"/>
    <p:sldId id="263" r:id="rId8"/>
    <p:sldId id="264" r:id="rId9"/>
    <p:sldId id="274" r:id="rId10"/>
    <p:sldId id="275" r:id="rId11"/>
    <p:sldId id="276" r:id="rId12"/>
    <p:sldId id="277" r:id="rId13"/>
    <p:sldId id="278" r:id="rId14"/>
    <p:sldId id="279" r:id="rId15"/>
    <p:sldId id="280" r:id="rId16"/>
    <p:sldId id="265" r:id="rId17"/>
    <p:sldId id="271" r:id="rId18"/>
    <p:sldId id="266" r:id="rId19"/>
    <p:sldId id="281" r:id="rId20"/>
    <p:sldId id="282" r:id="rId21"/>
    <p:sldId id="283" r:id="rId22"/>
    <p:sldId id="284" r:id="rId23"/>
    <p:sldId id="285" r:id="rId24"/>
    <p:sldId id="269" r:id="rId25"/>
    <p:sldId id="270" r:id="rId26"/>
    <p:sldId id="286" r:id="rId27"/>
    <p:sldId id="287" r:id="rId28"/>
    <p:sldId id="273" r:id="rId29"/>
  </p:sldIdLst>
  <p:sldSz cx="9144000" cy="5143500" type="screen16x9"/>
  <p:notesSz cx="6858000" cy="9144000"/>
  <p:embeddedFontLst>
    <p:embeddedFont>
      <p:font typeface="Lato" panose="020F0502020204030203" pitchFamily="34" charset="0"/>
      <p:regular r:id="rId31"/>
      <p:bold r:id="rId32"/>
      <p:italic r:id="rId33"/>
      <p:boldItalic r:id="rId34"/>
    </p:embeddedFont>
    <p:embeddedFont>
      <p:font typeface="Montserrat" pitchFamily="2" charset="77"/>
      <p:regular r:id="rId35"/>
      <p:bold r:id="rId36"/>
      <p:italic r:id="rId37"/>
      <p:boldItalic r:id="rId3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884"/>
    <p:restoredTop sz="94680"/>
  </p:normalViewPr>
  <p:slideViewPr>
    <p:cSldViewPr snapToGrid="0">
      <p:cViewPr varScale="1">
        <p:scale>
          <a:sx n="198" d="100"/>
          <a:sy n="198" d="100"/>
        </p:scale>
        <p:origin x="184" y="20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font" Target="fonts/font4.fntdata"/><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font" Target="fonts/font5.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3.fntdata"/><Relationship Id="rId38" Type="http://schemas.openxmlformats.org/officeDocument/2006/relationships/font" Target="fonts/font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13c04e19a97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13c04e19a97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1 and 1/3 would round off to 1 smiley face</a:t>
            </a:r>
            <a:endParaRPr dirty="0"/>
          </a:p>
        </p:txBody>
      </p:sp>
    </p:spTree>
    <p:extLst>
      <p:ext uri="{BB962C8B-B14F-4D97-AF65-F5344CB8AC3E}">
        <p14:creationId xmlns:p14="http://schemas.microsoft.com/office/powerpoint/2010/main" val="16396229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13c04e19a97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13c04e19a97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4 and 4/5 would round up to 5 people</a:t>
            </a:r>
            <a:endParaRPr dirty="0"/>
          </a:p>
        </p:txBody>
      </p:sp>
    </p:spTree>
    <p:extLst>
      <p:ext uri="{BB962C8B-B14F-4D97-AF65-F5344CB8AC3E}">
        <p14:creationId xmlns:p14="http://schemas.microsoft.com/office/powerpoint/2010/main" val="38598385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13c04e19a97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13c04e19a97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15 and 4/5 would  round up to 16 people</a:t>
            </a:r>
            <a:endParaRPr dirty="0"/>
          </a:p>
        </p:txBody>
      </p:sp>
    </p:spTree>
    <p:extLst>
      <p:ext uri="{BB962C8B-B14F-4D97-AF65-F5344CB8AC3E}">
        <p14:creationId xmlns:p14="http://schemas.microsoft.com/office/powerpoint/2010/main" val="9502678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13c04e19a97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13c04e19a97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26 and 1/10 would round down to 26 people</a:t>
            </a:r>
            <a:endParaRPr dirty="0"/>
          </a:p>
        </p:txBody>
      </p:sp>
    </p:spTree>
    <p:extLst>
      <p:ext uri="{BB962C8B-B14F-4D97-AF65-F5344CB8AC3E}">
        <p14:creationId xmlns:p14="http://schemas.microsoft.com/office/powerpoint/2010/main" val="29217873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13c04e19a97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13c04e19a97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26 and 1/2 would round up to 27 people</a:t>
            </a:r>
            <a:endParaRPr dirty="0"/>
          </a:p>
        </p:txBody>
      </p:sp>
    </p:spTree>
    <p:extLst>
      <p:ext uri="{BB962C8B-B14F-4D97-AF65-F5344CB8AC3E}">
        <p14:creationId xmlns:p14="http://schemas.microsoft.com/office/powerpoint/2010/main" val="39811537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13c04e19a97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13c04e19a97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26 and 1/2 cut-outs</a:t>
            </a:r>
            <a:endParaRPr dirty="0"/>
          </a:p>
        </p:txBody>
      </p:sp>
    </p:spTree>
    <p:extLst>
      <p:ext uri="{BB962C8B-B14F-4D97-AF65-F5344CB8AC3E}">
        <p14:creationId xmlns:p14="http://schemas.microsoft.com/office/powerpoint/2010/main" val="21913044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4d3a34a7b4de7ec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 name="Google Shape;190;g4d3a34a7b4de7ec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125b3935361ab304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 name="Google Shape;196;g125b3935361ab304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13c04e19a97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g13c04e19a97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454070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13c04e19a97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g13c04e19a97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40556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13e12c9e46d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13e12c9e46d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Buckeye, AZ</a:t>
            </a:r>
          </a:p>
        </p:txBody>
      </p:sp>
    </p:spTree>
    <p:extLst>
      <p:ext uri="{BB962C8B-B14F-4D97-AF65-F5344CB8AC3E}">
        <p14:creationId xmlns:p14="http://schemas.microsoft.com/office/powerpoint/2010/main" val="16576289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Buckeye, AZ</a:t>
            </a:r>
          </a:p>
        </p:txBody>
      </p:sp>
    </p:spTree>
    <p:extLst>
      <p:ext uri="{BB962C8B-B14F-4D97-AF65-F5344CB8AC3E}">
        <p14:creationId xmlns:p14="http://schemas.microsoft.com/office/powerpoint/2010/main" val="38767931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Buckeye, AZ</a:t>
            </a:r>
          </a:p>
          <a:p>
            <a:pPr marL="158750" indent="0">
              <a:buNone/>
            </a:pPr>
            <a:endParaRPr lang="en-US" dirty="0"/>
          </a:p>
        </p:txBody>
      </p:sp>
    </p:spTree>
    <p:extLst>
      <p:ext uri="{BB962C8B-B14F-4D97-AF65-F5344CB8AC3E}">
        <p14:creationId xmlns:p14="http://schemas.microsoft.com/office/powerpoint/2010/main" val="40583775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58be9e0423c5516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7" name="Google Shape;217;g58be9e0423c5516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125b3935361ab304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 name="Google Shape;223;g125b3935361ab304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13c04e19a9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 name="Google Shape;151;g13c04e19a9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13c04e19a97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g13c04e19a97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13c04e19a97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 name="Google Shape;165;g13c04e19a97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1463c38ddb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1463c38ddb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13c04e19a97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g13c04e19a97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13c04e19a97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13c04e19a97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13c04e19a97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13c04e19a97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162 would round to 0 but to make sure students understand there were some people there, cut a smiley face into about 1/5 of its size.</a:t>
            </a:r>
            <a:endParaRPr dirty="0"/>
          </a:p>
        </p:txBody>
      </p:sp>
    </p:spTree>
    <p:extLst>
      <p:ext uri="{BB962C8B-B14F-4D97-AF65-F5344CB8AC3E}">
        <p14:creationId xmlns:p14="http://schemas.microsoft.com/office/powerpoint/2010/main" val="1952011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rot="5400000">
            <a:off x="7500300" y="505"/>
            <a:ext cx="1643700" cy="1643700"/>
          </a:xfrm>
          <a:prstGeom prst="diagStripe">
            <a:avLst>
              <a:gd name="adj" fmla="val 0"/>
            </a:avLst>
          </a:prstGeom>
          <a:solidFill>
            <a:schemeClr val="lt1">
              <a:alpha val="30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11;p2"/>
          <p:cNvGrpSpPr/>
          <p:nvPr/>
        </p:nvGrpSpPr>
        <p:grpSpPr>
          <a:xfrm>
            <a:off x="0" y="490"/>
            <a:ext cx="5153705" cy="5134399"/>
            <a:chOff x="0" y="75"/>
            <a:chExt cx="5153705" cy="5152950"/>
          </a:xfrm>
        </p:grpSpPr>
        <p:sp>
          <p:nvSpPr>
            <p:cNvPr id="12" name="Google Shape;12;p2"/>
            <p:cNvSpPr/>
            <p:nvPr/>
          </p:nvSpPr>
          <p:spPr>
            <a:xfrm rot="-5400000">
              <a:off x="455" y="-225"/>
              <a:ext cx="5152800" cy="5153700"/>
            </a:xfrm>
            <a:prstGeom prst="diagStripe">
              <a:avLst>
                <a:gd name="adj" fmla="val 50000"/>
              </a:avLst>
            </a:prstGeom>
            <a:solidFill>
              <a:schemeClr val="lt1">
                <a:alpha val="30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5400000">
              <a:off x="150" y="1145825"/>
              <a:ext cx="3996600" cy="3996900"/>
            </a:xfrm>
            <a:prstGeom prst="diagStripe">
              <a:avLst>
                <a:gd name="adj" fmla="val 58774"/>
              </a:avLst>
            </a:prstGeom>
            <a:solidFill>
              <a:schemeClr val="lt1">
                <a:alpha val="30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rot="-5400000">
              <a:off x="1646" y="-75"/>
              <a:ext cx="2299800" cy="23001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flipH="1">
              <a:off x="652821" y="590035"/>
              <a:ext cx="2300100" cy="2299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6;p2"/>
          <p:cNvSpPr txBox="1">
            <a:spLocks noGrp="1"/>
          </p:cNvSpPr>
          <p:nvPr>
            <p:ph type="ctrTitle"/>
          </p:nvPr>
        </p:nvSpPr>
        <p:spPr>
          <a:xfrm>
            <a:off x="3537150" y="1578400"/>
            <a:ext cx="5017500" cy="1578900"/>
          </a:xfrm>
          <a:prstGeom prst="rect">
            <a:avLst/>
          </a:prstGeom>
        </p:spPr>
        <p:txBody>
          <a:bodyPr spcFirstLastPara="1" wrap="square" lIns="91425" tIns="91425" rIns="91425" bIns="91425" anchor="t" anchorCtr="0">
            <a:normAutofit/>
          </a:bodyPr>
          <a:lstStyle>
            <a:lvl1pPr lvl="0">
              <a:spcBef>
                <a:spcPts val="0"/>
              </a:spcBef>
              <a:spcAft>
                <a:spcPts val="0"/>
              </a:spcAft>
              <a:buSzPts val="4000"/>
              <a:buNone/>
              <a:defRPr sz="4000"/>
            </a:lvl1pPr>
            <a:lvl2pPr lvl="1">
              <a:spcBef>
                <a:spcPts val="0"/>
              </a:spcBef>
              <a:spcAft>
                <a:spcPts val="0"/>
              </a:spcAft>
              <a:buSzPts val="4000"/>
              <a:buNone/>
              <a:defRPr sz="4000"/>
            </a:lvl2pPr>
            <a:lvl3pPr lvl="2">
              <a:spcBef>
                <a:spcPts val="0"/>
              </a:spcBef>
              <a:spcAft>
                <a:spcPts val="0"/>
              </a:spcAft>
              <a:buSzPts val="4000"/>
              <a:buNone/>
              <a:defRPr sz="4000"/>
            </a:lvl3pPr>
            <a:lvl4pPr lvl="3">
              <a:spcBef>
                <a:spcPts val="0"/>
              </a:spcBef>
              <a:spcAft>
                <a:spcPts val="0"/>
              </a:spcAft>
              <a:buSzPts val="4000"/>
              <a:buNone/>
              <a:defRPr sz="4000"/>
            </a:lvl4pPr>
            <a:lvl5pPr lvl="4">
              <a:spcBef>
                <a:spcPts val="0"/>
              </a:spcBef>
              <a:spcAft>
                <a:spcPts val="0"/>
              </a:spcAft>
              <a:buSzPts val="4000"/>
              <a:buNone/>
              <a:defRPr sz="4000"/>
            </a:lvl5pPr>
            <a:lvl6pPr lvl="5">
              <a:spcBef>
                <a:spcPts val="0"/>
              </a:spcBef>
              <a:spcAft>
                <a:spcPts val="0"/>
              </a:spcAft>
              <a:buSzPts val="4000"/>
              <a:buNone/>
              <a:defRPr sz="4000"/>
            </a:lvl6pPr>
            <a:lvl7pPr lvl="6">
              <a:spcBef>
                <a:spcPts val="0"/>
              </a:spcBef>
              <a:spcAft>
                <a:spcPts val="0"/>
              </a:spcAft>
              <a:buSzPts val="4000"/>
              <a:buNone/>
              <a:defRPr sz="4000"/>
            </a:lvl7pPr>
            <a:lvl8pPr lvl="7">
              <a:spcBef>
                <a:spcPts val="0"/>
              </a:spcBef>
              <a:spcAft>
                <a:spcPts val="0"/>
              </a:spcAft>
              <a:buSzPts val="4000"/>
              <a:buNone/>
              <a:defRPr sz="4000"/>
            </a:lvl8pPr>
            <a:lvl9pPr lvl="8">
              <a:spcBef>
                <a:spcPts val="0"/>
              </a:spcBef>
              <a:spcAft>
                <a:spcPts val="0"/>
              </a:spcAft>
              <a:buSzPts val="4000"/>
              <a:buNone/>
              <a:defRPr sz="4000"/>
            </a:lvl9pPr>
          </a:lstStyle>
          <a:p>
            <a:endParaRPr/>
          </a:p>
        </p:txBody>
      </p:sp>
      <p:sp>
        <p:nvSpPr>
          <p:cNvPr id="17" name="Google Shape;17;p2"/>
          <p:cNvSpPr txBox="1">
            <a:spLocks noGrp="1"/>
          </p:cNvSpPr>
          <p:nvPr>
            <p:ph type="subTitle" idx="1"/>
          </p:nvPr>
        </p:nvSpPr>
        <p:spPr>
          <a:xfrm>
            <a:off x="5083950" y="3924925"/>
            <a:ext cx="3470700" cy="5061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SzPts val="1300"/>
              <a:buNone/>
              <a:defRPr/>
            </a:lvl1pPr>
            <a:lvl2pPr lvl="1">
              <a:lnSpc>
                <a:spcPct val="100000"/>
              </a:lnSpc>
              <a:spcBef>
                <a:spcPts val="0"/>
              </a:spcBef>
              <a:spcAft>
                <a:spcPts val="0"/>
              </a:spcAft>
              <a:buSzPts val="1300"/>
              <a:buNone/>
              <a:defRPr sz="1300"/>
            </a:lvl2pPr>
            <a:lvl3pPr lvl="2">
              <a:lnSpc>
                <a:spcPct val="100000"/>
              </a:lnSpc>
              <a:spcBef>
                <a:spcPts val="0"/>
              </a:spcBef>
              <a:spcAft>
                <a:spcPts val="0"/>
              </a:spcAft>
              <a:buSzPts val="1300"/>
              <a:buNone/>
              <a:defRPr sz="1300"/>
            </a:lvl3pPr>
            <a:lvl4pPr lvl="3">
              <a:lnSpc>
                <a:spcPct val="100000"/>
              </a:lnSpc>
              <a:spcBef>
                <a:spcPts val="0"/>
              </a:spcBef>
              <a:spcAft>
                <a:spcPts val="0"/>
              </a:spcAft>
              <a:buSzPts val="1300"/>
              <a:buNone/>
              <a:defRPr sz="1300"/>
            </a:lvl4pPr>
            <a:lvl5pPr lvl="4">
              <a:lnSpc>
                <a:spcPct val="100000"/>
              </a:lnSpc>
              <a:spcBef>
                <a:spcPts val="0"/>
              </a:spcBef>
              <a:spcAft>
                <a:spcPts val="0"/>
              </a:spcAft>
              <a:buSzPts val="1300"/>
              <a:buNone/>
              <a:defRPr sz="1300"/>
            </a:lvl5pPr>
            <a:lvl6pPr lvl="5">
              <a:lnSpc>
                <a:spcPct val="100000"/>
              </a:lnSpc>
              <a:spcBef>
                <a:spcPts val="0"/>
              </a:spcBef>
              <a:spcAft>
                <a:spcPts val="0"/>
              </a:spcAft>
              <a:buSzPts val="1300"/>
              <a:buNone/>
              <a:defRPr sz="1300"/>
            </a:lvl6pPr>
            <a:lvl7pPr lvl="6">
              <a:lnSpc>
                <a:spcPct val="100000"/>
              </a:lnSpc>
              <a:spcBef>
                <a:spcPts val="0"/>
              </a:spcBef>
              <a:spcAft>
                <a:spcPts val="0"/>
              </a:spcAft>
              <a:buSzPts val="1300"/>
              <a:buNone/>
              <a:defRPr sz="1300"/>
            </a:lvl7pPr>
            <a:lvl8pPr lvl="7">
              <a:lnSpc>
                <a:spcPct val="100000"/>
              </a:lnSpc>
              <a:spcBef>
                <a:spcPts val="0"/>
              </a:spcBef>
              <a:spcAft>
                <a:spcPts val="0"/>
              </a:spcAft>
              <a:buSzPts val="1300"/>
              <a:buNone/>
              <a:defRPr sz="1300"/>
            </a:lvl8pPr>
            <a:lvl9pPr lvl="8">
              <a:lnSpc>
                <a:spcPct val="100000"/>
              </a:lnSpc>
              <a:spcBef>
                <a:spcPts val="0"/>
              </a:spcBef>
              <a:spcAft>
                <a:spcPts val="0"/>
              </a:spcAft>
              <a:buSzPts val="1300"/>
              <a:buNone/>
              <a:defRPr sz="1300"/>
            </a:lvl9pPr>
          </a:lstStyle>
          <a:p>
            <a:endParaRPr/>
          </a:p>
        </p:txBody>
      </p:sp>
      <p:sp>
        <p:nvSpPr>
          <p:cNvPr id="18" name="Google Shape;18;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8"/>
        <p:cNvGrpSpPr/>
        <p:nvPr/>
      </p:nvGrpSpPr>
      <p:grpSpPr>
        <a:xfrm>
          <a:off x="0" y="0"/>
          <a:ext cx="0" cy="0"/>
          <a:chOff x="0" y="0"/>
          <a:chExt cx="0" cy="0"/>
        </a:xfrm>
      </p:grpSpPr>
      <p:sp>
        <p:nvSpPr>
          <p:cNvPr id="129" name="Google Shape;12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9"/>
        <p:cNvGrpSpPr/>
        <p:nvPr/>
      </p:nvGrpSpPr>
      <p:grpSpPr>
        <a:xfrm>
          <a:off x="0" y="0"/>
          <a:ext cx="0" cy="0"/>
          <a:chOff x="0" y="0"/>
          <a:chExt cx="0" cy="0"/>
        </a:xfrm>
      </p:grpSpPr>
      <p:grpSp>
        <p:nvGrpSpPr>
          <p:cNvPr id="20" name="Google Shape;20;p3"/>
          <p:cNvGrpSpPr/>
          <p:nvPr/>
        </p:nvGrpSpPr>
        <p:grpSpPr>
          <a:xfrm>
            <a:off x="4406400" y="0"/>
            <a:ext cx="4737600" cy="5143065"/>
            <a:chOff x="4406400" y="0"/>
            <a:chExt cx="4737600" cy="5143065"/>
          </a:xfrm>
        </p:grpSpPr>
        <p:sp>
          <p:nvSpPr>
            <p:cNvPr id="21" name="Google Shape;21;p3"/>
            <p:cNvSpPr/>
            <p:nvPr/>
          </p:nvSpPr>
          <p:spPr>
            <a:xfrm rot="5400000">
              <a:off x="4408200" y="-1800"/>
              <a:ext cx="4734000" cy="4737600"/>
            </a:xfrm>
            <a:prstGeom prst="diagStripe">
              <a:avLst>
                <a:gd name="adj" fmla="val 49469"/>
              </a:avLst>
            </a:prstGeom>
            <a:solidFill>
              <a:schemeClr val="lt1">
                <a:alpha val="3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3"/>
            <p:cNvSpPr/>
            <p:nvPr/>
          </p:nvSpPr>
          <p:spPr>
            <a:xfrm rot="5400000">
              <a:off x="4841125" y="5700"/>
              <a:ext cx="4298100" cy="4286700"/>
            </a:xfrm>
            <a:prstGeom prst="diagStripe">
              <a:avLst>
                <a:gd name="adj" fmla="val 0"/>
              </a:avLst>
            </a:prstGeom>
            <a:solidFill>
              <a:schemeClr val="lt1">
                <a:alpha val="3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3"/>
            <p:cNvSpPr/>
            <p:nvPr/>
          </p:nvSpPr>
          <p:spPr>
            <a:xfrm rot="-5400000">
              <a:off x="5618399" y="123646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3"/>
            <p:cNvSpPr/>
            <p:nvPr/>
          </p:nvSpPr>
          <p:spPr>
            <a:xfrm flipH="1">
              <a:off x="5849857" y="1443956"/>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3"/>
            <p:cNvSpPr/>
            <p:nvPr/>
          </p:nvSpPr>
          <p:spPr>
            <a:xfrm rot="-5400000">
              <a:off x="5987081" y="246946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3"/>
            <p:cNvSpPr/>
            <p:nvPr/>
          </p:nvSpPr>
          <p:spPr>
            <a:xfrm flipH="1">
              <a:off x="6222115" y="267695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3"/>
            <p:cNvSpPr/>
            <p:nvPr/>
          </p:nvSpPr>
          <p:spPr>
            <a:xfrm rot="-5400000">
              <a:off x="6675341" y="186201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3"/>
            <p:cNvSpPr/>
            <p:nvPr/>
          </p:nvSpPr>
          <p:spPr>
            <a:xfrm flipH="1">
              <a:off x="6908099" y="2069505"/>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3"/>
            <p:cNvSpPr/>
            <p:nvPr/>
          </p:nvSpPr>
          <p:spPr>
            <a:xfrm rot="-5400000">
              <a:off x="6861141" y="2477810"/>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3"/>
            <p:cNvSpPr/>
            <p:nvPr/>
          </p:nvSpPr>
          <p:spPr>
            <a:xfrm flipH="1">
              <a:off x="7965266" y="269296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3"/>
            <p:cNvSpPr/>
            <p:nvPr/>
          </p:nvSpPr>
          <p:spPr>
            <a:xfrm flipH="1">
              <a:off x="8145082" y="330875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3"/>
            <p:cNvSpPr/>
            <p:nvPr/>
          </p:nvSpPr>
          <p:spPr>
            <a:xfrm rot="-5400000">
              <a:off x="7047599" y="309501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3"/>
            <p:cNvSpPr/>
            <p:nvPr/>
          </p:nvSpPr>
          <p:spPr>
            <a:xfrm flipH="1">
              <a:off x="7276649" y="3302502"/>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3"/>
            <p:cNvSpPr/>
            <p:nvPr/>
          </p:nvSpPr>
          <p:spPr>
            <a:xfrm rot="-5400000">
              <a:off x="7227414" y="3710807"/>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3"/>
            <p:cNvSpPr/>
            <p:nvPr/>
          </p:nvSpPr>
          <p:spPr>
            <a:xfrm flipH="1">
              <a:off x="7462448" y="3918294"/>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3"/>
            <p:cNvSpPr/>
            <p:nvPr/>
          </p:nvSpPr>
          <p:spPr>
            <a:xfrm rot="-5400000">
              <a:off x="8102491" y="371847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3"/>
            <p:cNvSpPr/>
            <p:nvPr/>
          </p:nvSpPr>
          <p:spPr>
            <a:xfrm flipH="1">
              <a:off x="8334533" y="3925960"/>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3"/>
            <p:cNvSpPr/>
            <p:nvPr/>
          </p:nvSpPr>
          <p:spPr>
            <a:xfrm rot="-5400000">
              <a:off x="8288290" y="433426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9" name="Google Shape;39;p3"/>
          <p:cNvSpPr txBox="1">
            <a:spLocks noGrp="1"/>
          </p:cNvSpPr>
          <p:nvPr>
            <p:ph type="title"/>
          </p:nvPr>
        </p:nvSpPr>
        <p:spPr>
          <a:xfrm>
            <a:off x="823850" y="2053000"/>
            <a:ext cx="4587000" cy="1148700"/>
          </a:xfrm>
          <a:prstGeom prst="rect">
            <a:avLst/>
          </a:prstGeom>
        </p:spPr>
        <p:txBody>
          <a:bodyPr spcFirstLastPara="1" wrap="square" lIns="91425" tIns="91425" rIns="91425" bIns="91425" anchor="ctr"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40" name="Google Shape;40;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41"/>
        <p:cNvGrpSpPr/>
        <p:nvPr/>
      </p:nvGrpSpPr>
      <p:grpSpPr>
        <a:xfrm>
          <a:off x="0" y="0"/>
          <a:ext cx="0" cy="0"/>
          <a:chOff x="0" y="0"/>
          <a:chExt cx="0" cy="0"/>
        </a:xfrm>
      </p:grpSpPr>
      <p:grpSp>
        <p:nvGrpSpPr>
          <p:cNvPr id="42" name="Google Shape;42;p4"/>
          <p:cNvGrpSpPr/>
          <p:nvPr/>
        </p:nvGrpSpPr>
        <p:grpSpPr>
          <a:xfrm>
            <a:off x="0" y="381001"/>
            <a:ext cx="1037850" cy="1016287"/>
            <a:chOff x="0" y="381001"/>
            <a:chExt cx="1037850" cy="1016287"/>
          </a:xfrm>
        </p:grpSpPr>
        <p:sp>
          <p:nvSpPr>
            <p:cNvPr id="43" name="Google Shape;43;p4"/>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4"/>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 name="Google Shape;45;p4"/>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46" name="Google Shape;46;p4"/>
          <p:cNvSpPr txBox="1">
            <a:spLocks noGrp="1"/>
          </p:cNvSpPr>
          <p:nvPr>
            <p:ph type="body" idx="1"/>
          </p:nvPr>
        </p:nvSpPr>
        <p:spPr>
          <a:xfrm>
            <a:off x="1297500" y="1567550"/>
            <a:ext cx="7038900" cy="29112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47" name="Google Shape;47;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48"/>
        <p:cNvGrpSpPr/>
        <p:nvPr/>
      </p:nvGrpSpPr>
      <p:grpSpPr>
        <a:xfrm>
          <a:off x="0" y="0"/>
          <a:ext cx="0" cy="0"/>
          <a:chOff x="0" y="0"/>
          <a:chExt cx="0" cy="0"/>
        </a:xfrm>
      </p:grpSpPr>
      <p:grpSp>
        <p:nvGrpSpPr>
          <p:cNvPr id="49" name="Google Shape;49;p5"/>
          <p:cNvGrpSpPr/>
          <p:nvPr/>
        </p:nvGrpSpPr>
        <p:grpSpPr>
          <a:xfrm>
            <a:off x="0" y="381001"/>
            <a:ext cx="1037850" cy="1016287"/>
            <a:chOff x="0" y="381001"/>
            <a:chExt cx="1037850" cy="1016287"/>
          </a:xfrm>
        </p:grpSpPr>
        <p:sp>
          <p:nvSpPr>
            <p:cNvPr id="50" name="Google Shape;50;p5"/>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5"/>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Google Shape;52;p5"/>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53" name="Google Shape;53;p5"/>
          <p:cNvSpPr txBox="1">
            <a:spLocks noGrp="1"/>
          </p:cNvSpPr>
          <p:nvPr>
            <p:ph type="body" idx="1"/>
          </p:nvPr>
        </p:nvSpPr>
        <p:spPr>
          <a:xfrm>
            <a:off x="1297500" y="1567550"/>
            <a:ext cx="3403200" cy="29112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54" name="Google Shape;54;p5"/>
          <p:cNvSpPr txBox="1">
            <a:spLocks noGrp="1"/>
          </p:cNvSpPr>
          <p:nvPr>
            <p:ph type="body" idx="2"/>
          </p:nvPr>
        </p:nvSpPr>
        <p:spPr>
          <a:xfrm>
            <a:off x="4933221" y="1567550"/>
            <a:ext cx="3403200" cy="29112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55" name="Google Shape;55;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62"/>
        <p:cNvGrpSpPr/>
        <p:nvPr/>
      </p:nvGrpSpPr>
      <p:grpSpPr>
        <a:xfrm>
          <a:off x="0" y="0"/>
          <a:ext cx="0" cy="0"/>
          <a:chOff x="0" y="0"/>
          <a:chExt cx="0" cy="0"/>
        </a:xfrm>
      </p:grpSpPr>
      <p:grpSp>
        <p:nvGrpSpPr>
          <p:cNvPr id="63" name="Google Shape;63;p7"/>
          <p:cNvGrpSpPr/>
          <p:nvPr/>
        </p:nvGrpSpPr>
        <p:grpSpPr>
          <a:xfrm>
            <a:off x="0" y="381001"/>
            <a:ext cx="1037850" cy="1016287"/>
            <a:chOff x="0" y="381001"/>
            <a:chExt cx="1037850" cy="1016287"/>
          </a:xfrm>
        </p:grpSpPr>
        <p:sp>
          <p:nvSpPr>
            <p:cNvPr id="64" name="Google Shape;64;p7"/>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7"/>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6" name="Google Shape;66;p7"/>
          <p:cNvSpPr txBox="1">
            <a:spLocks noGrp="1"/>
          </p:cNvSpPr>
          <p:nvPr>
            <p:ph type="title"/>
          </p:nvPr>
        </p:nvSpPr>
        <p:spPr>
          <a:xfrm>
            <a:off x="1297500" y="393750"/>
            <a:ext cx="3798900" cy="1493100"/>
          </a:xfrm>
          <a:prstGeom prst="rect">
            <a:avLst/>
          </a:prstGeom>
        </p:spPr>
        <p:txBody>
          <a:bodyPr spcFirstLastPara="1" wrap="square" lIns="91425" tIns="91425" rIns="91425" bIns="91425" anchor="t"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67" name="Google Shape;67;p7"/>
          <p:cNvSpPr txBox="1">
            <a:spLocks noGrp="1"/>
          </p:cNvSpPr>
          <p:nvPr>
            <p:ph type="body" idx="1"/>
          </p:nvPr>
        </p:nvSpPr>
        <p:spPr>
          <a:xfrm>
            <a:off x="1297500" y="1972550"/>
            <a:ext cx="3798900" cy="24159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68" name="Google Shape;68;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69"/>
        <p:cNvGrpSpPr/>
        <p:nvPr/>
      </p:nvGrpSpPr>
      <p:grpSpPr>
        <a:xfrm>
          <a:off x="0" y="0"/>
          <a:ext cx="0" cy="0"/>
          <a:chOff x="0" y="0"/>
          <a:chExt cx="0" cy="0"/>
        </a:xfrm>
      </p:grpSpPr>
      <p:grpSp>
        <p:nvGrpSpPr>
          <p:cNvPr id="70" name="Google Shape;70;p8"/>
          <p:cNvGrpSpPr/>
          <p:nvPr/>
        </p:nvGrpSpPr>
        <p:grpSpPr>
          <a:xfrm>
            <a:off x="4406400" y="0"/>
            <a:ext cx="4737600" cy="5143500"/>
            <a:chOff x="4406400" y="0"/>
            <a:chExt cx="4737600" cy="5143500"/>
          </a:xfrm>
        </p:grpSpPr>
        <p:sp>
          <p:nvSpPr>
            <p:cNvPr id="71" name="Google Shape;71;p8"/>
            <p:cNvSpPr/>
            <p:nvPr/>
          </p:nvSpPr>
          <p:spPr>
            <a:xfrm rot="5400000">
              <a:off x="4407900" y="-1500"/>
              <a:ext cx="4734600" cy="4737600"/>
            </a:xfrm>
            <a:prstGeom prst="diagStripe">
              <a:avLst>
                <a:gd name="adj" fmla="val 49469"/>
              </a:avLst>
            </a:prstGeom>
            <a:solidFill>
              <a:schemeClr val="lt1">
                <a:alpha val="3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8"/>
            <p:cNvSpPr/>
            <p:nvPr/>
          </p:nvSpPr>
          <p:spPr>
            <a:xfrm rot="5400000">
              <a:off x="4840825" y="6000"/>
              <a:ext cx="4298700" cy="4286700"/>
            </a:xfrm>
            <a:prstGeom prst="diagStripe">
              <a:avLst>
                <a:gd name="adj" fmla="val 0"/>
              </a:avLst>
            </a:prstGeom>
            <a:solidFill>
              <a:schemeClr val="lt1">
                <a:alpha val="3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8"/>
            <p:cNvSpPr/>
            <p:nvPr/>
          </p:nvSpPr>
          <p:spPr>
            <a:xfrm rot="-5400000">
              <a:off x="5618399" y="1236641"/>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8"/>
            <p:cNvSpPr/>
            <p:nvPr/>
          </p:nvSpPr>
          <p:spPr>
            <a:xfrm flipH="1">
              <a:off x="5849857" y="144407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8"/>
            <p:cNvSpPr/>
            <p:nvPr/>
          </p:nvSpPr>
          <p:spPr>
            <a:xfrm rot="-5400000">
              <a:off x="5987081" y="246974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8"/>
            <p:cNvSpPr/>
            <p:nvPr/>
          </p:nvSpPr>
          <p:spPr>
            <a:xfrm flipH="1">
              <a:off x="6222115" y="2677179"/>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8"/>
            <p:cNvSpPr/>
            <p:nvPr/>
          </p:nvSpPr>
          <p:spPr>
            <a:xfrm rot="-5400000">
              <a:off x="6675341" y="1862244"/>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8"/>
            <p:cNvSpPr/>
            <p:nvPr/>
          </p:nvSpPr>
          <p:spPr>
            <a:xfrm flipH="1">
              <a:off x="6908099" y="2069680"/>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8"/>
            <p:cNvSpPr/>
            <p:nvPr/>
          </p:nvSpPr>
          <p:spPr>
            <a:xfrm rot="-5400000">
              <a:off x="6861141" y="247808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8"/>
            <p:cNvSpPr/>
            <p:nvPr/>
          </p:nvSpPr>
          <p:spPr>
            <a:xfrm flipH="1">
              <a:off x="7965266" y="2693191"/>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8"/>
            <p:cNvSpPr/>
            <p:nvPr/>
          </p:nvSpPr>
          <p:spPr>
            <a:xfrm flipH="1">
              <a:off x="8145082" y="3309036"/>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8"/>
            <p:cNvSpPr/>
            <p:nvPr/>
          </p:nvSpPr>
          <p:spPr>
            <a:xfrm rot="-5400000">
              <a:off x="7047599" y="309534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8"/>
            <p:cNvSpPr/>
            <p:nvPr/>
          </p:nvSpPr>
          <p:spPr>
            <a:xfrm flipH="1">
              <a:off x="7276649" y="3302781"/>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8"/>
            <p:cNvSpPr/>
            <p:nvPr/>
          </p:nvSpPr>
          <p:spPr>
            <a:xfrm rot="-5400000">
              <a:off x="7227414" y="3711189"/>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8"/>
            <p:cNvSpPr/>
            <p:nvPr/>
          </p:nvSpPr>
          <p:spPr>
            <a:xfrm flipH="1">
              <a:off x="7462448" y="391862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8"/>
            <p:cNvSpPr/>
            <p:nvPr/>
          </p:nvSpPr>
          <p:spPr>
            <a:xfrm rot="-5400000">
              <a:off x="8102491" y="3718856"/>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8"/>
            <p:cNvSpPr/>
            <p:nvPr/>
          </p:nvSpPr>
          <p:spPr>
            <a:xfrm flipH="1">
              <a:off x="8334533" y="3926292"/>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8"/>
            <p:cNvSpPr/>
            <p:nvPr/>
          </p:nvSpPr>
          <p:spPr>
            <a:xfrm rot="-5400000">
              <a:off x="8288290" y="4334700"/>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9" name="Google Shape;89;p8"/>
          <p:cNvSpPr txBox="1">
            <a:spLocks noGrp="1"/>
          </p:cNvSpPr>
          <p:nvPr>
            <p:ph type="title"/>
          </p:nvPr>
        </p:nvSpPr>
        <p:spPr>
          <a:xfrm>
            <a:off x="823850" y="866775"/>
            <a:ext cx="4587000" cy="3521100"/>
          </a:xfrm>
          <a:prstGeom prst="rect">
            <a:avLst/>
          </a:prstGeom>
        </p:spPr>
        <p:txBody>
          <a:bodyPr spcFirstLastPara="1" wrap="square" lIns="91425" tIns="91425" rIns="91425" bIns="91425" anchor="ctr"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90" name="Google Shape;90;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91"/>
        <p:cNvGrpSpPr/>
        <p:nvPr/>
      </p:nvGrpSpPr>
      <p:grpSpPr>
        <a:xfrm>
          <a:off x="0" y="0"/>
          <a:ext cx="0" cy="0"/>
          <a:chOff x="0" y="0"/>
          <a:chExt cx="0" cy="0"/>
        </a:xfrm>
      </p:grpSpPr>
      <p:grpSp>
        <p:nvGrpSpPr>
          <p:cNvPr id="92" name="Google Shape;92;p9"/>
          <p:cNvGrpSpPr/>
          <p:nvPr/>
        </p:nvGrpSpPr>
        <p:grpSpPr>
          <a:xfrm>
            <a:off x="0" y="381001"/>
            <a:ext cx="1037850" cy="1016287"/>
            <a:chOff x="0" y="381001"/>
            <a:chExt cx="1037850" cy="1016287"/>
          </a:xfrm>
        </p:grpSpPr>
        <p:sp>
          <p:nvSpPr>
            <p:cNvPr id="93" name="Google Shape;93;p9"/>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9"/>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5" name="Google Shape;95;p9"/>
          <p:cNvSpPr txBox="1">
            <a:spLocks noGrp="1"/>
          </p:cNvSpPr>
          <p:nvPr>
            <p:ph type="title"/>
          </p:nvPr>
        </p:nvSpPr>
        <p:spPr>
          <a:xfrm>
            <a:off x="1297500" y="1658325"/>
            <a:ext cx="3036300" cy="1751700"/>
          </a:xfrm>
          <a:prstGeom prst="rect">
            <a:avLst/>
          </a:prstGeom>
        </p:spPr>
        <p:txBody>
          <a:bodyPr spcFirstLastPara="1" wrap="square" lIns="91425" tIns="91425" rIns="91425" bIns="91425" anchor="t"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96" name="Google Shape;96;p9"/>
          <p:cNvSpPr txBox="1">
            <a:spLocks noGrp="1"/>
          </p:cNvSpPr>
          <p:nvPr>
            <p:ph type="subTitle" idx="1"/>
          </p:nvPr>
        </p:nvSpPr>
        <p:spPr>
          <a:xfrm>
            <a:off x="1297500" y="3538000"/>
            <a:ext cx="3036300" cy="5061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SzPts val="1300"/>
              <a:buNone/>
              <a:defRPr/>
            </a:lvl1pPr>
            <a:lvl2pPr lvl="1">
              <a:lnSpc>
                <a:spcPct val="100000"/>
              </a:lnSpc>
              <a:spcBef>
                <a:spcPts val="0"/>
              </a:spcBef>
              <a:spcAft>
                <a:spcPts val="0"/>
              </a:spcAft>
              <a:buSzPts val="1300"/>
              <a:buNone/>
              <a:defRPr sz="1300"/>
            </a:lvl2pPr>
            <a:lvl3pPr lvl="2">
              <a:lnSpc>
                <a:spcPct val="100000"/>
              </a:lnSpc>
              <a:spcBef>
                <a:spcPts val="0"/>
              </a:spcBef>
              <a:spcAft>
                <a:spcPts val="0"/>
              </a:spcAft>
              <a:buSzPts val="1300"/>
              <a:buNone/>
              <a:defRPr sz="1300"/>
            </a:lvl3pPr>
            <a:lvl4pPr lvl="3">
              <a:lnSpc>
                <a:spcPct val="100000"/>
              </a:lnSpc>
              <a:spcBef>
                <a:spcPts val="0"/>
              </a:spcBef>
              <a:spcAft>
                <a:spcPts val="0"/>
              </a:spcAft>
              <a:buSzPts val="1300"/>
              <a:buNone/>
              <a:defRPr sz="1300"/>
            </a:lvl4pPr>
            <a:lvl5pPr lvl="4">
              <a:lnSpc>
                <a:spcPct val="100000"/>
              </a:lnSpc>
              <a:spcBef>
                <a:spcPts val="0"/>
              </a:spcBef>
              <a:spcAft>
                <a:spcPts val="0"/>
              </a:spcAft>
              <a:buSzPts val="1300"/>
              <a:buNone/>
              <a:defRPr sz="1300"/>
            </a:lvl5pPr>
            <a:lvl6pPr lvl="5">
              <a:lnSpc>
                <a:spcPct val="100000"/>
              </a:lnSpc>
              <a:spcBef>
                <a:spcPts val="0"/>
              </a:spcBef>
              <a:spcAft>
                <a:spcPts val="0"/>
              </a:spcAft>
              <a:buSzPts val="1300"/>
              <a:buNone/>
              <a:defRPr sz="1300"/>
            </a:lvl6pPr>
            <a:lvl7pPr lvl="6">
              <a:lnSpc>
                <a:spcPct val="100000"/>
              </a:lnSpc>
              <a:spcBef>
                <a:spcPts val="0"/>
              </a:spcBef>
              <a:spcAft>
                <a:spcPts val="0"/>
              </a:spcAft>
              <a:buSzPts val="1300"/>
              <a:buNone/>
              <a:defRPr sz="1300"/>
            </a:lvl7pPr>
            <a:lvl8pPr lvl="7">
              <a:lnSpc>
                <a:spcPct val="100000"/>
              </a:lnSpc>
              <a:spcBef>
                <a:spcPts val="0"/>
              </a:spcBef>
              <a:spcAft>
                <a:spcPts val="0"/>
              </a:spcAft>
              <a:buSzPts val="1300"/>
              <a:buNone/>
              <a:defRPr sz="1300"/>
            </a:lvl8pPr>
            <a:lvl9pPr lvl="8">
              <a:lnSpc>
                <a:spcPct val="100000"/>
              </a:lnSpc>
              <a:spcBef>
                <a:spcPts val="0"/>
              </a:spcBef>
              <a:spcAft>
                <a:spcPts val="0"/>
              </a:spcAft>
              <a:buSzPts val="1300"/>
              <a:buNone/>
              <a:defRPr sz="1300"/>
            </a:lvl9pPr>
          </a:lstStyle>
          <a:p>
            <a:endParaRPr/>
          </a:p>
        </p:txBody>
      </p:sp>
      <p:sp>
        <p:nvSpPr>
          <p:cNvPr id="97" name="Google Shape;97;p9"/>
          <p:cNvSpPr txBox="1">
            <a:spLocks noGrp="1"/>
          </p:cNvSpPr>
          <p:nvPr>
            <p:ph type="body" idx="2"/>
          </p:nvPr>
        </p:nvSpPr>
        <p:spPr>
          <a:xfrm>
            <a:off x="4648200" y="1696600"/>
            <a:ext cx="3676800" cy="23475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98" name="Google Shape;98;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99"/>
        <p:cNvGrpSpPr/>
        <p:nvPr/>
      </p:nvGrpSpPr>
      <p:grpSpPr>
        <a:xfrm>
          <a:off x="0" y="0"/>
          <a:ext cx="0" cy="0"/>
          <a:chOff x="0" y="0"/>
          <a:chExt cx="0" cy="0"/>
        </a:xfrm>
      </p:grpSpPr>
      <p:grpSp>
        <p:nvGrpSpPr>
          <p:cNvPr id="100" name="Google Shape;100;p10"/>
          <p:cNvGrpSpPr/>
          <p:nvPr/>
        </p:nvGrpSpPr>
        <p:grpSpPr>
          <a:xfrm>
            <a:off x="0" y="4128572"/>
            <a:ext cx="698925" cy="684657"/>
            <a:chOff x="0" y="3785672"/>
            <a:chExt cx="698925" cy="684657"/>
          </a:xfrm>
        </p:grpSpPr>
        <p:sp>
          <p:nvSpPr>
            <p:cNvPr id="101" name="Google Shape;101;p10"/>
            <p:cNvSpPr/>
            <p:nvPr/>
          </p:nvSpPr>
          <p:spPr>
            <a:xfrm rot="-5400000">
              <a:off x="0" y="3785672"/>
              <a:ext cx="544800" cy="544800"/>
            </a:xfrm>
            <a:prstGeom prst="diagStripe">
              <a:avLst>
                <a:gd name="adj" fmla="val 50000"/>
              </a:avLst>
            </a:prstGeom>
            <a:solidFill>
              <a:schemeClr val="lt1">
                <a:alpha val="96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10"/>
            <p:cNvSpPr/>
            <p:nvPr/>
          </p:nvSpPr>
          <p:spPr>
            <a:xfrm flipH="1">
              <a:off x="154125" y="3925529"/>
              <a:ext cx="544800" cy="544800"/>
            </a:xfrm>
            <a:prstGeom prst="diagStripe">
              <a:avLst>
                <a:gd name="adj" fmla="val 50000"/>
              </a:avLst>
            </a:prstGeom>
            <a:solidFill>
              <a:schemeClr val="lt1">
                <a:alpha val="96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3" name="Google Shape;103;p10"/>
          <p:cNvSpPr txBox="1">
            <a:spLocks noGrp="1"/>
          </p:cNvSpPr>
          <p:nvPr>
            <p:ph type="body" idx="1"/>
          </p:nvPr>
        </p:nvSpPr>
        <p:spPr>
          <a:xfrm>
            <a:off x="812725" y="4305375"/>
            <a:ext cx="6936000" cy="5238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300"/>
              <a:buNone/>
              <a:defRPr/>
            </a:lvl1pPr>
          </a:lstStyle>
          <a:p>
            <a:endParaRPr/>
          </a:p>
        </p:txBody>
      </p:sp>
      <p:sp>
        <p:nvSpPr>
          <p:cNvPr id="104" name="Google Shape;104;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05"/>
        <p:cNvGrpSpPr/>
        <p:nvPr/>
      </p:nvGrpSpPr>
      <p:grpSpPr>
        <a:xfrm>
          <a:off x="0" y="0"/>
          <a:ext cx="0" cy="0"/>
          <a:chOff x="0" y="0"/>
          <a:chExt cx="0" cy="0"/>
        </a:xfrm>
      </p:grpSpPr>
      <p:grpSp>
        <p:nvGrpSpPr>
          <p:cNvPr id="106" name="Google Shape;106;p11"/>
          <p:cNvGrpSpPr/>
          <p:nvPr/>
        </p:nvGrpSpPr>
        <p:grpSpPr>
          <a:xfrm>
            <a:off x="4406400" y="0"/>
            <a:ext cx="4737600" cy="5143065"/>
            <a:chOff x="4406400" y="0"/>
            <a:chExt cx="4737600" cy="5143065"/>
          </a:xfrm>
        </p:grpSpPr>
        <p:sp>
          <p:nvSpPr>
            <p:cNvPr id="107" name="Google Shape;107;p11"/>
            <p:cNvSpPr/>
            <p:nvPr/>
          </p:nvSpPr>
          <p:spPr>
            <a:xfrm rot="5400000">
              <a:off x="4408200" y="-1800"/>
              <a:ext cx="4734000" cy="4737600"/>
            </a:xfrm>
            <a:prstGeom prst="diagStripe">
              <a:avLst>
                <a:gd name="adj" fmla="val 49469"/>
              </a:avLst>
            </a:prstGeom>
            <a:solidFill>
              <a:schemeClr val="lt1">
                <a:alpha val="3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11"/>
            <p:cNvSpPr/>
            <p:nvPr/>
          </p:nvSpPr>
          <p:spPr>
            <a:xfrm rot="5400000">
              <a:off x="4841125" y="5700"/>
              <a:ext cx="4298100" cy="4286700"/>
            </a:xfrm>
            <a:prstGeom prst="diagStripe">
              <a:avLst>
                <a:gd name="adj" fmla="val 0"/>
              </a:avLst>
            </a:prstGeom>
            <a:solidFill>
              <a:schemeClr val="lt1">
                <a:alpha val="3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11"/>
            <p:cNvSpPr/>
            <p:nvPr/>
          </p:nvSpPr>
          <p:spPr>
            <a:xfrm rot="-5400000">
              <a:off x="5618399" y="123646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11"/>
            <p:cNvSpPr/>
            <p:nvPr/>
          </p:nvSpPr>
          <p:spPr>
            <a:xfrm flipH="1">
              <a:off x="5849857" y="1443956"/>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11"/>
            <p:cNvSpPr/>
            <p:nvPr/>
          </p:nvSpPr>
          <p:spPr>
            <a:xfrm rot="-5400000">
              <a:off x="5987081" y="246946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11"/>
            <p:cNvSpPr/>
            <p:nvPr/>
          </p:nvSpPr>
          <p:spPr>
            <a:xfrm flipH="1">
              <a:off x="6222115" y="267695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1"/>
            <p:cNvSpPr/>
            <p:nvPr/>
          </p:nvSpPr>
          <p:spPr>
            <a:xfrm rot="-5400000">
              <a:off x="6675341" y="186201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1"/>
            <p:cNvSpPr/>
            <p:nvPr/>
          </p:nvSpPr>
          <p:spPr>
            <a:xfrm flipH="1">
              <a:off x="6908099" y="2069505"/>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11"/>
            <p:cNvSpPr/>
            <p:nvPr/>
          </p:nvSpPr>
          <p:spPr>
            <a:xfrm rot="-5400000">
              <a:off x="6861141" y="2477810"/>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11"/>
            <p:cNvSpPr/>
            <p:nvPr/>
          </p:nvSpPr>
          <p:spPr>
            <a:xfrm flipH="1">
              <a:off x="7965266" y="269296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1"/>
            <p:cNvSpPr/>
            <p:nvPr/>
          </p:nvSpPr>
          <p:spPr>
            <a:xfrm flipH="1">
              <a:off x="8145082" y="330875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1"/>
            <p:cNvSpPr/>
            <p:nvPr/>
          </p:nvSpPr>
          <p:spPr>
            <a:xfrm rot="-5400000">
              <a:off x="7047599" y="309501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11"/>
            <p:cNvSpPr/>
            <p:nvPr/>
          </p:nvSpPr>
          <p:spPr>
            <a:xfrm flipH="1">
              <a:off x="7276649" y="3302502"/>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11"/>
            <p:cNvSpPr/>
            <p:nvPr/>
          </p:nvSpPr>
          <p:spPr>
            <a:xfrm rot="-5400000">
              <a:off x="7227414" y="3710807"/>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11"/>
            <p:cNvSpPr/>
            <p:nvPr/>
          </p:nvSpPr>
          <p:spPr>
            <a:xfrm flipH="1">
              <a:off x="7462448" y="3918294"/>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11"/>
            <p:cNvSpPr/>
            <p:nvPr/>
          </p:nvSpPr>
          <p:spPr>
            <a:xfrm rot="-5400000">
              <a:off x="8102491" y="371847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11"/>
            <p:cNvSpPr/>
            <p:nvPr/>
          </p:nvSpPr>
          <p:spPr>
            <a:xfrm flipH="1">
              <a:off x="8334533" y="3925960"/>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11"/>
            <p:cNvSpPr/>
            <p:nvPr/>
          </p:nvSpPr>
          <p:spPr>
            <a:xfrm rot="-5400000">
              <a:off x="8288290" y="433426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125;p11"/>
          <p:cNvSpPr txBox="1">
            <a:spLocks noGrp="1"/>
          </p:cNvSpPr>
          <p:nvPr>
            <p:ph type="title" hasCustomPrompt="1"/>
          </p:nvPr>
        </p:nvSpPr>
        <p:spPr>
          <a:xfrm>
            <a:off x="823850" y="1284675"/>
            <a:ext cx="4776000" cy="1300800"/>
          </a:xfrm>
          <a:prstGeom prst="rect">
            <a:avLst/>
          </a:prstGeom>
        </p:spPr>
        <p:txBody>
          <a:bodyPr spcFirstLastPara="1" wrap="square" lIns="91425" tIns="91425" rIns="91425" bIns="91425" anchor="t" anchorCtr="0">
            <a:normAutofit/>
          </a:bodyPr>
          <a:lstStyle>
            <a:lvl1pPr lvl="0">
              <a:spcBef>
                <a:spcPts val="0"/>
              </a:spcBef>
              <a:spcAft>
                <a:spcPts val="0"/>
              </a:spcAft>
              <a:buSzPts val="8000"/>
              <a:buNone/>
              <a:defRPr sz="8000"/>
            </a:lvl1pPr>
            <a:lvl2pPr lvl="1">
              <a:spcBef>
                <a:spcPts val="0"/>
              </a:spcBef>
              <a:spcAft>
                <a:spcPts val="0"/>
              </a:spcAft>
              <a:buSzPts val="8000"/>
              <a:buNone/>
              <a:defRPr sz="8000"/>
            </a:lvl2pPr>
            <a:lvl3pPr lvl="2">
              <a:spcBef>
                <a:spcPts val="0"/>
              </a:spcBef>
              <a:spcAft>
                <a:spcPts val="0"/>
              </a:spcAft>
              <a:buSzPts val="8000"/>
              <a:buNone/>
              <a:defRPr sz="8000"/>
            </a:lvl3pPr>
            <a:lvl4pPr lvl="3">
              <a:spcBef>
                <a:spcPts val="0"/>
              </a:spcBef>
              <a:spcAft>
                <a:spcPts val="0"/>
              </a:spcAft>
              <a:buSzPts val="8000"/>
              <a:buNone/>
              <a:defRPr sz="8000"/>
            </a:lvl4pPr>
            <a:lvl5pPr lvl="4">
              <a:spcBef>
                <a:spcPts val="0"/>
              </a:spcBef>
              <a:spcAft>
                <a:spcPts val="0"/>
              </a:spcAft>
              <a:buSzPts val="8000"/>
              <a:buNone/>
              <a:defRPr sz="8000"/>
            </a:lvl5pPr>
            <a:lvl6pPr lvl="5">
              <a:spcBef>
                <a:spcPts val="0"/>
              </a:spcBef>
              <a:spcAft>
                <a:spcPts val="0"/>
              </a:spcAft>
              <a:buSzPts val="8000"/>
              <a:buNone/>
              <a:defRPr sz="8000"/>
            </a:lvl6pPr>
            <a:lvl7pPr lvl="6">
              <a:spcBef>
                <a:spcPts val="0"/>
              </a:spcBef>
              <a:spcAft>
                <a:spcPts val="0"/>
              </a:spcAft>
              <a:buSzPts val="8000"/>
              <a:buNone/>
              <a:defRPr sz="8000"/>
            </a:lvl7pPr>
            <a:lvl8pPr lvl="7">
              <a:spcBef>
                <a:spcPts val="0"/>
              </a:spcBef>
              <a:spcAft>
                <a:spcPts val="0"/>
              </a:spcAft>
              <a:buSzPts val="8000"/>
              <a:buNone/>
              <a:defRPr sz="8000"/>
            </a:lvl8pPr>
            <a:lvl9pPr lvl="8">
              <a:spcBef>
                <a:spcPts val="0"/>
              </a:spcBef>
              <a:spcAft>
                <a:spcPts val="0"/>
              </a:spcAft>
              <a:buSzPts val="8000"/>
              <a:buNone/>
              <a:defRPr sz="8000"/>
            </a:lvl9pPr>
          </a:lstStyle>
          <a:p>
            <a:r>
              <a:t>xx%</a:t>
            </a:r>
          </a:p>
        </p:txBody>
      </p:sp>
      <p:sp>
        <p:nvSpPr>
          <p:cNvPr id="126" name="Google Shape;126;p11"/>
          <p:cNvSpPr txBox="1">
            <a:spLocks noGrp="1"/>
          </p:cNvSpPr>
          <p:nvPr>
            <p:ph type="body" idx="1"/>
          </p:nvPr>
        </p:nvSpPr>
        <p:spPr>
          <a:xfrm>
            <a:off x="823850" y="2643124"/>
            <a:ext cx="4776000" cy="12189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127" name="Google Shape;12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focus">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1pPr>
            <a:lvl2pPr lvl="1">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2pPr>
            <a:lvl3pPr lvl="2">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3pPr>
            <a:lvl4pPr lvl="3">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4pPr>
            <a:lvl5pPr lvl="4">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5pPr>
            <a:lvl6pPr lvl="5">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6pPr>
            <a:lvl7pPr lvl="6">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7pPr>
            <a:lvl8pPr lvl="7">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8pPr>
            <a:lvl9pPr lvl="8">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11150">
              <a:lnSpc>
                <a:spcPct val="115000"/>
              </a:lnSpc>
              <a:spcBef>
                <a:spcPts val="0"/>
              </a:spcBef>
              <a:spcAft>
                <a:spcPts val="0"/>
              </a:spcAft>
              <a:buClr>
                <a:schemeClr val="lt1"/>
              </a:buClr>
              <a:buSzPts val="1300"/>
              <a:buFont typeface="Lato"/>
              <a:buChar char="●"/>
              <a:defRPr sz="1300">
                <a:solidFill>
                  <a:schemeClr val="lt1"/>
                </a:solidFill>
                <a:latin typeface="Lato"/>
                <a:ea typeface="Lato"/>
                <a:cs typeface="Lato"/>
                <a:sym typeface="Lato"/>
              </a:defRPr>
            </a:lvl1pPr>
            <a:lvl2pPr marL="914400" lvl="1" indent="-29845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2pPr>
            <a:lvl3pPr marL="1371600" lvl="2" indent="-29845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3pPr>
            <a:lvl4pPr marL="1828800" lvl="3" indent="-29845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4pPr>
            <a:lvl5pPr marL="2286000" lvl="4" indent="-29845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5pPr>
            <a:lvl6pPr marL="2743200" lvl="5" indent="-29845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6pPr>
            <a:lvl7pPr marL="3200400" lvl="6" indent="-29845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7pPr>
            <a:lvl8pPr marL="3657600" lvl="7" indent="-29845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8pPr>
            <a:lvl9pPr marL="4114800" lvl="8" indent="-29845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lt1"/>
                </a:solidFill>
                <a:latin typeface="Lato"/>
                <a:ea typeface="Lato"/>
                <a:cs typeface="Lato"/>
                <a:sym typeface="Lato"/>
              </a:defRPr>
            </a:lvl1pPr>
            <a:lvl2pPr lvl="1" algn="r">
              <a:buNone/>
              <a:defRPr sz="1000">
                <a:solidFill>
                  <a:schemeClr val="lt1"/>
                </a:solidFill>
                <a:latin typeface="Lato"/>
                <a:ea typeface="Lato"/>
                <a:cs typeface="Lato"/>
                <a:sym typeface="Lato"/>
              </a:defRPr>
            </a:lvl2pPr>
            <a:lvl3pPr lvl="2" algn="r">
              <a:buNone/>
              <a:defRPr sz="1000">
                <a:solidFill>
                  <a:schemeClr val="lt1"/>
                </a:solidFill>
                <a:latin typeface="Lato"/>
                <a:ea typeface="Lato"/>
                <a:cs typeface="Lato"/>
                <a:sym typeface="Lato"/>
              </a:defRPr>
            </a:lvl3pPr>
            <a:lvl4pPr lvl="3" algn="r">
              <a:buNone/>
              <a:defRPr sz="1000">
                <a:solidFill>
                  <a:schemeClr val="lt1"/>
                </a:solidFill>
                <a:latin typeface="Lato"/>
                <a:ea typeface="Lato"/>
                <a:cs typeface="Lato"/>
                <a:sym typeface="Lato"/>
              </a:defRPr>
            </a:lvl4pPr>
            <a:lvl5pPr lvl="4" algn="r">
              <a:buNone/>
              <a:defRPr sz="1000">
                <a:solidFill>
                  <a:schemeClr val="lt1"/>
                </a:solidFill>
                <a:latin typeface="Lato"/>
                <a:ea typeface="Lato"/>
                <a:cs typeface="Lato"/>
                <a:sym typeface="Lato"/>
              </a:defRPr>
            </a:lvl5pPr>
            <a:lvl6pPr lvl="5" algn="r">
              <a:buNone/>
              <a:defRPr sz="1000">
                <a:solidFill>
                  <a:schemeClr val="lt1"/>
                </a:solidFill>
                <a:latin typeface="Lato"/>
                <a:ea typeface="Lato"/>
                <a:cs typeface="Lato"/>
                <a:sym typeface="Lato"/>
              </a:defRPr>
            </a:lvl6pPr>
            <a:lvl7pPr lvl="6" algn="r">
              <a:buNone/>
              <a:defRPr sz="1000">
                <a:solidFill>
                  <a:schemeClr val="lt1"/>
                </a:solidFill>
                <a:latin typeface="Lato"/>
                <a:ea typeface="Lato"/>
                <a:cs typeface="Lato"/>
                <a:sym typeface="Lato"/>
              </a:defRPr>
            </a:lvl7pPr>
            <a:lvl8pPr lvl="7" algn="r">
              <a:buNone/>
              <a:defRPr sz="1000">
                <a:solidFill>
                  <a:schemeClr val="lt1"/>
                </a:solidFill>
                <a:latin typeface="Lato"/>
                <a:ea typeface="Lato"/>
                <a:cs typeface="Lato"/>
                <a:sym typeface="Lato"/>
              </a:defRPr>
            </a:lvl8pPr>
            <a:lvl9pPr lvl="8" algn="r">
              <a:buNone/>
              <a:defRPr sz="1000">
                <a:solidFill>
                  <a:schemeClr val="l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6.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7.jpg"/></Relationships>
</file>

<file path=ppt/slides/_rels/slide2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8" Type="http://schemas.openxmlformats.org/officeDocument/2006/relationships/hyperlink" Target="https://www.berkshirechoral.org/programs/locations/boston-massachusetts" TargetMode="External"/><Relationship Id="rId3" Type="http://schemas.openxmlformats.org/officeDocument/2006/relationships/hyperlink" Target="https://libwww.freelibrary.org/digital/item/43941" TargetMode="External"/><Relationship Id="rId7" Type="http://schemas.openxmlformats.org/officeDocument/2006/relationships/hyperlink" Target="https://www.tripadvisor.com/Tourism-g60795-Philadelphia_Pennsylvania-Vacations.html" TargetMode="External"/><Relationship Id="rId2" Type="http://schemas.openxmlformats.org/officeDocument/2006/relationships/hyperlink" Target="https://www.thoughtco.com/new-york-city-19th-century-1774031" TargetMode="External"/><Relationship Id="rId1" Type="http://schemas.openxmlformats.org/officeDocument/2006/relationships/slideLayout" Target="../slideLayouts/slideLayout3.xml"/><Relationship Id="rId6" Type="http://schemas.openxmlformats.org/officeDocument/2006/relationships/hyperlink" Target="https://www.architecturalrecord.com/articles/15282-new-york-city-by-thomas-dyja" TargetMode="External"/><Relationship Id="rId5" Type="http://schemas.openxmlformats.org/officeDocument/2006/relationships/hyperlink" Target="https://www.wikihow.com/Calculate-Population-Density" TargetMode="External"/><Relationship Id="rId4" Type="http://schemas.openxmlformats.org/officeDocument/2006/relationships/hyperlink" Target="https://daily.jstor.org/the-birth-of-the-modern-american-debt-collector/" TargetMode="External"/><Relationship Id="rId9" Type="http://schemas.openxmlformats.org/officeDocument/2006/relationships/hyperlink" Target="https://www.buckeyeaz.gov/residents/buckeye-valley-museu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13"/>
          <p:cNvSpPr txBox="1">
            <a:spLocks noGrp="1"/>
          </p:cNvSpPr>
          <p:nvPr>
            <p:ph type="ctrTitle"/>
          </p:nvPr>
        </p:nvSpPr>
        <p:spPr>
          <a:xfrm>
            <a:off x="3037114" y="1578400"/>
            <a:ext cx="5517536" cy="1578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200" b="1" dirty="0">
                <a:solidFill>
                  <a:srgbClr val="FFFFFF"/>
                </a:solidFill>
                <a:latin typeface="Arial"/>
                <a:ea typeface="Arial"/>
                <a:cs typeface="Arial"/>
                <a:sym typeface="Arial"/>
              </a:rPr>
              <a:t>The Impact of Urbanization</a:t>
            </a:r>
            <a:endParaRPr sz="3200" b="1" dirty="0">
              <a:solidFill>
                <a:srgbClr val="FFFFFF"/>
              </a:solidFill>
              <a:latin typeface="Arial"/>
              <a:ea typeface="Arial"/>
              <a:cs typeface="Arial"/>
              <a:sym typeface="Arial"/>
            </a:endParaRPr>
          </a:p>
          <a:p>
            <a:pPr marL="0" lvl="0" indent="0" algn="l" rtl="0">
              <a:spcBef>
                <a:spcPts val="0"/>
              </a:spcBef>
              <a:spcAft>
                <a:spcPts val="0"/>
              </a:spcAft>
              <a:buNone/>
            </a:pPr>
            <a:endParaRPr sz="3200" dirty="0">
              <a:solidFill>
                <a:srgbClr val="FFFFFF"/>
              </a:solidFill>
              <a:latin typeface="Arial"/>
              <a:ea typeface="Arial"/>
              <a:cs typeface="Arial"/>
              <a:sym typeface="Arial"/>
            </a:endParaRPr>
          </a:p>
          <a:p>
            <a:pPr marL="0" lvl="0" indent="0" algn="l" rtl="0">
              <a:spcBef>
                <a:spcPts val="0"/>
              </a:spcBef>
              <a:spcAft>
                <a:spcPts val="0"/>
              </a:spcAft>
              <a:buNone/>
            </a:pPr>
            <a:endParaRPr dirty="0"/>
          </a:p>
        </p:txBody>
      </p:sp>
      <p:sp>
        <p:nvSpPr>
          <p:cNvPr id="135" name="Google Shape;135;p13"/>
          <p:cNvSpPr txBox="1">
            <a:spLocks noGrp="1"/>
          </p:cNvSpPr>
          <p:nvPr>
            <p:ph type="subTitle" idx="1"/>
          </p:nvPr>
        </p:nvSpPr>
        <p:spPr>
          <a:xfrm>
            <a:off x="5083950" y="2852125"/>
            <a:ext cx="3470700" cy="372768"/>
          </a:xfrm>
          <a:prstGeom prst="rect">
            <a:avLst/>
          </a:prstGeom>
        </p:spPr>
        <p:txBody>
          <a:bodyPr spcFirstLastPara="1" wrap="square" lIns="91425" tIns="91425" rIns="91425" bIns="91425" anchor="t" anchorCtr="0">
            <a:normAutofit lnSpcReduction="10000"/>
          </a:bodyPr>
          <a:lstStyle/>
          <a:p>
            <a:pPr marL="0" lvl="0" indent="0" algn="l" rtl="0">
              <a:spcBef>
                <a:spcPts val="0"/>
              </a:spcBef>
              <a:spcAft>
                <a:spcPts val="0"/>
              </a:spcAft>
              <a:buNone/>
            </a:pPr>
            <a:r>
              <a:rPr lang="en-US" dirty="0"/>
              <a:t>Lesson by Gage Garcia</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21"/>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US" dirty="0"/>
              <a:t>Urbanization Activity</a:t>
            </a:r>
            <a:endParaRPr dirty="0"/>
          </a:p>
        </p:txBody>
      </p:sp>
      <p:sp>
        <p:nvSpPr>
          <p:cNvPr id="187" name="Google Shape;187;p21"/>
          <p:cNvSpPr txBox="1">
            <a:spLocks noGrp="1"/>
          </p:cNvSpPr>
          <p:nvPr>
            <p:ph type="body" idx="1"/>
          </p:nvPr>
        </p:nvSpPr>
        <p:spPr>
          <a:xfrm>
            <a:off x="1297500" y="1045955"/>
            <a:ext cx="7038900" cy="3654833"/>
          </a:xfrm>
          <a:prstGeom prst="rect">
            <a:avLst/>
          </a:prstGeom>
        </p:spPr>
        <p:txBody>
          <a:bodyPr spcFirstLastPara="1" wrap="square" lIns="91425" tIns="91425" rIns="91425" bIns="91425" anchor="t" anchorCtr="0">
            <a:normAutofit fontScale="85000" lnSpcReduction="10000"/>
          </a:bodyPr>
          <a:lstStyle/>
          <a:p>
            <a:pPr marL="0" lvl="0" indent="0" algn="l" rtl="0">
              <a:spcBef>
                <a:spcPts val="0"/>
              </a:spcBef>
              <a:spcAft>
                <a:spcPts val="0"/>
              </a:spcAft>
              <a:buNone/>
            </a:pPr>
            <a:r>
              <a:rPr lang="en-US" sz="3000" dirty="0"/>
              <a:t>In 1830, New York City had a population density of 1,295 people per square mile.  Each smiley face equals 1000 people.   How many smiley faces would this represent? (Round off the number.) Remove the smiley face from 1790 and put the whole smiley face on the floor.  This is the population density in 1830 per square mile of NYC in that time period.</a:t>
            </a:r>
            <a:endParaRPr sz="3000" dirty="0"/>
          </a:p>
        </p:txBody>
      </p:sp>
    </p:spTree>
    <p:extLst>
      <p:ext uri="{BB962C8B-B14F-4D97-AF65-F5344CB8AC3E}">
        <p14:creationId xmlns:p14="http://schemas.microsoft.com/office/powerpoint/2010/main" val="37256876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21"/>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US" dirty="0"/>
              <a:t>Urbanization Activity</a:t>
            </a:r>
            <a:endParaRPr dirty="0"/>
          </a:p>
        </p:txBody>
      </p:sp>
      <p:sp>
        <p:nvSpPr>
          <p:cNvPr id="187" name="Google Shape;187;p21"/>
          <p:cNvSpPr txBox="1">
            <a:spLocks noGrp="1"/>
          </p:cNvSpPr>
          <p:nvPr>
            <p:ph type="body" idx="1"/>
          </p:nvPr>
        </p:nvSpPr>
        <p:spPr>
          <a:xfrm>
            <a:off x="1297500" y="1567550"/>
            <a:ext cx="7038900" cy="2911200"/>
          </a:xfrm>
          <a:prstGeom prst="rect">
            <a:avLst/>
          </a:prstGeom>
        </p:spPr>
        <p:txBody>
          <a:bodyPr spcFirstLastPara="1" wrap="square" lIns="91425" tIns="91425" rIns="91425" bIns="91425" anchor="t" anchorCtr="0">
            <a:normAutofit fontScale="85000" lnSpcReduction="10000"/>
          </a:bodyPr>
          <a:lstStyle/>
          <a:p>
            <a:pPr marL="0" lvl="0" indent="0" algn="l" rtl="0">
              <a:spcBef>
                <a:spcPts val="0"/>
              </a:spcBef>
              <a:spcAft>
                <a:spcPts val="0"/>
              </a:spcAft>
              <a:buNone/>
            </a:pPr>
            <a:r>
              <a:rPr lang="en-US" sz="3000" dirty="0"/>
              <a:t>In 1870 (just after the Civil War), New York City had a population density of 4,894 people per square mile.  Each smiley face equals 1000 people.   How many smiley faces would this represent? Add the smiley faces so the total is 5 and remove trees as needed.  </a:t>
            </a:r>
            <a:endParaRPr sz="3000" dirty="0"/>
          </a:p>
        </p:txBody>
      </p:sp>
    </p:spTree>
    <p:extLst>
      <p:ext uri="{BB962C8B-B14F-4D97-AF65-F5344CB8AC3E}">
        <p14:creationId xmlns:p14="http://schemas.microsoft.com/office/powerpoint/2010/main" val="4039127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21"/>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US" dirty="0"/>
              <a:t>Urbanization Activity</a:t>
            </a:r>
            <a:endParaRPr dirty="0"/>
          </a:p>
        </p:txBody>
      </p:sp>
      <p:sp>
        <p:nvSpPr>
          <p:cNvPr id="187" name="Google Shape;187;p21"/>
          <p:cNvSpPr txBox="1">
            <a:spLocks noGrp="1"/>
          </p:cNvSpPr>
          <p:nvPr>
            <p:ph type="body" idx="1"/>
          </p:nvPr>
        </p:nvSpPr>
        <p:spPr>
          <a:xfrm>
            <a:off x="1297500" y="1567550"/>
            <a:ext cx="7038900" cy="2911200"/>
          </a:xfrm>
          <a:prstGeom prst="rect">
            <a:avLst/>
          </a:prstGeom>
        </p:spPr>
        <p:txBody>
          <a:bodyPr spcFirstLastPara="1" wrap="square" lIns="91425" tIns="91425" rIns="91425" bIns="91425" anchor="t" anchorCtr="0">
            <a:normAutofit fontScale="85000" lnSpcReduction="10000"/>
          </a:bodyPr>
          <a:lstStyle/>
          <a:p>
            <a:pPr marL="0" lvl="0" indent="0" algn="l" rtl="0">
              <a:spcBef>
                <a:spcPts val="0"/>
              </a:spcBef>
              <a:spcAft>
                <a:spcPts val="0"/>
              </a:spcAft>
              <a:buNone/>
            </a:pPr>
            <a:r>
              <a:rPr lang="en-US" sz="3000" dirty="0"/>
              <a:t>In 1910 (just before World War I), New York City had a population density of 15,785 people per square mile.  Each smiley face equals 1000 people.   How many smiley faces would this represent? Add the new number of smiley faces to the floor. Remove trees as needed. </a:t>
            </a:r>
            <a:endParaRPr sz="3000" dirty="0"/>
          </a:p>
        </p:txBody>
      </p:sp>
    </p:spTree>
    <p:extLst>
      <p:ext uri="{BB962C8B-B14F-4D97-AF65-F5344CB8AC3E}">
        <p14:creationId xmlns:p14="http://schemas.microsoft.com/office/powerpoint/2010/main" val="23115753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21"/>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US" dirty="0"/>
              <a:t>Urbanization Activity</a:t>
            </a:r>
            <a:endParaRPr dirty="0"/>
          </a:p>
        </p:txBody>
      </p:sp>
      <p:sp>
        <p:nvSpPr>
          <p:cNvPr id="187" name="Google Shape;187;p21"/>
          <p:cNvSpPr txBox="1">
            <a:spLocks noGrp="1"/>
          </p:cNvSpPr>
          <p:nvPr>
            <p:ph type="body" idx="1"/>
          </p:nvPr>
        </p:nvSpPr>
        <p:spPr>
          <a:xfrm>
            <a:off x="1297500" y="1567550"/>
            <a:ext cx="7038900" cy="2911200"/>
          </a:xfrm>
          <a:prstGeom prst="rect">
            <a:avLst/>
          </a:prstGeom>
        </p:spPr>
        <p:txBody>
          <a:bodyPr spcFirstLastPara="1" wrap="square" lIns="91425" tIns="91425" rIns="91425" bIns="91425" anchor="t" anchorCtr="0">
            <a:normAutofit fontScale="85000" lnSpcReduction="10000"/>
          </a:bodyPr>
          <a:lstStyle/>
          <a:p>
            <a:pPr marL="0" lvl="0" indent="0" algn="l" rtl="0">
              <a:spcBef>
                <a:spcPts val="0"/>
              </a:spcBef>
              <a:spcAft>
                <a:spcPts val="0"/>
              </a:spcAft>
              <a:buNone/>
            </a:pPr>
            <a:r>
              <a:rPr lang="en-US" sz="3000" dirty="0"/>
              <a:t>In 1950 (after World War II), New York City had a population density of 26,132 people per square mile.  Each smiley face equals 1000 people.   How many smiley faces would this represent? Add to the smiley faces on the floor.  Remove trees as needed. </a:t>
            </a:r>
            <a:endParaRPr sz="3000" dirty="0"/>
          </a:p>
        </p:txBody>
      </p:sp>
    </p:spTree>
    <p:extLst>
      <p:ext uri="{BB962C8B-B14F-4D97-AF65-F5344CB8AC3E}">
        <p14:creationId xmlns:p14="http://schemas.microsoft.com/office/powerpoint/2010/main" val="31819780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21"/>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US" dirty="0"/>
              <a:t>Urbanization Activity</a:t>
            </a:r>
            <a:endParaRPr dirty="0"/>
          </a:p>
        </p:txBody>
      </p:sp>
      <p:sp>
        <p:nvSpPr>
          <p:cNvPr id="187" name="Google Shape;187;p21"/>
          <p:cNvSpPr txBox="1">
            <a:spLocks noGrp="1"/>
          </p:cNvSpPr>
          <p:nvPr>
            <p:ph type="body" idx="1"/>
          </p:nvPr>
        </p:nvSpPr>
        <p:spPr>
          <a:xfrm>
            <a:off x="1023870" y="1567550"/>
            <a:ext cx="7312530" cy="2911200"/>
          </a:xfrm>
          <a:prstGeom prst="rect">
            <a:avLst/>
          </a:prstGeom>
        </p:spPr>
        <p:txBody>
          <a:bodyPr spcFirstLastPara="1" wrap="square" lIns="91425" tIns="91425" rIns="91425" bIns="91425" anchor="t" anchorCtr="0">
            <a:normAutofit fontScale="92500" lnSpcReduction="10000"/>
          </a:bodyPr>
          <a:lstStyle/>
          <a:p>
            <a:pPr marL="0" lvl="0" indent="0" algn="l" rtl="0">
              <a:spcBef>
                <a:spcPts val="0"/>
              </a:spcBef>
              <a:spcAft>
                <a:spcPts val="0"/>
              </a:spcAft>
              <a:buNone/>
            </a:pPr>
            <a:r>
              <a:rPr lang="en-US" sz="3000" dirty="0"/>
              <a:t>In 2000, New York City had a population density of 26,517 people per square mile.  Each person equals 1000 people.   How many smiley faces would this represent? Add to the smiley faces on the floor. Remove trees as needed. </a:t>
            </a:r>
            <a:endParaRPr sz="3000" dirty="0"/>
          </a:p>
        </p:txBody>
      </p:sp>
    </p:spTree>
    <p:extLst>
      <p:ext uri="{BB962C8B-B14F-4D97-AF65-F5344CB8AC3E}">
        <p14:creationId xmlns:p14="http://schemas.microsoft.com/office/powerpoint/2010/main" val="12608078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21"/>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US" dirty="0"/>
              <a:t>Urbanization Activity</a:t>
            </a:r>
            <a:endParaRPr dirty="0"/>
          </a:p>
        </p:txBody>
      </p:sp>
      <p:sp>
        <p:nvSpPr>
          <p:cNvPr id="187" name="Google Shape;187;p21"/>
          <p:cNvSpPr txBox="1">
            <a:spLocks noGrp="1"/>
          </p:cNvSpPr>
          <p:nvPr>
            <p:ph type="body" idx="1"/>
          </p:nvPr>
        </p:nvSpPr>
        <p:spPr>
          <a:xfrm>
            <a:off x="1297500" y="1567550"/>
            <a:ext cx="7038900" cy="29112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US" sz="3000" dirty="0"/>
              <a:t>Of course, these people need houses, restaurants, schools, businesses, roads, hospitals, and government services.  Add these to the area on top of smiley faces and any remaining trees.  </a:t>
            </a:r>
            <a:endParaRPr sz="3000" dirty="0"/>
          </a:p>
        </p:txBody>
      </p:sp>
    </p:spTree>
    <p:extLst>
      <p:ext uri="{BB962C8B-B14F-4D97-AF65-F5344CB8AC3E}">
        <p14:creationId xmlns:p14="http://schemas.microsoft.com/office/powerpoint/2010/main" val="25633467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3" name="Google Shape;193;p22"/>
          <p:cNvSpPr txBox="1">
            <a:spLocks noGrp="1"/>
          </p:cNvSpPr>
          <p:nvPr>
            <p:ph type="body" idx="1"/>
          </p:nvPr>
        </p:nvSpPr>
        <p:spPr>
          <a:xfrm>
            <a:off x="1297500" y="1567550"/>
            <a:ext cx="7038900" cy="29112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4600" dirty="0"/>
              <a:t>What you see now?   </a:t>
            </a:r>
            <a:endParaRPr sz="4600" dirty="0"/>
          </a:p>
          <a:p>
            <a:pPr marL="0" lvl="0" indent="0" algn="l" rtl="0">
              <a:spcBef>
                <a:spcPts val="1200"/>
              </a:spcBef>
              <a:spcAft>
                <a:spcPts val="1200"/>
              </a:spcAft>
              <a:buNone/>
            </a:pPr>
            <a:endParaRPr sz="28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76EE24-EFC7-BF6B-33EC-DB4C4D77A08E}"/>
              </a:ext>
            </a:extLst>
          </p:cNvPr>
          <p:cNvSpPr>
            <a:spLocks noGrp="1"/>
          </p:cNvSpPr>
          <p:nvPr>
            <p:ph type="title"/>
          </p:nvPr>
        </p:nvSpPr>
        <p:spPr/>
        <p:txBody>
          <a:bodyPr/>
          <a:lstStyle/>
          <a:p>
            <a:r>
              <a:rPr lang="en-US" dirty="0"/>
              <a:t>What do we see?</a:t>
            </a:r>
          </a:p>
        </p:txBody>
      </p:sp>
      <p:sp>
        <p:nvSpPr>
          <p:cNvPr id="3" name="Text Placeholder 2">
            <a:extLst>
              <a:ext uri="{FF2B5EF4-FFF2-40B4-BE49-F238E27FC236}">
                <a16:creationId xmlns:a16="http://schemas.microsoft.com/office/drawing/2014/main" id="{1BC98800-C9CA-8B08-1BFF-690E964EFD75}"/>
              </a:ext>
            </a:extLst>
          </p:cNvPr>
          <p:cNvSpPr>
            <a:spLocks noGrp="1"/>
          </p:cNvSpPr>
          <p:nvPr>
            <p:ph type="body" idx="1"/>
          </p:nvPr>
        </p:nvSpPr>
        <p:spPr>
          <a:xfrm>
            <a:off x="904694" y="1715657"/>
            <a:ext cx="7038900" cy="2911200"/>
          </a:xfrm>
        </p:spPr>
        <p:txBody>
          <a:bodyPr>
            <a:normAutofit/>
          </a:bodyPr>
          <a:lstStyle/>
          <a:p>
            <a:pPr marL="146050" indent="0">
              <a:buNone/>
            </a:pPr>
            <a:r>
              <a:rPr lang="en-US" sz="3000" dirty="0"/>
              <a:t>Urbanization of our cities is causing a change in our landscape and the changes have an impact on our environment.</a:t>
            </a:r>
          </a:p>
        </p:txBody>
      </p:sp>
    </p:spTree>
    <p:extLst>
      <p:ext uri="{BB962C8B-B14F-4D97-AF65-F5344CB8AC3E}">
        <p14:creationId xmlns:p14="http://schemas.microsoft.com/office/powerpoint/2010/main" val="20724024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23"/>
          <p:cNvSpPr txBox="1">
            <a:spLocks noGrp="1"/>
          </p:cNvSpPr>
          <p:nvPr>
            <p:ph type="title"/>
          </p:nvPr>
        </p:nvSpPr>
        <p:spPr>
          <a:xfrm>
            <a:off x="1297500" y="393750"/>
            <a:ext cx="2458071" cy="9141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US" dirty="0">
                <a:latin typeface="Lato" panose="020F0502020204030203" pitchFamily="34" charset="0"/>
                <a:ea typeface="Lato" panose="020F0502020204030203" pitchFamily="34" charset="0"/>
                <a:cs typeface="Lato" panose="020F0502020204030203" pitchFamily="34" charset="0"/>
              </a:rPr>
              <a:t>Then and Now</a:t>
            </a:r>
            <a:br>
              <a:rPr lang="en-US" dirty="0">
                <a:latin typeface="Lato" panose="020F0502020204030203" pitchFamily="34" charset="0"/>
                <a:ea typeface="Lato" panose="020F0502020204030203" pitchFamily="34" charset="0"/>
                <a:cs typeface="Lato" panose="020F0502020204030203" pitchFamily="34" charset="0"/>
              </a:rPr>
            </a:br>
            <a:r>
              <a:rPr lang="en-US" dirty="0">
                <a:latin typeface="Lato" panose="020F0502020204030203" pitchFamily="34" charset="0"/>
                <a:ea typeface="Lato" panose="020F0502020204030203" pitchFamily="34" charset="0"/>
                <a:cs typeface="Lato" panose="020F0502020204030203" pitchFamily="34" charset="0"/>
              </a:rPr>
              <a:t>NYC</a:t>
            </a:r>
            <a:endParaRPr dirty="0">
              <a:latin typeface="Lato" panose="020F0502020204030203" pitchFamily="34" charset="0"/>
              <a:ea typeface="Lato" panose="020F0502020204030203" pitchFamily="34" charset="0"/>
              <a:cs typeface="Lato" panose="020F0502020204030203" pitchFamily="34" charset="0"/>
            </a:endParaRPr>
          </a:p>
        </p:txBody>
      </p:sp>
      <p:pic>
        <p:nvPicPr>
          <p:cNvPr id="200" name="Google Shape;200;p23"/>
          <p:cNvPicPr preferRelativeResize="0"/>
          <p:nvPr/>
        </p:nvPicPr>
        <p:blipFill>
          <a:blip r:embed="rId3">
            <a:alphaModFix/>
          </a:blip>
          <a:stretch>
            <a:fillRect/>
          </a:stretch>
        </p:blipFill>
        <p:spPr>
          <a:xfrm>
            <a:off x="4204607" y="664750"/>
            <a:ext cx="4619996" cy="3991404"/>
          </a:xfrm>
          <a:prstGeom prst="rect">
            <a:avLst/>
          </a:prstGeom>
          <a:noFill/>
          <a:ln>
            <a:noFill/>
          </a:ln>
        </p:spPr>
      </p:pic>
      <p:pic>
        <p:nvPicPr>
          <p:cNvPr id="3" name="Google Shape;155;p16">
            <a:extLst>
              <a:ext uri="{FF2B5EF4-FFF2-40B4-BE49-F238E27FC236}">
                <a16:creationId xmlns:a16="http://schemas.microsoft.com/office/drawing/2014/main" id="{BD7507F5-6C43-A0F8-C442-3285F5D8A0A3}"/>
              </a:ext>
            </a:extLst>
          </p:cNvPr>
          <p:cNvPicPr preferRelativeResize="0"/>
          <p:nvPr/>
        </p:nvPicPr>
        <p:blipFill>
          <a:blip r:embed="rId4">
            <a:alphaModFix/>
          </a:blip>
          <a:stretch>
            <a:fillRect/>
          </a:stretch>
        </p:blipFill>
        <p:spPr>
          <a:xfrm>
            <a:off x="507524" y="1709524"/>
            <a:ext cx="3558289" cy="2821656"/>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pic>
        <p:nvPicPr>
          <p:cNvPr id="3" name="Picture 2" descr="A picture containing text, outdoor, building, old&#10;&#10;Description automatically generated">
            <a:extLst>
              <a:ext uri="{FF2B5EF4-FFF2-40B4-BE49-F238E27FC236}">
                <a16:creationId xmlns:a16="http://schemas.microsoft.com/office/drawing/2014/main" id="{3D44EF22-7D1A-5E4F-228A-FDD337C94428}"/>
              </a:ext>
            </a:extLst>
          </p:cNvPr>
          <p:cNvPicPr>
            <a:picLocks noChangeAspect="1"/>
          </p:cNvPicPr>
          <p:nvPr/>
        </p:nvPicPr>
        <p:blipFill>
          <a:blip r:embed="rId3"/>
          <a:stretch>
            <a:fillRect/>
          </a:stretch>
        </p:blipFill>
        <p:spPr>
          <a:xfrm>
            <a:off x="4433207" y="449036"/>
            <a:ext cx="3192236" cy="2183490"/>
          </a:xfrm>
          <a:prstGeom prst="rect">
            <a:avLst/>
          </a:prstGeom>
        </p:spPr>
      </p:pic>
      <p:sp>
        <p:nvSpPr>
          <p:cNvPr id="2" name="TextBox 1">
            <a:extLst>
              <a:ext uri="{FF2B5EF4-FFF2-40B4-BE49-F238E27FC236}">
                <a16:creationId xmlns:a16="http://schemas.microsoft.com/office/drawing/2014/main" id="{0465E93B-0998-8E36-83C0-1040CBF5BB2A}"/>
              </a:ext>
            </a:extLst>
          </p:cNvPr>
          <p:cNvSpPr txBox="1"/>
          <p:nvPr/>
        </p:nvSpPr>
        <p:spPr>
          <a:xfrm>
            <a:off x="1632857" y="636814"/>
            <a:ext cx="2177199" cy="830997"/>
          </a:xfrm>
          <a:prstGeom prst="rect">
            <a:avLst/>
          </a:prstGeom>
          <a:noFill/>
        </p:spPr>
        <p:txBody>
          <a:bodyPr wrap="none" rtlCol="0">
            <a:spAutoFit/>
          </a:bodyPr>
          <a:lstStyle/>
          <a:p>
            <a:r>
              <a:rPr lang="en-US" sz="2400" dirty="0">
                <a:solidFill>
                  <a:schemeClr val="bg1"/>
                </a:solidFill>
                <a:latin typeface="Lato" panose="020F0502020204030203" pitchFamily="34" charset="0"/>
                <a:ea typeface="Lato" panose="020F0502020204030203" pitchFamily="34" charset="0"/>
                <a:cs typeface="Lato" panose="020F0502020204030203" pitchFamily="34" charset="0"/>
              </a:rPr>
              <a:t>Then and Now</a:t>
            </a:r>
          </a:p>
          <a:p>
            <a:r>
              <a:rPr lang="en-US" sz="2400" dirty="0">
                <a:solidFill>
                  <a:schemeClr val="bg1"/>
                </a:solidFill>
                <a:latin typeface="Lato" panose="020F0502020204030203" pitchFamily="34" charset="0"/>
                <a:ea typeface="Lato" panose="020F0502020204030203" pitchFamily="34" charset="0"/>
                <a:cs typeface="Lato" panose="020F0502020204030203" pitchFamily="34" charset="0"/>
              </a:rPr>
              <a:t>Philadelphia</a:t>
            </a:r>
          </a:p>
        </p:txBody>
      </p:sp>
      <p:pic>
        <p:nvPicPr>
          <p:cNvPr id="6" name="Picture 5" descr="A picture containing outdoor, sky, water, city&#10;&#10;Description automatically generated">
            <a:extLst>
              <a:ext uri="{FF2B5EF4-FFF2-40B4-BE49-F238E27FC236}">
                <a16:creationId xmlns:a16="http://schemas.microsoft.com/office/drawing/2014/main" id="{77FEAF9A-3EFB-ADBB-6550-D68EBDB9FCD6}"/>
              </a:ext>
            </a:extLst>
          </p:cNvPr>
          <p:cNvPicPr>
            <a:picLocks noChangeAspect="1"/>
          </p:cNvPicPr>
          <p:nvPr/>
        </p:nvPicPr>
        <p:blipFill>
          <a:blip r:embed="rId4"/>
          <a:stretch>
            <a:fillRect/>
          </a:stretch>
        </p:blipFill>
        <p:spPr>
          <a:xfrm>
            <a:off x="972457" y="2784022"/>
            <a:ext cx="5054816" cy="2051413"/>
          </a:xfrm>
          <a:prstGeom prst="rect">
            <a:avLst/>
          </a:prstGeom>
        </p:spPr>
      </p:pic>
    </p:spTree>
    <p:extLst>
      <p:ext uri="{BB962C8B-B14F-4D97-AF65-F5344CB8AC3E}">
        <p14:creationId xmlns:p14="http://schemas.microsoft.com/office/powerpoint/2010/main" val="21312270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15"/>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Essential Question</a:t>
            </a:r>
            <a:endParaRPr/>
          </a:p>
        </p:txBody>
      </p:sp>
      <p:sp>
        <p:nvSpPr>
          <p:cNvPr id="148" name="Google Shape;148;p15"/>
          <p:cNvSpPr txBox="1">
            <a:spLocks noGrp="1"/>
          </p:cNvSpPr>
          <p:nvPr>
            <p:ph type="body" idx="1"/>
          </p:nvPr>
        </p:nvSpPr>
        <p:spPr>
          <a:xfrm>
            <a:off x="1297500" y="1567550"/>
            <a:ext cx="7038900" cy="2911200"/>
          </a:xfrm>
          <a:prstGeom prst="rect">
            <a:avLst/>
          </a:prstGeom>
        </p:spPr>
        <p:txBody>
          <a:bodyPr spcFirstLastPara="1" wrap="square" lIns="91425" tIns="91425" rIns="91425" bIns="91425" anchor="t" anchorCtr="0">
            <a:normAutofit/>
          </a:bodyPr>
          <a:lstStyle/>
          <a:p>
            <a:pPr marL="0" lvl="0" indent="0" algn="ctr" rtl="0">
              <a:spcBef>
                <a:spcPts val="0"/>
              </a:spcBef>
              <a:spcAft>
                <a:spcPts val="1200"/>
              </a:spcAft>
              <a:buNone/>
            </a:pPr>
            <a:r>
              <a:rPr lang="en" sz="3200" dirty="0"/>
              <a:t>What impact can migration and population growth have on the landscape of cities?</a:t>
            </a:r>
            <a:endParaRPr sz="32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2" name="TextBox 1">
            <a:extLst>
              <a:ext uri="{FF2B5EF4-FFF2-40B4-BE49-F238E27FC236}">
                <a16:creationId xmlns:a16="http://schemas.microsoft.com/office/drawing/2014/main" id="{0465E93B-0998-8E36-83C0-1040CBF5BB2A}"/>
              </a:ext>
            </a:extLst>
          </p:cNvPr>
          <p:cNvSpPr txBox="1"/>
          <p:nvPr/>
        </p:nvSpPr>
        <p:spPr>
          <a:xfrm>
            <a:off x="1632857" y="636814"/>
            <a:ext cx="2177199" cy="830997"/>
          </a:xfrm>
          <a:prstGeom prst="rect">
            <a:avLst/>
          </a:prstGeom>
          <a:noFill/>
        </p:spPr>
        <p:txBody>
          <a:bodyPr wrap="none" rtlCol="0">
            <a:spAutoFit/>
          </a:bodyPr>
          <a:lstStyle/>
          <a:p>
            <a:r>
              <a:rPr lang="en-US" sz="2400" dirty="0">
                <a:solidFill>
                  <a:schemeClr val="bg1"/>
                </a:solidFill>
                <a:latin typeface="Lato" panose="020F0502020204030203" pitchFamily="34" charset="0"/>
                <a:ea typeface="Lato" panose="020F0502020204030203" pitchFamily="34" charset="0"/>
                <a:cs typeface="Lato" panose="020F0502020204030203" pitchFamily="34" charset="0"/>
              </a:rPr>
              <a:t>Then and Now</a:t>
            </a:r>
          </a:p>
          <a:p>
            <a:r>
              <a:rPr lang="en-US" sz="2400" dirty="0">
                <a:solidFill>
                  <a:schemeClr val="bg1"/>
                </a:solidFill>
                <a:latin typeface="Lato" panose="020F0502020204030203" pitchFamily="34" charset="0"/>
                <a:ea typeface="Lato" panose="020F0502020204030203" pitchFamily="34" charset="0"/>
                <a:cs typeface="Lato" panose="020F0502020204030203" pitchFamily="34" charset="0"/>
              </a:rPr>
              <a:t>Boston</a:t>
            </a:r>
          </a:p>
        </p:txBody>
      </p:sp>
      <p:pic>
        <p:nvPicPr>
          <p:cNvPr id="4" name="Picture 3" descr="A picture containing outdoor, building, white, old&#10;&#10;Description automatically generated">
            <a:extLst>
              <a:ext uri="{FF2B5EF4-FFF2-40B4-BE49-F238E27FC236}">
                <a16:creationId xmlns:a16="http://schemas.microsoft.com/office/drawing/2014/main" id="{60CC88FD-ED38-3137-27D5-C059A6740090}"/>
              </a:ext>
            </a:extLst>
          </p:cNvPr>
          <p:cNvPicPr>
            <a:picLocks noChangeAspect="1"/>
          </p:cNvPicPr>
          <p:nvPr/>
        </p:nvPicPr>
        <p:blipFill>
          <a:blip r:embed="rId3"/>
          <a:stretch>
            <a:fillRect/>
          </a:stretch>
        </p:blipFill>
        <p:spPr>
          <a:xfrm>
            <a:off x="4711874" y="163285"/>
            <a:ext cx="3411590" cy="2274393"/>
          </a:xfrm>
          <a:prstGeom prst="rect">
            <a:avLst/>
          </a:prstGeom>
        </p:spPr>
      </p:pic>
      <p:pic>
        <p:nvPicPr>
          <p:cNvPr id="8" name="Picture 7" descr="A picture containing text, building, outdoor, road&#10;&#10;Description automatically generated">
            <a:extLst>
              <a:ext uri="{FF2B5EF4-FFF2-40B4-BE49-F238E27FC236}">
                <a16:creationId xmlns:a16="http://schemas.microsoft.com/office/drawing/2014/main" id="{5B4ED7AB-581D-858D-FD62-9B9CD79C47D1}"/>
              </a:ext>
            </a:extLst>
          </p:cNvPr>
          <p:cNvPicPr>
            <a:picLocks noChangeAspect="1"/>
          </p:cNvPicPr>
          <p:nvPr/>
        </p:nvPicPr>
        <p:blipFill>
          <a:blip r:embed="rId4"/>
          <a:stretch>
            <a:fillRect/>
          </a:stretch>
        </p:blipFill>
        <p:spPr>
          <a:xfrm>
            <a:off x="710836" y="2062983"/>
            <a:ext cx="3721291" cy="2482763"/>
          </a:xfrm>
          <a:prstGeom prst="rect">
            <a:avLst/>
          </a:prstGeom>
        </p:spPr>
      </p:pic>
    </p:spTree>
    <p:extLst>
      <p:ext uri="{BB962C8B-B14F-4D97-AF65-F5344CB8AC3E}">
        <p14:creationId xmlns:p14="http://schemas.microsoft.com/office/powerpoint/2010/main" val="41372821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5.jpg">
            <a:extLst>
              <a:ext uri="{FF2B5EF4-FFF2-40B4-BE49-F238E27FC236}">
                <a16:creationId xmlns:a16="http://schemas.microsoft.com/office/drawing/2014/main" id="{5448F7DA-A26D-A1BF-06E4-8D307768D82C}"/>
              </a:ext>
            </a:extLst>
          </p:cNvPr>
          <p:cNvPicPr/>
          <p:nvPr/>
        </p:nvPicPr>
        <p:blipFill>
          <a:blip r:embed="rId3"/>
          <a:srcRect/>
          <a:stretch>
            <a:fillRect/>
          </a:stretch>
        </p:blipFill>
        <p:spPr>
          <a:xfrm>
            <a:off x="2256064" y="501470"/>
            <a:ext cx="5418365" cy="4339951"/>
          </a:xfrm>
          <a:prstGeom prst="rect">
            <a:avLst/>
          </a:prstGeom>
          <a:ln/>
        </p:spPr>
      </p:pic>
      <p:sp>
        <p:nvSpPr>
          <p:cNvPr id="2" name="TextBox 1">
            <a:extLst>
              <a:ext uri="{FF2B5EF4-FFF2-40B4-BE49-F238E27FC236}">
                <a16:creationId xmlns:a16="http://schemas.microsoft.com/office/drawing/2014/main" id="{9E22E621-A94A-A468-03CC-5F337B453FDD}"/>
              </a:ext>
            </a:extLst>
          </p:cNvPr>
          <p:cNvSpPr txBox="1"/>
          <p:nvPr/>
        </p:nvSpPr>
        <p:spPr>
          <a:xfrm>
            <a:off x="386365" y="2118575"/>
            <a:ext cx="1455313" cy="523220"/>
          </a:xfrm>
          <a:prstGeom prst="rect">
            <a:avLst/>
          </a:prstGeom>
          <a:noFill/>
        </p:spPr>
        <p:txBody>
          <a:bodyPr wrap="square" rtlCol="0">
            <a:spAutoFit/>
          </a:bodyPr>
          <a:lstStyle/>
          <a:p>
            <a:pPr algn="ctr"/>
            <a:r>
              <a:rPr lang="en-US" dirty="0">
                <a:solidFill>
                  <a:schemeClr val="bg1"/>
                </a:solidFill>
              </a:rPr>
              <a:t>Buckeye, AZ</a:t>
            </a:r>
          </a:p>
          <a:p>
            <a:pPr algn="ctr"/>
            <a:r>
              <a:rPr lang="en-US" dirty="0">
                <a:solidFill>
                  <a:schemeClr val="bg1"/>
                </a:solidFill>
              </a:rPr>
              <a:t>1907</a:t>
            </a:r>
          </a:p>
        </p:txBody>
      </p:sp>
    </p:spTree>
    <p:extLst>
      <p:ext uri="{BB962C8B-B14F-4D97-AF65-F5344CB8AC3E}">
        <p14:creationId xmlns:p14="http://schemas.microsoft.com/office/powerpoint/2010/main" val="7963806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7.jpg">
            <a:extLst>
              <a:ext uri="{FF2B5EF4-FFF2-40B4-BE49-F238E27FC236}">
                <a16:creationId xmlns:a16="http://schemas.microsoft.com/office/drawing/2014/main" id="{36D71563-A7ED-9CA5-3417-05C2C7631CCF}"/>
              </a:ext>
            </a:extLst>
          </p:cNvPr>
          <p:cNvPicPr/>
          <p:nvPr/>
        </p:nvPicPr>
        <p:blipFill>
          <a:blip r:embed="rId3"/>
          <a:srcRect/>
          <a:stretch>
            <a:fillRect/>
          </a:stretch>
        </p:blipFill>
        <p:spPr>
          <a:xfrm>
            <a:off x="2090056" y="407942"/>
            <a:ext cx="5510893" cy="4327616"/>
          </a:xfrm>
          <a:prstGeom prst="rect">
            <a:avLst/>
          </a:prstGeom>
          <a:ln/>
        </p:spPr>
      </p:pic>
      <p:sp>
        <p:nvSpPr>
          <p:cNvPr id="3" name="TextBox 2">
            <a:extLst>
              <a:ext uri="{FF2B5EF4-FFF2-40B4-BE49-F238E27FC236}">
                <a16:creationId xmlns:a16="http://schemas.microsoft.com/office/drawing/2014/main" id="{42E42EBF-DC4E-34DE-DFBB-CA53AC8EE59E}"/>
              </a:ext>
            </a:extLst>
          </p:cNvPr>
          <p:cNvSpPr txBox="1"/>
          <p:nvPr/>
        </p:nvSpPr>
        <p:spPr>
          <a:xfrm>
            <a:off x="522191" y="2524259"/>
            <a:ext cx="1200970" cy="738664"/>
          </a:xfrm>
          <a:prstGeom prst="rect">
            <a:avLst/>
          </a:prstGeom>
          <a:noFill/>
        </p:spPr>
        <p:txBody>
          <a:bodyPr wrap="none" rtlCol="0">
            <a:spAutoFit/>
          </a:bodyPr>
          <a:lstStyle/>
          <a:p>
            <a:pPr algn="ctr"/>
            <a:r>
              <a:rPr lang="en-US" dirty="0">
                <a:solidFill>
                  <a:schemeClr val="bg1"/>
                </a:solidFill>
              </a:rPr>
              <a:t>Buckeye, AZ</a:t>
            </a:r>
          </a:p>
          <a:p>
            <a:pPr algn="ctr"/>
            <a:r>
              <a:rPr lang="en-US" dirty="0">
                <a:solidFill>
                  <a:schemeClr val="bg1"/>
                </a:solidFill>
              </a:rPr>
              <a:t>1950</a:t>
            </a:r>
          </a:p>
          <a:p>
            <a:endParaRPr lang="en-US" dirty="0"/>
          </a:p>
        </p:txBody>
      </p:sp>
    </p:spTree>
    <p:extLst>
      <p:ext uri="{BB962C8B-B14F-4D97-AF65-F5344CB8AC3E}">
        <p14:creationId xmlns:p14="http://schemas.microsoft.com/office/powerpoint/2010/main" val="27814107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6.png">
            <a:extLst>
              <a:ext uri="{FF2B5EF4-FFF2-40B4-BE49-F238E27FC236}">
                <a16:creationId xmlns:a16="http://schemas.microsoft.com/office/drawing/2014/main" id="{033BD13E-B1D1-9C17-C6FD-99D45C3028CB}"/>
              </a:ext>
            </a:extLst>
          </p:cNvPr>
          <p:cNvPicPr/>
          <p:nvPr/>
        </p:nvPicPr>
        <p:blipFill>
          <a:blip r:embed="rId3"/>
          <a:srcRect/>
          <a:stretch>
            <a:fillRect/>
          </a:stretch>
        </p:blipFill>
        <p:spPr>
          <a:xfrm>
            <a:off x="1951263" y="497205"/>
            <a:ext cx="6098723" cy="4149090"/>
          </a:xfrm>
          <a:prstGeom prst="rect">
            <a:avLst/>
          </a:prstGeom>
          <a:ln/>
        </p:spPr>
      </p:pic>
      <p:sp>
        <p:nvSpPr>
          <p:cNvPr id="2" name="TextBox 1">
            <a:extLst>
              <a:ext uri="{FF2B5EF4-FFF2-40B4-BE49-F238E27FC236}">
                <a16:creationId xmlns:a16="http://schemas.microsoft.com/office/drawing/2014/main" id="{B387528E-E5EA-528F-73DD-8B8B8EC02E55}"/>
              </a:ext>
            </a:extLst>
          </p:cNvPr>
          <p:cNvSpPr txBox="1"/>
          <p:nvPr/>
        </p:nvSpPr>
        <p:spPr>
          <a:xfrm>
            <a:off x="374084" y="2659488"/>
            <a:ext cx="1200970" cy="738664"/>
          </a:xfrm>
          <a:prstGeom prst="rect">
            <a:avLst/>
          </a:prstGeom>
          <a:noFill/>
        </p:spPr>
        <p:txBody>
          <a:bodyPr wrap="none" rtlCol="0">
            <a:spAutoFit/>
          </a:bodyPr>
          <a:lstStyle/>
          <a:p>
            <a:pPr algn="ctr"/>
            <a:r>
              <a:rPr lang="en-US" dirty="0">
                <a:solidFill>
                  <a:schemeClr val="bg1"/>
                </a:solidFill>
              </a:rPr>
              <a:t>Buckeye, AZ</a:t>
            </a:r>
          </a:p>
          <a:p>
            <a:pPr algn="ctr"/>
            <a:r>
              <a:rPr lang="en-US" dirty="0">
                <a:solidFill>
                  <a:schemeClr val="bg1"/>
                </a:solidFill>
              </a:rPr>
              <a:t>Today</a:t>
            </a:r>
          </a:p>
          <a:p>
            <a:endParaRPr lang="en-US" dirty="0"/>
          </a:p>
        </p:txBody>
      </p:sp>
    </p:spTree>
    <p:extLst>
      <p:ext uri="{BB962C8B-B14F-4D97-AF65-F5344CB8AC3E}">
        <p14:creationId xmlns:p14="http://schemas.microsoft.com/office/powerpoint/2010/main" val="22719159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26"/>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US" dirty="0"/>
              <a:t>Your Turn</a:t>
            </a:r>
            <a:br>
              <a:rPr lang="en-US" dirty="0"/>
            </a:br>
            <a:r>
              <a:rPr lang="en-US" dirty="0"/>
              <a:t>Option One (</a:t>
            </a:r>
            <a:r>
              <a:rPr lang="en-US"/>
              <a:t>Storyboard Urbanization)</a:t>
            </a:r>
            <a:endParaRPr dirty="0"/>
          </a:p>
        </p:txBody>
      </p:sp>
      <p:sp>
        <p:nvSpPr>
          <p:cNvPr id="220" name="Google Shape;220;p26"/>
          <p:cNvSpPr txBox="1">
            <a:spLocks noGrp="1"/>
          </p:cNvSpPr>
          <p:nvPr>
            <p:ph type="body" idx="1"/>
          </p:nvPr>
        </p:nvSpPr>
        <p:spPr>
          <a:xfrm>
            <a:off x="1297500" y="1567550"/>
            <a:ext cx="7038900" cy="2911200"/>
          </a:xfrm>
          <a:prstGeom prst="rect">
            <a:avLst/>
          </a:prstGeom>
        </p:spPr>
        <p:txBody>
          <a:bodyPr spcFirstLastPara="1" wrap="square" lIns="91425" tIns="91425" rIns="91425" bIns="91425" anchor="t" anchorCtr="0">
            <a:normAutofit fontScale="92500"/>
          </a:bodyPr>
          <a:lstStyle/>
          <a:p>
            <a:pPr marL="0" lvl="0" indent="0" algn="l" rtl="0">
              <a:spcBef>
                <a:spcPts val="0"/>
              </a:spcBef>
              <a:spcAft>
                <a:spcPts val="0"/>
              </a:spcAft>
              <a:buNone/>
            </a:pPr>
            <a:r>
              <a:rPr lang="en" sz="2600" dirty="0"/>
              <a:t>You will be split into groups of 3 students.  You will storyboard the growth of a city.  Using your art supplies, you are to draw 6 scenes as a storyboard showing the city’s growth.   You are to put captions below or above each scene explaining the changes in the landscape and environment.</a:t>
            </a:r>
            <a:endParaRPr sz="26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27"/>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US" dirty="0"/>
              <a:t>Things to Consider</a:t>
            </a:r>
            <a:endParaRPr dirty="0"/>
          </a:p>
        </p:txBody>
      </p:sp>
      <p:sp>
        <p:nvSpPr>
          <p:cNvPr id="226" name="Google Shape;226;p27"/>
          <p:cNvSpPr txBox="1">
            <a:spLocks noGrp="1"/>
          </p:cNvSpPr>
          <p:nvPr>
            <p:ph type="body" idx="1"/>
          </p:nvPr>
        </p:nvSpPr>
        <p:spPr>
          <a:xfrm>
            <a:off x="1158707" y="1012377"/>
            <a:ext cx="7038900" cy="3992329"/>
          </a:xfrm>
          <a:prstGeom prst="rect">
            <a:avLst/>
          </a:prstGeom>
        </p:spPr>
        <p:txBody>
          <a:bodyPr spcFirstLastPara="1" wrap="square" lIns="91425" tIns="91425" rIns="91425" bIns="91425" anchor="t" anchorCtr="0">
            <a:normAutofit fontScale="77500" lnSpcReduction="20000"/>
          </a:bodyPr>
          <a:lstStyle/>
          <a:p>
            <a:pPr indent="-457200">
              <a:spcAft>
                <a:spcPts val="1200"/>
              </a:spcAft>
            </a:pPr>
            <a:r>
              <a:rPr lang="en" sz="2800" dirty="0"/>
              <a:t>This should be a real city.</a:t>
            </a:r>
          </a:p>
          <a:p>
            <a:pPr indent="-457200">
              <a:spcAft>
                <a:spcPts val="1200"/>
              </a:spcAft>
            </a:pPr>
            <a:r>
              <a:rPr lang="en" sz="2800" dirty="0"/>
              <a:t>You need to know the date the city was established and then make your scenes every 20-40 years after that.   End with a date close to now.</a:t>
            </a:r>
          </a:p>
          <a:p>
            <a:pPr indent="-457200">
              <a:spcAft>
                <a:spcPts val="1200"/>
              </a:spcAft>
            </a:pPr>
            <a:r>
              <a:rPr lang="en" sz="2800" dirty="0"/>
              <a:t>Bonus points for doing a city in Arizona!</a:t>
            </a:r>
          </a:p>
          <a:p>
            <a:pPr indent="-457200">
              <a:spcAft>
                <a:spcPts val="1200"/>
              </a:spcAft>
            </a:pPr>
            <a:r>
              <a:rPr lang="en" sz="2800" dirty="0"/>
              <a:t>You are welcome to search for real photos and information, but the storyboard should be your own artwork….no cutting and pasting from the Internet.</a:t>
            </a:r>
          </a:p>
          <a:p>
            <a:pPr indent="-457200">
              <a:spcAft>
                <a:spcPts val="1200"/>
              </a:spcAft>
            </a:pPr>
            <a:r>
              <a:rPr lang="en" sz="2800" dirty="0"/>
              <a:t>Captions need to be grammatically correct.</a:t>
            </a:r>
            <a:endParaRPr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54460-6CE6-50FE-05D3-102B1CFB3430}"/>
              </a:ext>
            </a:extLst>
          </p:cNvPr>
          <p:cNvSpPr>
            <a:spLocks noGrp="1"/>
          </p:cNvSpPr>
          <p:nvPr>
            <p:ph type="title"/>
          </p:nvPr>
        </p:nvSpPr>
        <p:spPr>
          <a:xfrm>
            <a:off x="1297500" y="207700"/>
            <a:ext cx="7038900" cy="914100"/>
          </a:xfrm>
        </p:spPr>
        <p:txBody>
          <a:bodyPr>
            <a:normAutofit fontScale="90000"/>
          </a:bodyPr>
          <a:lstStyle/>
          <a:p>
            <a:r>
              <a:rPr lang="en-US" dirty="0"/>
              <a:t>Your Turn</a:t>
            </a:r>
            <a:br>
              <a:rPr lang="en-US" dirty="0"/>
            </a:br>
            <a:r>
              <a:rPr lang="en-US" dirty="0"/>
              <a:t>Option Two (Buckeye, AZ)</a:t>
            </a:r>
          </a:p>
        </p:txBody>
      </p:sp>
      <p:sp>
        <p:nvSpPr>
          <p:cNvPr id="3" name="Text Placeholder 2">
            <a:extLst>
              <a:ext uri="{FF2B5EF4-FFF2-40B4-BE49-F238E27FC236}">
                <a16:creationId xmlns:a16="http://schemas.microsoft.com/office/drawing/2014/main" id="{9CBC1AB9-833B-BDEB-9FA1-3018A07A1467}"/>
              </a:ext>
            </a:extLst>
          </p:cNvPr>
          <p:cNvSpPr>
            <a:spLocks noGrp="1"/>
          </p:cNvSpPr>
          <p:nvPr>
            <p:ph type="body" idx="1"/>
          </p:nvPr>
        </p:nvSpPr>
        <p:spPr>
          <a:xfrm>
            <a:off x="275663" y="1191032"/>
            <a:ext cx="8700247" cy="2911200"/>
          </a:xfrm>
        </p:spPr>
        <p:txBody>
          <a:bodyPr>
            <a:noAutofit/>
          </a:bodyPr>
          <a:lstStyle/>
          <a:p>
            <a:r>
              <a:rPr lang="en-US" sz="2000" dirty="0"/>
              <a:t>You will be split into groups of 3-5 students.  </a:t>
            </a:r>
          </a:p>
          <a:p>
            <a:r>
              <a:rPr lang="en-US" sz="2000" dirty="0"/>
              <a:t>Your group will be given one of the 3 images of Buckeye.</a:t>
            </a:r>
          </a:p>
          <a:p>
            <a:r>
              <a:rPr lang="en-US" sz="2000" dirty="0"/>
              <a:t>Using your art supplies, you will recreate what you see from the image.</a:t>
            </a:r>
          </a:p>
          <a:p>
            <a:r>
              <a:rPr lang="en-US" sz="2000" dirty="0"/>
              <a:t>After your replica is completed, you will write at least an 8-sentence summary. Your summary should include: </a:t>
            </a:r>
          </a:p>
          <a:p>
            <a:pPr lvl="1"/>
            <a:r>
              <a:rPr lang="en-US" sz="1800" dirty="0"/>
              <a:t>A description of your replica created on the construction paper. </a:t>
            </a:r>
          </a:p>
          <a:p>
            <a:pPr lvl="1"/>
            <a:r>
              <a:rPr lang="en-US" sz="1800" dirty="0"/>
              <a:t>Inferences as to what the kind of impact the environment of Buckeye had on its growth. </a:t>
            </a:r>
          </a:p>
          <a:p>
            <a:pPr lvl="1"/>
            <a:r>
              <a:rPr lang="en-US" sz="1800" dirty="0"/>
              <a:t>Explain why the urbanization happened</a:t>
            </a:r>
          </a:p>
          <a:p>
            <a:pPr lvl="1"/>
            <a:r>
              <a:rPr lang="en-US" sz="1800" dirty="0"/>
              <a:t>Good grammar and spelling.</a:t>
            </a:r>
          </a:p>
        </p:txBody>
      </p:sp>
    </p:spTree>
    <p:extLst>
      <p:ext uri="{BB962C8B-B14F-4D97-AF65-F5344CB8AC3E}">
        <p14:creationId xmlns:p14="http://schemas.microsoft.com/office/powerpoint/2010/main" val="8350654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54460-6CE6-50FE-05D3-102B1CFB3430}"/>
              </a:ext>
            </a:extLst>
          </p:cNvPr>
          <p:cNvSpPr>
            <a:spLocks noGrp="1"/>
          </p:cNvSpPr>
          <p:nvPr>
            <p:ph type="title"/>
          </p:nvPr>
        </p:nvSpPr>
        <p:spPr>
          <a:xfrm>
            <a:off x="1297500" y="207700"/>
            <a:ext cx="7038900" cy="914100"/>
          </a:xfrm>
        </p:spPr>
        <p:txBody>
          <a:bodyPr>
            <a:normAutofit fontScale="90000"/>
          </a:bodyPr>
          <a:lstStyle/>
          <a:p>
            <a:r>
              <a:rPr lang="en-US" dirty="0"/>
              <a:t>Your Turn</a:t>
            </a:r>
            <a:br>
              <a:rPr lang="en-US" dirty="0"/>
            </a:br>
            <a:r>
              <a:rPr lang="en-US" dirty="0"/>
              <a:t>Option Two (Buckeye, AZ)</a:t>
            </a:r>
          </a:p>
        </p:txBody>
      </p:sp>
      <p:pic>
        <p:nvPicPr>
          <p:cNvPr id="5" name="Picture 4" descr="A picture containing text&#10;&#10;Description automatically generated">
            <a:extLst>
              <a:ext uri="{FF2B5EF4-FFF2-40B4-BE49-F238E27FC236}">
                <a16:creationId xmlns:a16="http://schemas.microsoft.com/office/drawing/2014/main" id="{FA3C814A-4E87-E48F-AC4E-B18C3E3EB68A}"/>
              </a:ext>
            </a:extLst>
          </p:cNvPr>
          <p:cNvPicPr>
            <a:picLocks noChangeAspect="1"/>
          </p:cNvPicPr>
          <p:nvPr/>
        </p:nvPicPr>
        <p:blipFill>
          <a:blip r:embed="rId2"/>
          <a:stretch>
            <a:fillRect/>
          </a:stretch>
        </p:blipFill>
        <p:spPr>
          <a:xfrm>
            <a:off x="785611" y="1448393"/>
            <a:ext cx="4511514" cy="2885659"/>
          </a:xfrm>
          <a:prstGeom prst="rect">
            <a:avLst/>
          </a:prstGeom>
        </p:spPr>
      </p:pic>
      <p:sp>
        <p:nvSpPr>
          <p:cNvPr id="6" name="TextBox 5">
            <a:extLst>
              <a:ext uri="{FF2B5EF4-FFF2-40B4-BE49-F238E27FC236}">
                <a16:creationId xmlns:a16="http://schemas.microsoft.com/office/drawing/2014/main" id="{8E654306-6E8D-3929-DC9D-21480F1B749C}"/>
              </a:ext>
            </a:extLst>
          </p:cNvPr>
          <p:cNvSpPr txBox="1"/>
          <p:nvPr/>
        </p:nvSpPr>
        <p:spPr>
          <a:xfrm>
            <a:off x="5776174" y="1358722"/>
            <a:ext cx="2833353" cy="3323987"/>
          </a:xfrm>
          <a:prstGeom prst="rect">
            <a:avLst/>
          </a:prstGeom>
          <a:noFill/>
        </p:spPr>
        <p:txBody>
          <a:bodyPr wrap="square" rtlCol="0">
            <a:spAutoFit/>
          </a:bodyPr>
          <a:lstStyle/>
          <a:p>
            <a:pPr>
              <a:buClr>
                <a:schemeClr val="bg1"/>
              </a:buClr>
            </a:pPr>
            <a:r>
              <a:rPr lang="en-US" dirty="0">
                <a:solidFill>
                  <a:schemeClr val="bg1"/>
                </a:solidFill>
              </a:rPr>
              <a:t>Replica Example</a:t>
            </a:r>
          </a:p>
          <a:p>
            <a:pPr marL="285750" indent="-285750">
              <a:buClr>
                <a:schemeClr val="bg1"/>
              </a:buClr>
              <a:buFont typeface="Arial" panose="020B0604020202020204" pitchFamily="34" charset="0"/>
              <a:buChar char="•"/>
            </a:pPr>
            <a:r>
              <a:rPr lang="en-US" dirty="0">
                <a:solidFill>
                  <a:schemeClr val="bg1"/>
                </a:solidFill>
              </a:rPr>
              <a:t>Draw and cut out images to show major features in your photo.</a:t>
            </a:r>
          </a:p>
          <a:p>
            <a:pPr marL="285750" indent="-285750">
              <a:buClr>
                <a:schemeClr val="bg1"/>
              </a:buClr>
              <a:buFont typeface="Arial" panose="020B0604020202020204" pitchFamily="34" charset="0"/>
              <a:buChar char="•"/>
            </a:pPr>
            <a:r>
              <a:rPr lang="en-US" dirty="0">
                <a:solidFill>
                  <a:schemeClr val="bg1"/>
                </a:solidFill>
              </a:rPr>
              <a:t>Glue them in the correct location.</a:t>
            </a:r>
          </a:p>
          <a:p>
            <a:pPr marL="285750" indent="-285750">
              <a:buClr>
                <a:schemeClr val="bg1"/>
              </a:buClr>
              <a:buFont typeface="Arial" panose="020B0604020202020204" pitchFamily="34" charset="0"/>
              <a:buChar char="•"/>
            </a:pPr>
            <a:r>
              <a:rPr lang="en-US" dirty="0">
                <a:solidFill>
                  <a:schemeClr val="bg1"/>
                </a:solidFill>
              </a:rPr>
              <a:t>Label the images.</a:t>
            </a:r>
          </a:p>
          <a:p>
            <a:pPr marL="285750" indent="-285750">
              <a:buClr>
                <a:schemeClr val="bg1"/>
              </a:buClr>
              <a:buFont typeface="Arial" panose="020B0604020202020204" pitchFamily="34" charset="0"/>
              <a:buChar char="•"/>
            </a:pPr>
            <a:r>
              <a:rPr lang="en-US" dirty="0">
                <a:solidFill>
                  <a:schemeClr val="bg1"/>
                </a:solidFill>
              </a:rPr>
              <a:t>Be sure to include the name of the city and the date.</a:t>
            </a:r>
          </a:p>
          <a:p>
            <a:pPr marL="285750" indent="-285750">
              <a:buClr>
                <a:schemeClr val="bg1"/>
              </a:buClr>
              <a:buFont typeface="Arial" panose="020B0604020202020204" pitchFamily="34" charset="0"/>
              <a:buChar char="•"/>
            </a:pPr>
            <a:endParaRPr lang="en-US" dirty="0">
              <a:solidFill>
                <a:schemeClr val="bg1"/>
              </a:solidFill>
            </a:endParaRPr>
          </a:p>
          <a:p>
            <a:pPr>
              <a:buClr>
                <a:schemeClr val="bg1"/>
              </a:buClr>
            </a:pPr>
            <a:r>
              <a:rPr lang="en-US" dirty="0">
                <a:solidFill>
                  <a:srgbClr val="FF0000"/>
                </a:solidFill>
              </a:rPr>
              <a:t>Hint:  </a:t>
            </a:r>
            <a:r>
              <a:rPr lang="en-US" dirty="0">
                <a:solidFill>
                  <a:schemeClr val="bg1"/>
                </a:solidFill>
              </a:rPr>
              <a:t>This one is not a well done example.  Yours should show more effort.  </a:t>
            </a:r>
          </a:p>
          <a:p>
            <a:pPr>
              <a:buClr>
                <a:schemeClr val="bg1"/>
              </a:buClr>
            </a:pPr>
            <a:endParaRPr lang="en-US" dirty="0">
              <a:solidFill>
                <a:schemeClr val="bg1"/>
              </a:solidFill>
            </a:endParaRPr>
          </a:p>
          <a:p>
            <a:endParaRPr lang="en-US" dirty="0"/>
          </a:p>
        </p:txBody>
      </p:sp>
    </p:spTree>
    <p:extLst>
      <p:ext uri="{BB962C8B-B14F-4D97-AF65-F5344CB8AC3E}">
        <p14:creationId xmlns:p14="http://schemas.microsoft.com/office/powerpoint/2010/main" val="12150415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11A5B5-C01C-8B90-7104-8A1A5E070F32}"/>
              </a:ext>
            </a:extLst>
          </p:cNvPr>
          <p:cNvSpPr>
            <a:spLocks noGrp="1"/>
          </p:cNvSpPr>
          <p:nvPr>
            <p:ph type="title"/>
          </p:nvPr>
        </p:nvSpPr>
        <p:spPr/>
        <p:txBody>
          <a:bodyPr/>
          <a:lstStyle/>
          <a:p>
            <a:r>
              <a:rPr lang="en-US" dirty="0"/>
              <a:t>Image Credits</a:t>
            </a:r>
          </a:p>
        </p:txBody>
      </p:sp>
      <p:sp>
        <p:nvSpPr>
          <p:cNvPr id="3" name="Text Placeholder 2">
            <a:extLst>
              <a:ext uri="{FF2B5EF4-FFF2-40B4-BE49-F238E27FC236}">
                <a16:creationId xmlns:a16="http://schemas.microsoft.com/office/drawing/2014/main" id="{74EA4A9D-7B4F-79AB-8832-A56B68C9DB9C}"/>
              </a:ext>
            </a:extLst>
          </p:cNvPr>
          <p:cNvSpPr>
            <a:spLocks noGrp="1"/>
          </p:cNvSpPr>
          <p:nvPr>
            <p:ph type="body" idx="1"/>
          </p:nvPr>
        </p:nvSpPr>
        <p:spPr/>
        <p:txBody>
          <a:bodyPr/>
          <a:lstStyle/>
          <a:p>
            <a:r>
              <a:rPr lang="en-US" dirty="0">
                <a:solidFill>
                  <a:schemeClr val="bg1"/>
                </a:solidFill>
                <a:hlinkClick r:id="rId2"/>
              </a:rPr>
              <a:t>https://www.thoughtco.com/new-york-city-19th-century-1774031</a:t>
            </a:r>
            <a:endParaRPr lang="en-US" dirty="0">
              <a:solidFill>
                <a:schemeClr val="bg1"/>
              </a:solidFill>
            </a:endParaRPr>
          </a:p>
          <a:p>
            <a:r>
              <a:rPr lang="en-US" dirty="0">
                <a:solidFill>
                  <a:schemeClr val="bg1"/>
                </a:solidFill>
                <a:hlinkClick r:id="rId3"/>
              </a:rPr>
              <a:t>https://libwww.freelibrary.org/digital/item/43941</a:t>
            </a:r>
            <a:endParaRPr lang="en-US" dirty="0">
              <a:solidFill>
                <a:schemeClr val="bg1"/>
              </a:solidFill>
            </a:endParaRPr>
          </a:p>
          <a:p>
            <a:r>
              <a:rPr lang="en-US" dirty="0">
                <a:solidFill>
                  <a:schemeClr val="bg1"/>
                </a:solidFill>
                <a:hlinkClick r:id="rId4"/>
              </a:rPr>
              <a:t>https://daily.jstor.org/the-birth-of-the-modern-american-debt-collector/</a:t>
            </a:r>
            <a:endParaRPr lang="en-US" dirty="0">
              <a:solidFill>
                <a:schemeClr val="bg1"/>
              </a:solidFill>
            </a:endParaRPr>
          </a:p>
          <a:p>
            <a:r>
              <a:rPr lang="en-US" dirty="0">
                <a:solidFill>
                  <a:schemeClr val="bg1"/>
                </a:solidFill>
                <a:hlinkClick r:id="rId5"/>
              </a:rPr>
              <a:t>https://www.wikihow.com/Calculate-Population-Density</a:t>
            </a:r>
            <a:endParaRPr lang="en-US" dirty="0">
              <a:solidFill>
                <a:schemeClr val="bg1"/>
              </a:solidFill>
            </a:endParaRPr>
          </a:p>
          <a:p>
            <a:r>
              <a:rPr lang="en-US" dirty="0">
                <a:solidFill>
                  <a:schemeClr val="bg1"/>
                </a:solidFill>
                <a:hlinkClick r:id="rId6"/>
              </a:rPr>
              <a:t>https://www.architecturalrecord.com/articles/15282-new-york-city-by-thomas-dyja</a:t>
            </a:r>
            <a:endParaRPr lang="en-US" dirty="0">
              <a:solidFill>
                <a:schemeClr val="bg1"/>
              </a:solidFill>
            </a:endParaRPr>
          </a:p>
          <a:p>
            <a:r>
              <a:rPr lang="en-US" dirty="0">
                <a:solidFill>
                  <a:schemeClr val="bg1"/>
                </a:solidFill>
                <a:hlinkClick r:id="rId7"/>
              </a:rPr>
              <a:t>https://www.tripadvisor.com/Tourism-g60795-Philadelphia_Pennsylvania-Vacations.html</a:t>
            </a:r>
            <a:endParaRPr lang="en-US" dirty="0">
              <a:solidFill>
                <a:schemeClr val="bg1"/>
              </a:solidFill>
            </a:endParaRPr>
          </a:p>
          <a:p>
            <a:r>
              <a:rPr lang="en-US" dirty="0">
                <a:solidFill>
                  <a:schemeClr val="bg1"/>
                </a:solidFill>
                <a:hlinkClick r:id="rId8"/>
              </a:rPr>
              <a:t>https://www.berkshirechoral.org/programs/locations/boston-massachusetts</a:t>
            </a:r>
            <a:endParaRPr lang="en-US" dirty="0">
              <a:solidFill>
                <a:schemeClr val="bg1"/>
              </a:solidFill>
            </a:endParaRPr>
          </a:p>
          <a:p>
            <a:r>
              <a:rPr lang="en-US" u="sng" dirty="0">
                <a:hlinkClick r:id="rId9"/>
              </a:rPr>
              <a:t>https://www.buckeyeaz.gov</a:t>
            </a:r>
            <a:r>
              <a:rPr lang="en-US" u="sng">
                <a:hlinkClick r:id="rId9"/>
              </a:rPr>
              <a:t>/residents/buckeye-valley-museum</a:t>
            </a:r>
            <a:endParaRPr lang="en-US"/>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p>
        </p:txBody>
      </p:sp>
    </p:spTree>
    <p:extLst>
      <p:ext uri="{BB962C8B-B14F-4D97-AF65-F5344CB8AC3E}">
        <p14:creationId xmlns:p14="http://schemas.microsoft.com/office/powerpoint/2010/main" val="27604070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16"/>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endParaRPr/>
          </a:p>
        </p:txBody>
      </p:sp>
      <p:sp>
        <p:nvSpPr>
          <p:cNvPr id="154" name="Google Shape;154;p16"/>
          <p:cNvSpPr txBox="1">
            <a:spLocks noGrp="1"/>
          </p:cNvSpPr>
          <p:nvPr>
            <p:ph type="body" idx="1"/>
          </p:nvPr>
        </p:nvSpPr>
        <p:spPr>
          <a:xfrm>
            <a:off x="1297500" y="1567550"/>
            <a:ext cx="7038900" cy="29112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155" name="Google Shape;155;p16"/>
          <p:cNvPicPr preferRelativeResize="0"/>
          <p:nvPr/>
        </p:nvPicPr>
        <p:blipFill>
          <a:blip r:embed="rId3">
            <a:alphaModFix/>
          </a:blip>
          <a:stretch>
            <a:fillRect/>
          </a:stretch>
        </p:blipFill>
        <p:spPr>
          <a:xfrm>
            <a:off x="1054575" y="319083"/>
            <a:ext cx="7524750" cy="45053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pic>
        <p:nvPicPr>
          <p:cNvPr id="3" name="Picture 2" descr="A picture containing text, outdoor, building, old&#10;&#10;Description automatically generated">
            <a:extLst>
              <a:ext uri="{FF2B5EF4-FFF2-40B4-BE49-F238E27FC236}">
                <a16:creationId xmlns:a16="http://schemas.microsoft.com/office/drawing/2014/main" id="{3D44EF22-7D1A-5E4F-228A-FDD337C94428}"/>
              </a:ext>
            </a:extLst>
          </p:cNvPr>
          <p:cNvPicPr>
            <a:picLocks noChangeAspect="1"/>
          </p:cNvPicPr>
          <p:nvPr/>
        </p:nvPicPr>
        <p:blipFill>
          <a:blip r:embed="rId3"/>
          <a:stretch>
            <a:fillRect/>
          </a:stretch>
        </p:blipFill>
        <p:spPr>
          <a:xfrm>
            <a:off x="1397000" y="400050"/>
            <a:ext cx="6350000" cy="43434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pic>
        <p:nvPicPr>
          <p:cNvPr id="3" name="Picture 2" descr="A picture containing outdoor, building, white, old&#10;&#10;Description automatically generated">
            <a:extLst>
              <a:ext uri="{FF2B5EF4-FFF2-40B4-BE49-F238E27FC236}">
                <a16:creationId xmlns:a16="http://schemas.microsoft.com/office/drawing/2014/main" id="{1BB1D7E8-DF45-F5BF-382F-FEC92A6A5C6F}"/>
              </a:ext>
            </a:extLst>
          </p:cNvPr>
          <p:cNvPicPr>
            <a:picLocks noChangeAspect="1"/>
          </p:cNvPicPr>
          <p:nvPr/>
        </p:nvPicPr>
        <p:blipFill>
          <a:blip r:embed="rId3"/>
          <a:stretch>
            <a:fillRect/>
          </a:stretch>
        </p:blipFill>
        <p:spPr>
          <a:xfrm>
            <a:off x="1751237" y="664750"/>
            <a:ext cx="5834465" cy="3889643"/>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5" name="Google Shape;175;p19"/>
          <p:cNvSpPr txBox="1">
            <a:spLocks noGrp="1"/>
          </p:cNvSpPr>
          <p:nvPr>
            <p:ph type="body" idx="1"/>
          </p:nvPr>
        </p:nvSpPr>
        <p:spPr>
          <a:xfrm>
            <a:off x="1297500" y="1567550"/>
            <a:ext cx="7038900" cy="29112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3600" dirty="0"/>
              <a:t>What 3 cities were represented by these images? Talk to the people around you.</a:t>
            </a:r>
            <a:endParaRPr sz="36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20"/>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US" dirty="0"/>
              <a:t>Visualizing Urbanization in New York City</a:t>
            </a:r>
            <a:br>
              <a:rPr lang="en-US" dirty="0"/>
            </a:br>
            <a:r>
              <a:rPr lang="en-US" dirty="0"/>
              <a:t>1790-2000</a:t>
            </a:r>
            <a:endParaRPr dirty="0"/>
          </a:p>
        </p:txBody>
      </p:sp>
      <p:sp>
        <p:nvSpPr>
          <p:cNvPr id="181" name="Google Shape;181;p20"/>
          <p:cNvSpPr txBox="1">
            <a:spLocks noGrp="1"/>
          </p:cNvSpPr>
          <p:nvPr>
            <p:ph type="body" idx="1"/>
          </p:nvPr>
        </p:nvSpPr>
        <p:spPr>
          <a:xfrm>
            <a:off x="1297500" y="1567550"/>
            <a:ext cx="3854164" cy="3273871"/>
          </a:xfrm>
          <a:prstGeom prst="rect">
            <a:avLst/>
          </a:prstGeom>
        </p:spPr>
        <p:txBody>
          <a:bodyPr spcFirstLastPara="1" wrap="square" lIns="91425" tIns="91425" rIns="91425" bIns="91425" anchor="t" anchorCtr="0">
            <a:normAutofit fontScale="77500" lnSpcReduction="20000"/>
          </a:bodyPr>
          <a:lstStyle/>
          <a:p>
            <a:pPr marL="0" lvl="0" indent="0" algn="l" rtl="0">
              <a:spcBef>
                <a:spcPts val="0"/>
              </a:spcBef>
              <a:spcAft>
                <a:spcPts val="0"/>
              </a:spcAft>
              <a:buNone/>
            </a:pPr>
            <a:r>
              <a:rPr lang="en-US" sz="3000" dirty="0"/>
              <a:t>One way to visualize population is through the term “population density.”  Population density is taking the total population of a designated area and and dividing it by the number of square miles in the area.   </a:t>
            </a:r>
            <a:endParaRPr sz="3000" dirty="0"/>
          </a:p>
        </p:txBody>
      </p:sp>
      <p:pic>
        <p:nvPicPr>
          <p:cNvPr id="4" name="Picture 3" descr="Diagram&#10;&#10;Description automatically generated with medium confidence">
            <a:extLst>
              <a:ext uri="{FF2B5EF4-FFF2-40B4-BE49-F238E27FC236}">
                <a16:creationId xmlns:a16="http://schemas.microsoft.com/office/drawing/2014/main" id="{92BDEFF8-302C-61CA-15FD-D3D49AECD5EC}"/>
              </a:ext>
            </a:extLst>
          </p:cNvPr>
          <p:cNvPicPr>
            <a:picLocks noChangeAspect="1"/>
          </p:cNvPicPr>
          <p:nvPr/>
        </p:nvPicPr>
        <p:blipFill>
          <a:blip r:embed="rId3"/>
          <a:stretch>
            <a:fillRect/>
          </a:stretch>
        </p:blipFill>
        <p:spPr>
          <a:xfrm>
            <a:off x="5724072" y="1567550"/>
            <a:ext cx="2921000" cy="2184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1">
                                            <p:txEl>
                                              <p:pRg st="0" end="0"/>
                                            </p:txEl>
                                          </p:spTgt>
                                        </p:tgtEl>
                                        <p:attrNameLst>
                                          <p:attrName>style.visibility</p:attrName>
                                        </p:attrNameLst>
                                      </p:cBhvr>
                                      <p:to>
                                        <p:strVal val="visible"/>
                                      </p:to>
                                    </p:set>
                                    <p:animEffect transition="in" filter="fade">
                                      <p:cBhvr>
                                        <p:cTn id="7" dur="1500"/>
                                        <p:tgtEl>
                                          <p:spTgt spid="18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21"/>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US" dirty="0"/>
              <a:t>Urbanization Activity</a:t>
            </a:r>
            <a:endParaRPr dirty="0"/>
          </a:p>
        </p:txBody>
      </p:sp>
      <p:sp>
        <p:nvSpPr>
          <p:cNvPr id="187" name="Google Shape;187;p21"/>
          <p:cNvSpPr txBox="1">
            <a:spLocks noGrp="1"/>
          </p:cNvSpPr>
          <p:nvPr>
            <p:ph type="body" idx="1"/>
          </p:nvPr>
        </p:nvSpPr>
        <p:spPr>
          <a:xfrm>
            <a:off x="1297500" y="1567550"/>
            <a:ext cx="7038900" cy="29112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US" sz="3000" dirty="0"/>
              <a:t>The area on the floor is representing 1 square mile of New York City.   It was once covered by trees.   Add 30 trees to the area.  </a:t>
            </a:r>
            <a:endParaRPr sz="30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21"/>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US" dirty="0"/>
              <a:t>Urbanization Activity</a:t>
            </a:r>
            <a:endParaRPr dirty="0"/>
          </a:p>
        </p:txBody>
      </p:sp>
      <p:sp>
        <p:nvSpPr>
          <p:cNvPr id="187" name="Google Shape;187;p21"/>
          <p:cNvSpPr txBox="1">
            <a:spLocks noGrp="1"/>
          </p:cNvSpPr>
          <p:nvPr>
            <p:ph type="body" idx="1"/>
          </p:nvPr>
        </p:nvSpPr>
        <p:spPr>
          <a:xfrm>
            <a:off x="1349016" y="1116150"/>
            <a:ext cx="7038900" cy="3633600"/>
          </a:xfrm>
          <a:prstGeom prst="rect">
            <a:avLst/>
          </a:prstGeom>
        </p:spPr>
        <p:txBody>
          <a:bodyPr spcFirstLastPara="1" wrap="square" lIns="91425" tIns="91425" rIns="91425" bIns="91425" anchor="t" anchorCtr="0">
            <a:normAutofit fontScale="92500" lnSpcReduction="20000"/>
          </a:bodyPr>
          <a:lstStyle/>
          <a:p>
            <a:pPr marL="0" lvl="0" indent="0" algn="l" rtl="0">
              <a:spcBef>
                <a:spcPts val="0"/>
              </a:spcBef>
              <a:spcAft>
                <a:spcPts val="0"/>
              </a:spcAft>
              <a:buNone/>
            </a:pPr>
            <a:r>
              <a:rPr lang="en-US" sz="3000" dirty="0"/>
              <a:t>In 1790 (the date of the first U.S. census), New York City had a population density of 162 people per square mile.  Each cut-out smiley face equals 1000 people.   Cut the smiley face so it is about 1/5 of its size.  Remove a tree and put the smiley face on the floor.  This was the population density per square mile of NYC in that time period.</a:t>
            </a:r>
            <a:endParaRPr sz="3000" dirty="0"/>
          </a:p>
        </p:txBody>
      </p:sp>
    </p:spTree>
    <p:extLst>
      <p:ext uri="{BB962C8B-B14F-4D97-AF65-F5344CB8AC3E}">
        <p14:creationId xmlns:p14="http://schemas.microsoft.com/office/powerpoint/2010/main" val="3645257297"/>
      </p:ext>
    </p:extLst>
  </p:cSld>
  <p:clrMapOvr>
    <a:masterClrMapping/>
  </p:clrMapOvr>
</p:sld>
</file>

<file path=ppt/theme/theme1.xml><?xml version="1.0" encoding="utf-8"?>
<a:theme xmlns:a="http://schemas.openxmlformats.org/drawingml/2006/main" name="Focus">
  <a:themeElements>
    <a:clrScheme name="Focus">
      <a:dk1>
        <a:srgbClr val="1B212C"/>
      </a:dk1>
      <a:lt1>
        <a:srgbClr val="FFFFFF"/>
      </a:lt1>
      <a:dk2>
        <a:srgbClr val="D9D9D9"/>
      </a:dk2>
      <a:lt2>
        <a:srgbClr val="82C7A5"/>
      </a:lt2>
      <a:accent1>
        <a:srgbClr val="0145AC"/>
      </a:accent1>
      <a:accent2>
        <a:srgbClr val="EECE1A"/>
      </a:accent2>
      <a:accent3>
        <a:srgbClr val="4E5567"/>
      </a:accent3>
      <a:accent4>
        <a:srgbClr val="F4D6AD"/>
      </a:accent4>
      <a:accent5>
        <a:srgbClr val="7890CD"/>
      </a:accent5>
      <a:accent6>
        <a:srgbClr val="F15E22"/>
      </a:accent6>
      <a:hlink>
        <a:srgbClr val="7890CD"/>
      </a:hlink>
      <a:folHlink>
        <a:srgbClr val="7890C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560</TotalTime>
  <Words>1073</Words>
  <Application>Microsoft Macintosh PowerPoint</Application>
  <PresentationFormat>On-screen Show (16:9)</PresentationFormat>
  <Paragraphs>84</Paragraphs>
  <Slides>28</Slides>
  <Notes>24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28</vt:i4>
      </vt:variant>
    </vt:vector>
  </HeadingPairs>
  <TitlesOfParts>
    <vt:vector size="32" baseType="lpstr">
      <vt:lpstr>Montserrat</vt:lpstr>
      <vt:lpstr>Arial</vt:lpstr>
      <vt:lpstr>Lato</vt:lpstr>
      <vt:lpstr>Focus</vt:lpstr>
      <vt:lpstr>The Impact of Urbanization  </vt:lpstr>
      <vt:lpstr>Essential Question</vt:lpstr>
      <vt:lpstr>PowerPoint Presentation</vt:lpstr>
      <vt:lpstr>PowerPoint Presentation</vt:lpstr>
      <vt:lpstr>PowerPoint Presentation</vt:lpstr>
      <vt:lpstr>PowerPoint Presentation</vt:lpstr>
      <vt:lpstr>Visualizing Urbanization in New York City 1790-2000</vt:lpstr>
      <vt:lpstr>Urbanization Activity</vt:lpstr>
      <vt:lpstr>Urbanization Activity</vt:lpstr>
      <vt:lpstr>Urbanization Activity</vt:lpstr>
      <vt:lpstr>Urbanization Activity</vt:lpstr>
      <vt:lpstr>Urbanization Activity</vt:lpstr>
      <vt:lpstr>Urbanization Activity</vt:lpstr>
      <vt:lpstr>Urbanization Activity</vt:lpstr>
      <vt:lpstr>Urbanization Activity</vt:lpstr>
      <vt:lpstr>PowerPoint Presentation</vt:lpstr>
      <vt:lpstr>What do we see?</vt:lpstr>
      <vt:lpstr>Then and Now NYC</vt:lpstr>
      <vt:lpstr>PowerPoint Presentation</vt:lpstr>
      <vt:lpstr>PowerPoint Presentation</vt:lpstr>
      <vt:lpstr>PowerPoint Presentation</vt:lpstr>
      <vt:lpstr>PowerPoint Presentation</vt:lpstr>
      <vt:lpstr>PowerPoint Presentation</vt:lpstr>
      <vt:lpstr>Your Turn Option One (Storyboard Urbanization)</vt:lpstr>
      <vt:lpstr>Things to Consider</vt:lpstr>
      <vt:lpstr>Your Turn Option Two (Buckeye, AZ)</vt:lpstr>
      <vt:lpstr>Your Turn Option Two (Buckeye, AZ)</vt:lpstr>
      <vt:lpstr>Image Credits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Urbanization Impact  </dc:title>
  <cp:lastModifiedBy>Gale Ekiss</cp:lastModifiedBy>
  <cp:revision>14</cp:revision>
  <dcterms:modified xsi:type="dcterms:W3CDTF">2022-09-19T16:18:05Z</dcterms:modified>
</cp:coreProperties>
</file>