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264" r:id="rId3"/>
    <p:sldId id="257" r:id="rId4"/>
    <p:sldId id="262" r:id="rId5"/>
    <p:sldId id="260" r:id="rId6"/>
    <p:sldId id="261" r:id="rId7"/>
    <p:sldId id="263" r:id="rId8"/>
    <p:sldId id="265" r:id="rId9"/>
    <p:sldId id="268" r:id="rId10"/>
    <p:sldId id="259" r:id="rId11"/>
    <p:sldId id="258" r:id="rId12"/>
    <p:sldId id="266" r:id="rId13"/>
    <p:sldId id="267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6DCAB-07EE-8F45-B888-814241EE92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2E4C0-A7EF-C445-B7BB-728C16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boy at the right is the inventor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Boyan</a:t>
            </a:r>
            <a:r>
              <a:rPr lang="en-US" baseline="0" dirty="0" smtClean="0"/>
              <a:t> Slat.   The video at the YouTube address is very interesting for older students.</a:t>
            </a:r>
          </a:p>
          <a:p>
            <a:r>
              <a:rPr lang="en-US" baseline="0" dirty="0" smtClean="0"/>
              <a:t>The link is given in the credits above.   It is also listed in the Sources section of the lesson plan.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E4C0-A7EF-C445-B7BB-728C16560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3C43AD-842E-F444-851D-C8C5BBF153C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85945F-2B3D-A74D-86A7-54008F9B4B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hyperlink" Target="http://www.southfloridabirding.com/html/Miami_pelagi_June-14-2008.htm" TargetMode="External"/><Relationship Id="rId5" Type="http://schemas.openxmlformats.org/officeDocument/2006/relationships/hyperlink" Target="http://www.alaska-in-pictures.com/salmon-fishing-juneau-3535-pictures.htm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time-executive.com/article/Sea-Shepherd-to-Turn-Ocean-Plastic-Into-Denim-2014-02-09" TargetMode="External"/><Relationship Id="rId4" Type="http://schemas.openxmlformats.org/officeDocument/2006/relationships/image" Target="../media/image24.jpg"/><Relationship Id="rId5" Type="http://schemas.openxmlformats.org/officeDocument/2006/relationships/hyperlink" Target="http://johnsonohana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tiff"/><Relationship Id="rId5" Type="http://schemas.openxmlformats.org/officeDocument/2006/relationships/hyperlink" Target="https://www.youtube.com/watch?v=ROW9F-c0kIQ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hyperlink" Target="http://quotesgram.com/quotes-against-littering/" TargetMode="External"/><Relationship Id="rId5" Type="http://schemas.openxmlformats.org/officeDocument/2006/relationships/hyperlink" Target="http://sni.scholastic.com/SN2/01_04_13_SN2/book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tiff"/><Relationship Id="rId6" Type="http://schemas.openxmlformats.org/officeDocument/2006/relationships/hyperlink" Target="https://www.plasticsmakeitpossible.com/plastics-at-home/home-garden/interior-design-decor/sustainable-plastic-furniture-at-dwell-on-design/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demilked.com/plastic-bottle-creative-recycling-design-idea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hyperlink" Target="http://www.djgelner.com/2013/06/so-you-want-to-write-bookthe-idea-hunt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news/science/science-news/11410220/Each-foot-of-coastline-contains-five-bags-of-plastic-say-scientists.html" TargetMode="External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una-flora.org/news/australia-takes-the-next-step-in-the-fight-against-ocean-plastic-pollution/" TargetMode="External"/><Relationship Id="rId4" Type="http://schemas.openxmlformats.org/officeDocument/2006/relationships/image" Target="../media/image12.jpg"/><Relationship Id="rId5" Type="http://schemas.openxmlformats.org/officeDocument/2006/relationships/hyperlink" Target="http://www.theguardian.com/sustainable-business/sustainability-with-john-elkington/plastics-pollution-collaboration-ocean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hyperlink" Target="https://margaretmunro.wordpress.com/2013/02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hyperlink" Target="http://www.seathos.org/ocean-friendly-new-year%E2%80%99s-resolutions-2012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hyperlink" Target="http://www.dailymail.co.uk/sciencetech/article-2415889/Boyan-Slat-19-claims-invention-clean-worlds-oceans-just-year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987" y="1757362"/>
            <a:ext cx="6762749" cy="1470025"/>
          </a:xfrm>
        </p:spPr>
        <p:txBody>
          <a:bodyPr/>
          <a:lstStyle/>
          <a:p>
            <a:r>
              <a:rPr lang="en-US" dirty="0" smtClean="0"/>
              <a:t>Giant Garbage Patches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What can you do?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58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your solution to the problem of having plastic in the ocean?</a:t>
            </a:r>
            <a:endParaRPr lang="en-US" sz="3200" dirty="0"/>
          </a:p>
        </p:txBody>
      </p:sp>
      <p:pic>
        <p:nvPicPr>
          <p:cNvPr id="7" name="Picture 6" descr="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09" y="1728844"/>
            <a:ext cx="4086440" cy="4452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1096" y="1731885"/>
            <a:ext cx="21564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Draw </a:t>
            </a:r>
          </a:p>
          <a:p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Picture of how we can clean up our oceans.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8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draw a 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You'd </a:t>
            </a:r>
            <a:r>
              <a:rPr lang="en-US" sz="2400" dirty="0"/>
              <a:t>need </a:t>
            </a:r>
            <a:r>
              <a:rPr lang="en-US" sz="4000" dirty="0"/>
              <a:t>630</a:t>
            </a:r>
            <a:r>
              <a:rPr lang="en-US" sz="2400" dirty="0"/>
              <a:t> </a:t>
            </a:r>
            <a:r>
              <a:rPr lang="en-US" sz="2400" dirty="0" smtClean="0"/>
              <a:t>big ships with nets to collect all of the plastic in the ocean.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7488" y="3486231"/>
            <a:ext cx="341775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630 ships the size of this one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063" y="2111331"/>
            <a:ext cx="4192457" cy="1025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r>
              <a:rPr lang="en-US" sz="2400" dirty="0" smtClean="0"/>
              <a:t>315,000,000,000 </a:t>
            </a:r>
          </a:p>
          <a:p>
            <a:pPr algn="ctr"/>
            <a:r>
              <a:rPr lang="en-US" sz="2400" dirty="0" smtClean="0"/>
              <a:t>pounds of plastic</a:t>
            </a:r>
            <a:r>
              <a:rPr lang="en-US" sz="4000" dirty="0" smtClean="0"/>
              <a:t> </a:t>
            </a:r>
          </a:p>
          <a:p>
            <a:pPr algn="ctr"/>
            <a:endParaRPr lang="en-US" sz="4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817499" y="660413"/>
            <a:ext cx="2812020" cy="1040366"/>
          </a:xfrm>
          <a:prstGeom prst="wedgeRoundRectCallout">
            <a:avLst>
              <a:gd name="adj1" fmla="val -21377"/>
              <a:gd name="adj2" fmla="val 7142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Remember that BIG number?</a:t>
            </a:r>
            <a:endParaRPr lang="en-US" dirty="0">
              <a:ln>
                <a:solidFill>
                  <a:srgbClr val="00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Content Placeholder 6" descr="salmon-fishing-juneau_353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99" b="-35699"/>
          <a:stretch>
            <a:fillRect/>
          </a:stretch>
        </p:blipFill>
        <p:spPr>
          <a:xfrm>
            <a:off x="779463" y="2834005"/>
            <a:ext cx="3657600" cy="4219575"/>
          </a:xfrm>
        </p:spPr>
      </p:pic>
      <p:pic>
        <p:nvPicPr>
          <p:cNvPr id="11" name="Picture 10" descr="DSC_0074sh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3" y="4252475"/>
            <a:ext cx="2787962" cy="1923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8464" y="6210524"/>
            <a:ext cx="2064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www.southfloridabirding.com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473" y="6210524"/>
            <a:ext cx="1987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5"/>
              </a:rPr>
              <a:t>www.alaska-in-pictures.com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861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draw a picture of people collecting the plastic in bags?</a:t>
            </a:r>
            <a:endParaRPr lang="en-US" dirty="0"/>
          </a:p>
        </p:txBody>
      </p:sp>
      <p:pic>
        <p:nvPicPr>
          <p:cNvPr id="10" name="Content Placeholder 9" descr="clean_up_plastic_sea_shepher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1" r="21151"/>
          <a:stretch>
            <a:fillRect/>
          </a:stretch>
        </p:blipFill>
        <p:spPr>
          <a:xfrm>
            <a:off x="5158419" y="1828800"/>
            <a:ext cx="3187721" cy="3677501"/>
          </a:xfrm>
        </p:spPr>
      </p:pic>
      <p:sp>
        <p:nvSpPr>
          <p:cNvPr id="11" name="TextBox 10"/>
          <p:cNvSpPr txBox="1"/>
          <p:nvPr/>
        </p:nvSpPr>
        <p:spPr>
          <a:xfrm>
            <a:off x="5783613" y="5890307"/>
            <a:ext cx="2105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www.maritime-executive.com</a:t>
            </a:r>
            <a:endParaRPr lang="en-US" sz="1100" dirty="0"/>
          </a:p>
        </p:txBody>
      </p:sp>
      <p:pic>
        <p:nvPicPr>
          <p:cNvPr id="13" name="Content Placeholder 12" descr="3_Tangaroa_Blue-0x295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45" b="-26845"/>
          <a:stretch>
            <a:fillRect/>
          </a:stretch>
        </p:blipFill>
        <p:spPr>
          <a:xfrm>
            <a:off x="779463" y="1425388"/>
            <a:ext cx="3657600" cy="4219575"/>
          </a:xfrm>
        </p:spPr>
      </p:pic>
      <p:sp>
        <p:nvSpPr>
          <p:cNvPr id="14" name="TextBox 13"/>
          <p:cNvSpPr txBox="1"/>
          <p:nvPr/>
        </p:nvSpPr>
        <p:spPr>
          <a:xfrm>
            <a:off x="1346450" y="5337454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5"/>
              </a:rPr>
              <a:t>johnsonohana.org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2553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50782"/>
            <a:ext cx="7583487" cy="127801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Did you draw a machine that could take the plastic out of the ocean?</a:t>
            </a:r>
            <a:endParaRPr lang="en-US" sz="3600" dirty="0"/>
          </a:p>
        </p:txBody>
      </p:sp>
      <p:pic>
        <p:nvPicPr>
          <p:cNvPr id="5" name="Content Placeholder 4" descr="plastic-river-boat-waste-recovery-north-sea-usa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r="18473"/>
          <a:stretch>
            <a:fillRect/>
          </a:stretch>
        </p:blipFill>
        <p:spPr>
          <a:xfrm>
            <a:off x="779462" y="2012395"/>
            <a:ext cx="3657600" cy="3296532"/>
          </a:xfrm>
        </p:spPr>
      </p:pic>
      <p:pic>
        <p:nvPicPr>
          <p:cNvPr id="6" name="Content Placeholder 5" descr="3.tiff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r="27531"/>
          <a:stretch>
            <a:fillRect/>
          </a:stretch>
        </p:blipFill>
        <p:spPr>
          <a:xfrm>
            <a:off x="4705350" y="2012394"/>
            <a:ext cx="3657600" cy="3617821"/>
          </a:xfrm>
        </p:spPr>
      </p:pic>
      <p:sp>
        <p:nvSpPr>
          <p:cNvPr id="7" name="TextBox 6"/>
          <p:cNvSpPr txBox="1"/>
          <p:nvPr/>
        </p:nvSpPr>
        <p:spPr>
          <a:xfrm>
            <a:off x="5370498" y="5890306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  <a:hlinkClick r:id="rId5"/>
              </a:rPr>
              <a:t>https://</a:t>
            </a:r>
            <a:r>
              <a:rPr lang="en-US" sz="1100" dirty="0" err="1">
                <a:solidFill>
                  <a:schemeClr val="accent2"/>
                </a:solidFill>
                <a:hlinkClick r:id="rId5"/>
              </a:rPr>
              <a:t>www.youtube.com</a:t>
            </a:r>
            <a:r>
              <a:rPr lang="en-US" sz="1100" dirty="0">
                <a:solidFill>
                  <a:schemeClr val="accent2"/>
                </a:solidFill>
                <a:hlinkClick r:id="rId5"/>
              </a:rPr>
              <a:t>/</a:t>
            </a:r>
            <a:r>
              <a:rPr lang="en-US" sz="1100" dirty="0" err="1">
                <a:solidFill>
                  <a:schemeClr val="accent2"/>
                </a:solidFill>
                <a:hlinkClick r:id="rId5"/>
              </a:rPr>
              <a:t>watch?v</a:t>
            </a:r>
            <a:r>
              <a:rPr lang="en-US" sz="1100" dirty="0">
                <a:solidFill>
                  <a:schemeClr val="accent2"/>
                </a:solidFill>
                <a:hlinkClick r:id="rId5"/>
              </a:rPr>
              <a:t>=ROW9F-c0kIQ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4192" y="6412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6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make laws to keep people from putting plastic in the ocean?</a:t>
            </a:r>
            <a:endParaRPr lang="en-US" dirty="0"/>
          </a:p>
        </p:txBody>
      </p:sp>
      <p:pic>
        <p:nvPicPr>
          <p:cNvPr id="6" name="Content Placeholder 5" descr="56008484d9399894ff68601ca1d2fab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1" r="-7571"/>
          <a:stretch>
            <a:fillRect/>
          </a:stretch>
        </p:blipFill>
        <p:spPr/>
      </p:pic>
      <p:pic>
        <p:nvPicPr>
          <p:cNvPr id="8" name="Content Placeholder 7" descr="0F9FBDE3-9C4B-3FB9-60AD62AA911E5ACB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54" b="-3625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713663" y="6242195"/>
            <a:ext cx="1237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quotesgram.com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691810" y="5446622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5"/>
              </a:rPr>
              <a:t>sni.scholastic.com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547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come up with a way to recycle the plastic?</a:t>
            </a:r>
            <a:endParaRPr lang="en-US" dirty="0"/>
          </a:p>
        </p:txBody>
      </p:sp>
      <p:pic>
        <p:nvPicPr>
          <p:cNvPr id="5" name="Content Placeholder 4" descr="5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481" b="-37481"/>
          <a:stretch>
            <a:fillRect/>
          </a:stretch>
        </p:blipFill>
        <p:spPr/>
      </p:pic>
      <p:pic>
        <p:nvPicPr>
          <p:cNvPr id="8" name="Content Placeholder 7" descr="6.tif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3" b="-32973"/>
          <a:stretch>
            <a:fillRect/>
          </a:stretch>
        </p:blipFill>
        <p:spPr>
          <a:xfrm>
            <a:off x="4705350" y="1596736"/>
            <a:ext cx="3657600" cy="4219575"/>
          </a:xfrm>
        </p:spPr>
      </p:pic>
      <p:sp>
        <p:nvSpPr>
          <p:cNvPr id="6" name="TextBox 5"/>
          <p:cNvSpPr txBox="1"/>
          <p:nvPr/>
        </p:nvSpPr>
        <p:spPr>
          <a:xfrm>
            <a:off x="508260" y="5385424"/>
            <a:ext cx="2842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DF53D"/>
                </a:solidFill>
              </a:rPr>
              <a:t>http://</a:t>
            </a:r>
            <a:r>
              <a:rPr lang="en-US" sz="1100" dirty="0" err="1">
                <a:solidFill>
                  <a:srgbClr val="DDF53D"/>
                </a:solidFill>
              </a:rPr>
              <a:t>www.takepart.com</a:t>
            </a:r>
            <a:r>
              <a:rPr lang="en-US" sz="1100" dirty="0">
                <a:solidFill>
                  <a:srgbClr val="DDF53D"/>
                </a:solidFill>
              </a:rPr>
              <a:t>/article/2015/12/12/</a:t>
            </a:r>
            <a:r>
              <a:rPr lang="en-US" sz="1100" dirty="0" err="1">
                <a:solidFill>
                  <a:srgbClr val="DDF53D"/>
                </a:solidFill>
              </a:rPr>
              <a:t>adidas</a:t>
            </a:r>
            <a:r>
              <a:rPr lang="en-US" sz="1100" dirty="0">
                <a:solidFill>
                  <a:srgbClr val="DDF53D"/>
                </a:solidFill>
              </a:rPr>
              <a:t>-ocean-plastic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7062" y="5593958"/>
            <a:ext cx="4296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DF53D"/>
                </a:solidFill>
              </a:rPr>
              <a:t>http://</a:t>
            </a:r>
            <a:r>
              <a:rPr lang="en-US" sz="1100" dirty="0" err="1">
                <a:solidFill>
                  <a:srgbClr val="DDF53D"/>
                </a:solidFill>
              </a:rPr>
              <a:t>www.elkharttruth.com</a:t>
            </a:r>
            <a:r>
              <a:rPr lang="en-US" sz="1100" dirty="0">
                <a:solidFill>
                  <a:srgbClr val="DDF53D"/>
                </a:solidFill>
              </a:rPr>
              <a:t>/news/</a:t>
            </a:r>
            <a:r>
              <a:rPr lang="en-US" sz="1100" dirty="0" err="1">
                <a:solidFill>
                  <a:srgbClr val="DDF53D"/>
                </a:solidFill>
              </a:rPr>
              <a:t>michigan</a:t>
            </a:r>
            <a:r>
              <a:rPr lang="en-US" sz="1100" dirty="0">
                <a:solidFill>
                  <a:srgbClr val="DDF53D"/>
                </a:solidFill>
              </a:rPr>
              <a:t>/2016/01/11/Detroit-school-creates-art-as-part-of-earth-friendly-efforts.html</a:t>
            </a:r>
          </a:p>
        </p:txBody>
      </p:sp>
    </p:spTree>
    <p:extLst>
      <p:ext uri="{BB962C8B-B14F-4D97-AF65-F5344CB8AC3E}">
        <p14:creationId xmlns:p14="http://schemas.microsoft.com/office/powerpoint/2010/main" val="204346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come up with a way to recycle the plastic?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4498" y="3289392"/>
            <a:ext cx="2842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www.demilked.com</a:t>
            </a:r>
            <a:endParaRPr lang="en-US" sz="1100" dirty="0">
              <a:solidFill>
                <a:srgbClr val="DDF53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7383" y="3841763"/>
            <a:ext cx="37758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DF53D"/>
                </a:solidFill>
              </a:rPr>
              <a:t>https://</a:t>
            </a:r>
            <a:r>
              <a:rPr lang="en-US" sz="1100" dirty="0" err="1">
                <a:solidFill>
                  <a:srgbClr val="DDF53D"/>
                </a:solidFill>
              </a:rPr>
              <a:t>www.plasticsmakeitpossible.com</a:t>
            </a:r>
            <a:r>
              <a:rPr lang="en-US" sz="1100" dirty="0">
                <a:solidFill>
                  <a:srgbClr val="DDF53D"/>
                </a:solidFill>
              </a:rPr>
              <a:t>/plastics-at-home/home-garden/home-improvement/low-maintenance-plastic-composite-decking-for-your-home/</a:t>
            </a:r>
          </a:p>
        </p:txBody>
      </p:sp>
      <p:pic>
        <p:nvPicPr>
          <p:cNvPr id="10" name="Content Placeholder 9" descr="plastic-bottle-creative-recycling-design-ideas-thumb64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99" b="-77299"/>
          <a:stretch>
            <a:fillRect/>
          </a:stretch>
        </p:blipFill>
        <p:spPr>
          <a:xfrm>
            <a:off x="901868" y="550782"/>
            <a:ext cx="3657600" cy="3829947"/>
          </a:xfrm>
        </p:spPr>
      </p:pic>
      <p:pic>
        <p:nvPicPr>
          <p:cNvPr id="12" name="Content Placeholder 11" descr="Decking-2-Compressed11-725x484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4" b="-36404"/>
          <a:stretch>
            <a:fillRect/>
          </a:stretch>
        </p:blipFill>
        <p:spPr>
          <a:xfrm>
            <a:off x="4957383" y="676769"/>
            <a:ext cx="3657600" cy="3765158"/>
          </a:xfrm>
        </p:spPr>
      </p:pic>
      <p:pic>
        <p:nvPicPr>
          <p:cNvPr id="13" name="Picture 12" descr="7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963902"/>
            <a:ext cx="3695010" cy="2186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6400" y="4847797"/>
            <a:ext cx="168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 this video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59468" y="5217129"/>
            <a:ext cx="417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DF53D"/>
                </a:solidFill>
                <a:hlinkClick r:id="rId6"/>
              </a:rPr>
              <a:t>https://</a:t>
            </a:r>
            <a:r>
              <a:rPr lang="en-US" sz="1200" dirty="0" err="1">
                <a:solidFill>
                  <a:srgbClr val="DDF53D"/>
                </a:solidFill>
                <a:hlinkClick r:id="rId6"/>
              </a:rPr>
              <a:t>www.plasticsmakeitpossible.com</a:t>
            </a:r>
            <a:r>
              <a:rPr lang="en-US" sz="1200" dirty="0">
                <a:solidFill>
                  <a:srgbClr val="DDF53D"/>
                </a:solidFill>
                <a:hlinkClick r:id="rId6"/>
              </a:rPr>
              <a:t>/plastics-at-home/home-garden/interior-design-decor/sustainable-plastic-furniture-at-dwell-on-design/</a:t>
            </a:r>
            <a:endParaRPr lang="en-US" sz="1200" dirty="0">
              <a:solidFill>
                <a:srgbClr val="DD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Ideas?</a:t>
            </a:r>
            <a:endParaRPr lang="en-US" dirty="0"/>
          </a:p>
        </p:txBody>
      </p:sp>
      <p:pic>
        <p:nvPicPr>
          <p:cNvPr id="4" name="Content Placeholder 3" descr="ideas-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10" r="-5511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701648" y="5416023"/>
            <a:ext cx="1373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www.djgelner.com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739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804424"/>
          </a:xfrm>
        </p:spPr>
        <p:txBody>
          <a:bodyPr/>
          <a:lstStyle/>
          <a:p>
            <a:r>
              <a:rPr lang="en-US" dirty="0"/>
              <a:t>What do you know about plastic in the ocean?  How we </a:t>
            </a:r>
            <a:r>
              <a:rPr lang="en-US" dirty="0" smtClean="0"/>
              <a:t>can we </a:t>
            </a:r>
            <a:r>
              <a:rPr lang="en-US" dirty="0"/>
              <a:t>fix this problem?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</a:t>
            </a:r>
            <a:endParaRPr lang="en-US" dirty="0"/>
          </a:p>
        </p:txBody>
      </p:sp>
      <p:pic>
        <p:nvPicPr>
          <p:cNvPr id="9" name="Picture 8" descr="1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23" y="2753545"/>
            <a:ext cx="5810314" cy="35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57" y="1650858"/>
            <a:ext cx="7583487" cy="1044388"/>
          </a:xfrm>
        </p:spPr>
        <p:txBody>
          <a:bodyPr/>
          <a:lstStyle/>
          <a:p>
            <a:r>
              <a:rPr lang="en-US" dirty="0" smtClean="0"/>
              <a:t>Let’s review what we learned yesterday.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5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goes into the ocean.</a:t>
            </a:r>
            <a:endParaRPr lang="en-US" dirty="0"/>
          </a:p>
        </p:txBody>
      </p:sp>
      <p:pic>
        <p:nvPicPr>
          <p:cNvPr id="4" name="Picture 3" descr="plastic-ocean_2574446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0" y="1983695"/>
            <a:ext cx="3959460" cy="2470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9947" y="4770786"/>
            <a:ext cx="1553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hlinkClick r:id="rId3"/>
              </a:rPr>
              <a:t>www.telegraph.co.uk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7" name="Picture 6" descr="MTM1NTYzNzIxMzU4NTQ2MTk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61" y="2135597"/>
            <a:ext cx="2862072" cy="1901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1655" y="4299159"/>
            <a:ext cx="2903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DF53D"/>
                </a:solidFill>
              </a:rPr>
              <a:t>http://</a:t>
            </a:r>
            <a:r>
              <a:rPr lang="en-US" sz="1100" dirty="0" err="1">
                <a:solidFill>
                  <a:srgbClr val="DDF53D"/>
                </a:solidFill>
              </a:rPr>
              <a:t>www.psmag.com</a:t>
            </a:r>
            <a:r>
              <a:rPr lang="en-US" sz="1100" dirty="0">
                <a:solidFill>
                  <a:srgbClr val="DDF53D"/>
                </a:solidFill>
              </a:rPr>
              <a:t>/nature-and-technology/consumers-love-squeezable-plastic-pouches-for-foodtoo-bad-recyclers-hate-them</a:t>
            </a:r>
          </a:p>
        </p:txBody>
      </p:sp>
    </p:spTree>
    <p:extLst>
      <p:ext uri="{BB962C8B-B14F-4D97-AF65-F5344CB8AC3E}">
        <p14:creationId xmlns:p14="http://schemas.microsoft.com/office/powerpoint/2010/main" val="256917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breaks up into little pieces.</a:t>
            </a:r>
            <a:endParaRPr lang="en-US" dirty="0"/>
          </a:p>
        </p:txBody>
      </p:sp>
      <p:pic>
        <p:nvPicPr>
          <p:cNvPr id="5" name="Content Placeholder 4" descr="Plastic-on-the-beach-credit-Algalit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r="31425"/>
          <a:stretch>
            <a:fillRect/>
          </a:stretch>
        </p:blipFill>
        <p:spPr>
          <a:xfrm>
            <a:off x="5186891" y="1828801"/>
            <a:ext cx="3159250" cy="3644656"/>
          </a:xfrm>
        </p:spPr>
      </p:pic>
      <p:sp>
        <p:nvSpPr>
          <p:cNvPr id="6" name="TextBox 5"/>
          <p:cNvSpPr txBox="1"/>
          <p:nvPr/>
        </p:nvSpPr>
        <p:spPr>
          <a:xfrm>
            <a:off x="6089625" y="5798510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www.fauna-flora.org</a:t>
            </a:r>
            <a:endParaRPr lang="en-US" sz="1100" dirty="0"/>
          </a:p>
        </p:txBody>
      </p:sp>
      <p:pic>
        <p:nvPicPr>
          <p:cNvPr id="9" name="Content Placeholder 8" descr="plastic-waste-007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r="23995"/>
          <a:stretch>
            <a:fillRect/>
          </a:stretch>
        </p:blipFill>
        <p:spPr>
          <a:xfrm>
            <a:off x="779462" y="1828800"/>
            <a:ext cx="3259887" cy="3760755"/>
          </a:xfrm>
        </p:spPr>
      </p:pic>
      <p:sp>
        <p:nvSpPr>
          <p:cNvPr id="10" name="TextBox 9"/>
          <p:cNvSpPr txBox="1"/>
          <p:nvPr/>
        </p:nvSpPr>
        <p:spPr>
          <a:xfrm>
            <a:off x="1607258" y="5728903"/>
            <a:ext cx="1620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5"/>
              </a:rPr>
              <a:t>www.theguardian.com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4155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 can eat the plastic.</a:t>
            </a:r>
          </a:p>
        </p:txBody>
      </p:sp>
      <p:pic>
        <p:nvPicPr>
          <p:cNvPr id="5" name="Content Placeholder 4" descr="6a00d8341bf67c53ef0133f22ac27f970b-800w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70" b="-21270"/>
          <a:stretch>
            <a:fillRect/>
          </a:stretch>
        </p:blipFill>
        <p:spPr/>
      </p:pic>
      <p:pic>
        <p:nvPicPr>
          <p:cNvPr id="7" name="Content Placeholder 6" descr="seal-with-plastic-bottl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247" b="-5924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970050" y="5617487"/>
            <a:ext cx="34670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news.discovery.com</a:t>
            </a:r>
            <a:r>
              <a:rPr lang="en-US" sz="1100" dirty="0" smtClean="0"/>
              <a:t>/earth/the-immense-scale-of-ocean-</a:t>
            </a:r>
            <a:r>
              <a:rPr lang="en-US" sz="1100" dirty="0" err="1" smtClean="0"/>
              <a:t>plastics.htm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5625239" y="5064974"/>
            <a:ext cx="162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www.hercampus.co</a:t>
            </a:r>
            <a:r>
              <a:rPr lang="en-US" dirty="0" err="1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9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 can </a:t>
            </a:r>
            <a:r>
              <a:rPr lang="en-US" dirty="0" smtClean="0"/>
              <a:t>get caught up in </a:t>
            </a:r>
            <a:r>
              <a:rPr lang="en-US" dirty="0"/>
              <a:t>the plastic.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0050" y="5617487"/>
            <a:ext cx="34670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DDF53D"/>
                </a:solidFill>
              </a:rPr>
              <a:t>http://</a:t>
            </a:r>
            <a:r>
              <a:rPr lang="en-US" sz="1100" dirty="0" err="1" smtClean="0">
                <a:solidFill>
                  <a:srgbClr val="DDF53D"/>
                </a:solidFill>
              </a:rPr>
              <a:t>news.discovery.com</a:t>
            </a:r>
            <a:r>
              <a:rPr lang="en-US" sz="1100" dirty="0" smtClean="0">
                <a:solidFill>
                  <a:srgbClr val="DDF53D"/>
                </a:solidFill>
              </a:rPr>
              <a:t>/earth/the-immense-scale-of-ocean-</a:t>
            </a:r>
            <a:r>
              <a:rPr lang="en-US" sz="1100" dirty="0" err="1" smtClean="0">
                <a:solidFill>
                  <a:srgbClr val="DDF53D"/>
                </a:solidFill>
              </a:rPr>
              <a:t>plastics.htm</a:t>
            </a:r>
            <a:endParaRPr lang="en-US" sz="1100" dirty="0">
              <a:solidFill>
                <a:srgbClr val="DDF53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5239" y="5064974"/>
            <a:ext cx="162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www.hercampus.co</a:t>
            </a:r>
            <a:r>
              <a:rPr lang="en-US" dirty="0" err="1" smtClean="0"/>
              <a:t>m</a:t>
            </a:r>
            <a:endParaRPr lang="en-US" dirty="0"/>
          </a:p>
        </p:txBody>
      </p:sp>
      <p:pic>
        <p:nvPicPr>
          <p:cNvPr id="4" name="Content Placeholder 3" descr="plastic-pollution-seal-trappe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r="25584"/>
          <a:stretch>
            <a:fillRect/>
          </a:stretch>
        </p:blipFill>
        <p:spPr>
          <a:xfrm>
            <a:off x="779463" y="1828800"/>
            <a:ext cx="3091580" cy="3566588"/>
          </a:xfrm>
        </p:spPr>
      </p:pic>
      <p:pic>
        <p:nvPicPr>
          <p:cNvPr id="11" name="Content Placeholder 10" descr="comment_plastic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r="9936"/>
          <a:stretch>
            <a:fillRect/>
          </a:stretch>
        </p:blipFill>
        <p:spPr>
          <a:xfrm>
            <a:off x="5254561" y="1828801"/>
            <a:ext cx="3091580" cy="3566588"/>
          </a:xfrm>
        </p:spPr>
      </p:pic>
      <p:sp>
        <p:nvSpPr>
          <p:cNvPr id="12" name="TextBox 11"/>
          <p:cNvSpPr txBox="1"/>
          <p:nvPr/>
        </p:nvSpPr>
        <p:spPr>
          <a:xfrm>
            <a:off x="5963057" y="5777604"/>
            <a:ext cx="2169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hlinkClick r:id="rId4"/>
              </a:rPr>
              <a:t>margaretmunro.wordpress.com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can die.  </a:t>
            </a:r>
            <a:endParaRPr lang="en-US" dirty="0"/>
          </a:p>
        </p:txBody>
      </p:sp>
      <p:pic>
        <p:nvPicPr>
          <p:cNvPr id="5" name="Content Placeholder 4" descr="82484f31a1864b67661f3f95204d4f7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83" b="-43883"/>
          <a:stretch>
            <a:fillRect/>
          </a:stretch>
        </p:blipFill>
        <p:spPr/>
      </p:pic>
      <p:pic>
        <p:nvPicPr>
          <p:cNvPr id="7" name="Content Placeholder 6" descr="turtle-caught-in-plastic-ring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r="2132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779463" y="5186637"/>
            <a:ext cx="33905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https://</a:t>
            </a:r>
            <a:r>
              <a:rPr lang="en-US" sz="1100" dirty="0" err="1" smtClean="0">
                <a:solidFill>
                  <a:schemeClr val="accent2"/>
                </a:solidFill>
              </a:rPr>
              <a:t>www.pinterest.com</a:t>
            </a:r>
            <a:r>
              <a:rPr lang="en-US" sz="1100" dirty="0" smtClean="0">
                <a:solidFill>
                  <a:schemeClr val="accent2"/>
                </a:solidFill>
              </a:rPr>
              <a:t>/</a:t>
            </a:r>
            <a:r>
              <a:rPr lang="en-US" sz="1100" dirty="0" err="1" smtClean="0">
                <a:solidFill>
                  <a:schemeClr val="accent2"/>
                </a:solidFill>
              </a:rPr>
              <a:t>bewusterzijn</a:t>
            </a:r>
            <a:r>
              <a:rPr lang="en-US" sz="1100" dirty="0" smtClean="0">
                <a:solidFill>
                  <a:schemeClr val="accent2"/>
                </a:solidFill>
              </a:rPr>
              <a:t>/</a:t>
            </a:r>
            <a:r>
              <a:rPr lang="en-US" sz="1100" dirty="0" err="1" smtClean="0">
                <a:solidFill>
                  <a:schemeClr val="accent2"/>
                </a:solidFill>
              </a:rPr>
              <a:t>zwerf-afval</a:t>
            </a:r>
            <a:r>
              <a:rPr lang="en-US" sz="1100" dirty="0" smtClean="0">
                <a:solidFill>
                  <a:schemeClr val="accent2"/>
                </a:solidFill>
              </a:rPr>
              <a:t>/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990" y="6226896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4"/>
              </a:rPr>
              <a:t>www.seathos.org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745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plastic is in the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 is estimated that there is 315 billion </a:t>
            </a:r>
            <a:r>
              <a:rPr lang="en-US" sz="3600" dirty="0"/>
              <a:t>pounds of </a:t>
            </a:r>
            <a:r>
              <a:rPr lang="en-US" sz="3600" dirty="0" smtClean="0"/>
              <a:t>plastic in the ocean.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7062" y="3786626"/>
            <a:ext cx="4192457" cy="1025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315,000,000,000</a:t>
            </a:r>
          </a:p>
          <a:p>
            <a:pPr algn="ctr"/>
            <a:endParaRPr lang="en-US" sz="4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437062" y="2465754"/>
            <a:ext cx="2812020" cy="1040366"/>
          </a:xfrm>
          <a:prstGeom prst="wedgeRoundRectCallout">
            <a:avLst>
              <a:gd name="adj1" fmla="val -21377"/>
              <a:gd name="adj2" fmla="val 7142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That’s a BIG number!</a:t>
            </a:r>
            <a:endParaRPr lang="en-US" dirty="0">
              <a:ln>
                <a:solidFill>
                  <a:srgbClr val="00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48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this plastic floating?</a:t>
            </a:r>
            <a:endParaRPr lang="en-US" dirty="0"/>
          </a:p>
        </p:txBody>
      </p:sp>
      <p:pic>
        <p:nvPicPr>
          <p:cNvPr id="4" name="Content Placeholder 3" descr="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r="929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927871" y="6288094"/>
            <a:ext cx="1523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www.dailymail.co.uk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33190254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351</TotalTime>
  <Words>516</Words>
  <Application>Microsoft Macintosh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Revolution</vt:lpstr>
      <vt:lpstr>Giant Garbage Patches</vt:lpstr>
      <vt:lpstr>Let’s review what we learned yesterday.</vt:lpstr>
      <vt:lpstr>Plastic goes into the ocean.</vt:lpstr>
      <vt:lpstr>Plastic breaks up into little pieces.</vt:lpstr>
      <vt:lpstr>Animals can eat the plastic.</vt:lpstr>
      <vt:lpstr>Animals can get caught up in the plastic.</vt:lpstr>
      <vt:lpstr>Animals can die.  </vt:lpstr>
      <vt:lpstr>How much plastic is in the ocean?</vt:lpstr>
      <vt:lpstr>Where is this plastic floating?</vt:lpstr>
      <vt:lpstr>What is your solution to the problem of having plastic in the ocean?</vt:lpstr>
      <vt:lpstr>Did you draw a ship?</vt:lpstr>
      <vt:lpstr>Did you draw a picture of people collecting the plastic in bags?</vt:lpstr>
      <vt:lpstr>  Did you draw a machine that could take the plastic out of the ocean?</vt:lpstr>
      <vt:lpstr>Did you make laws to keep people from putting plastic in the ocean?</vt:lpstr>
      <vt:lpstr>Did you come up with a way to recycle the plastic?</vt:lpstr>
      <vt:lpstr>Did you come up with a way to recycle the plastic?</vt:lpstr>
      <vt:lpstr>Other Ideas?</vt:lpstr>
      <vt:lpstr>Writing Assignment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Garbage Patches</dc:title>
  <dc:creator>Gale Ekiss</dc:creator>
  <cp:lastModifiedBy>Gale Ekiss</cp:lastModifiedBy>
  <cp:revision>29</cp:revision>
  <dcterms:created xsi:type="dcterms:W3CDTF">2016-01-11T17:32:56Z</dcterms:created>
  <dcterms:modified xsi:type="dcterms:W3CDTF">2016-01-19T22:37:07Z</dcterms:modified>
</cp:coreProperties>
</file>