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8" r:id="rId2"/>
    <p:sldId id="261" r:id="rId3"/>
    <p:sldId id="264" r:id="rId4"/>
    <p:sldId id="265" r:id="rId5"/>
    <p:sldId id="266" r:id="rId6"/>
    <p:sldId id="267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C9319F-EDE9-44FB-B3AC-03CE94FC9475}">
  <a:tblStyle styleId="{C6C9319F-EDE9-44FB-B3AC-03CE94FC94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155" d="100"/>
          <a:sy n="155" d="100"/>
        </p:scale>
        <p:origin x="8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f699f1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f699f1a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f699f1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f699f1a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66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f699f1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f699f1a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82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f699f1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f699f1a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6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motion.com/video/xxlwil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s://docs.google.com/document/d/1Vz2oEWfMgoGkiWwkQLvpz8UzSAKo2PVZoz4R9QXe4Xk/edit" TargetMode="External"/><Relationship Id="rId26" Type="http://schemas.openxmlformats.org/officeDocument/2006/relationships/hyperlink" Target="https://youtu.be/ebOLqfeFhg0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hyperlink" Target="https://docs.google.com/document/d/1alVX9amQo97d22GeOII2cqjk81xDCVMynfK4oGA-L38/edit?usp=sharing" TargetMode="Externa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ocs.google.com/document/d/17O6lSusK20aXIlN2Daq_Al-GqjEGx-kS9ezstaGmkAI/edit?usp=sharing" TargetMode="External"/><Relationship Id="rId20" Type="http://schemas.openxmlformats.org/officeDocument/2006/relationships/hyperlink" Target="http://www.cits.net/china-travel-guide/bamboo-a-noble-plant-in-chinese-cultu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QBVkogPFdm-OHHhpMuMd8Pn3YL4ux3gnHSR0EssLVKU/edit?usp=sharing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rgo.ru/en/projects/protection-endangered-species-lynx/about-lynx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14.jpg"/><Relationship Id="rId10" Type="http://schemas.openxmlformats.org/officeDocument/2006/relationships/hyperlink" Target="https://www.awf.org/wildlife-conservation/thomsons-gazelle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kids.nationalgeographic.com/animals/amphibians/reticulatedglassfrog/#/reticulated-glass-frog-profile.jpg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australiangeographic.com.au/topics/science-environment/2012/07/australias-most-poisonous-plants/" TargetMode="External"/><Relationship Id="rId22" Type="http://schemas.openxmlformats.org/officeDocument/2006/relationships/hyperlink" Target="https://kids.nationalgeographic.com/animals/mammals/coati/#/coati-map.png" TargetMode="External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A122-11F2-F64D-B016-5ABE14FF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1" y="642551"/>
            <a:ext cx="8520600" cy="171578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/>
              <a:t>Wonders of the World: </a:t>
            </a:r>
            <a:br>
              <a:rPr lang="en-US" b="1" i="1" dirty="0"/>
            </a:br>
            <a:r>
              <a:rPr lang="en-US" b="1" i="1" dirty="0"/>
              <a:t>Exploring Living Creatures</a:t>
            </a:r>
            <a:br>
              <a:rPr lang="en-US" dirty="0"/>
            </a:br>
            <a:r>
              <a:rPr lang="en-US" sz="2800" dirty="0"/>
              <a:t>Classification Activity</a:t>
            </a:r>
          </a:p>
        </p:txBody>
      </p:sp>
    </p:spTree>
    <p:extLst>
      <p:ext uri="{BB962C8B-B14F-4D97-AF65-F5344CB8AC3E}">
        <p14:creationId xmlns:p14="http://schemas.microsoft.com/office/powerpoint/2010/main" val="237122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5100" b="5100"/>
          <a:stretch/>
        </p:blipFill>
        <p:spPr>
          <a:xfrm>
            <a:off x="1434300" y="2057150"/>
            <a:ext cx="859113" cy="574425"/>
          </a:xfrm>
          <a:prstGeom prst="rect">
            <a:avLst/>
          </a:prstGeom>
          <a:noFill/>
          <a:ln w="3810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7300" y="2896650"/>
            <a:ext cx="934658" cy="574425"/>
          </a:xfrm>
          <a:prstGeom prst="rect">
            <a:avLst/>
          </a:prstGeom>
          <a:noFill/>
          <a:ln w="3810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039" y="3704625"/>
            <a:ext cx="955411" cy="594225"/>
          </a:xfrm>
          <a:prstGeom prst="rect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7" name="Google Shape;97;p18"/>
          <p:cNvCxnSpPr/>
          <p:nvPr/>
        </p:nvCxnSpPr>
        <p:spPr>
          <a:xfrm rot="10800000" flipH="1">
            <a:off x="3656250" y="3711275"/>
            <a:ext cx="589500" cy="9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8" name="Google Shape;98;p18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l="2785" r="2785"/>
          <a:stretch/>
        </p:blipFill>
        <p:spPr>
          <a:xfrm>
            <a:off x="5525059" y="2692375"/>
            <a:ext cx="753042" cy="574425"/>
          </a:xfrm>
          <a:prstGeom prst="rect">
            <a:avLst/>
          </a:prstGeom>
          <a:noFill/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9" name="Google Shape;99;p18"/>
          <p:cNvCxnSpPr>
            <a:stCxn id="94" idx="3"/>
          </p:cNvCxnSpPr>
          <p:nvPr/>
        </p:nvCxnSpPr>
        <p:spPr>
          <a:xfrm rot="10800000" flipH="1">
            <a:off x="2293413" y="2095962"/>
            <a:ext cx="422700" cy="24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8"/>
          <p:cNvCxnSpPr/>
          <p:nvPr/>
        </p:nvCxnSpPr>
        <p:spPr>
          <a:xfrm rot="10800000">
            <a:off x="3508625" y="2573250"/>
            <a:ext cx="299100" cy="25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1" name="Google Shape;101;p18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00975" y="2144053"/>
            <a:ext cx="859125" cy="400625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2" name="Google Shape;102;p18"/>
          <p:cNvCxnSpPr/>
          <p:nvPr/>
        </p:nvCxnSpPr>
        <p:spPr>
          <a:xfrm rot="10800000">
            <a:off x="5389704" y="2095950"/>
            <a:ext cx="385500" cy="55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" name="Google Shape;103;p18"/>
          <p:cNvCxnSpPr>
            <a:stCxn id="101" idx="0"/>
          </p:cNvCxnSpPr>
          <p:nvPr/>
        </p:nvCxnSpPr>
        <p:spPr>
          <a:xfrm rot="10800000" flipH="1">
            <a:off x="6530538" y="1735453"/>
            <a:ext cx="256200" cy="40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4" name="Google Shape;104;p18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t="11491" b="11491"/>
          <a:stretch/>
        </p:blipFill>
        <p:spPr>
          <a:xfrm>
            <a:off x="7780574" y="3130200"/>
            <a:ext cx="956177" cy="5744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5" name="Google Shape;105;p18"/>
          <p:cNvCxnSpPr/>
          <p:nvPr/>
        </p:nvCxnSpPr>
        <p:spPr>
          <a:xfrm rot="10800000">
            <a:off x="7951150" y="2791800"/>
            <a:ext cx="234600" cy="44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6" name="Google Shape;106;p18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l="7301" r="7301"/>
          <a:stretch/>
        </p:blipFill>
        <p:spPr>
          <a:xfrm>
            <a:off x="827424" y="1180902"/>
            <a:ext cx="635226" cy="4800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7" name="Google Shape;107;p18"/>
          <p:cNvCxnSpPr/>
          <p:nvPr/>
        </p:nvCxnSpPr>
        <p:spPr>
          <a:xfrm rot="10800000" flipH="1">
            <a:off x="1434299" y="1363902"/>
            <a:ext cx="611700" cy="1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8" name="Google Shape;108;p18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 l="8045" r="8054"/>
          <a:stretch/>
        </p:blipFill>
        <p:spPr>
          <a:xfrm>
            <a:off x="3820663" y="238775"/>
            <a:ext cx="753050" cy="575508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p18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 t="18282" b="18282"/>
          <a:stretch/>
        </p:blipFill>
        <p:spPr>
          <a:xfrm>
            <a:off x="7811590" y="1420900"/>
            <a:ext cx="894138" cy="559500"/>
          </a:xfrm>
          <a:prstGeom prst="rect">
            <a:avLst/>
          </a:prstGeom>
          <a:noFill/>
          <a:ln w="381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0" name="Google Shape;110;p18"/>
          <p:cNvCxnSpPr>
            <a:stCxn id="109" idx="1"/>
          </p:cNvCxnSpPr>
          <p:nvPr/>
        </p:nvCxnSpPr>
        <p:spPr>
          <a:xfrm rot="10800000">
            <a:off x="7507690" y="1623550"/>
            <a:ext cx="303900" cy="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1" name="Google Shape;111;p18">
            <a:hlinkClick r:id="rId22"/>
          </p:cNvPr>
          <p:cNvPicPr preferRelativeResize="0"/>
          <p:nvPr/>
        </p:nvPicPr>
        <p:blipFill rotWithShape="1">
          <a:blip r:embed="rId23">
            <a:alphaModFix/>
          </a:blip>
          <a:srcRect t="10373" b="10381"/>
          <a:stretch/>
        </p:blipFill>
        <p:spPr>
          <a:xfrm>
            <a:off x="1797647" y="2822397"/>
            <a:ext cx="956175" cy="51487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2" name="Google Shape;112;p18"/>
          <p:cNvCxnSpPr/>
          <p:nvPr/>
        </p:nvCxnSpPr>
        <p:spPr>
          <a:xfrm rot="10800000" flipH="1">
            <a:off x="2842250" y="2584650"/>
            <a:ext cx="24690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8"/>
          <p:cNvCxnSpPr/>
          <p:nvPr/>
        </p:nvCxnSpPr>
        <p:spPr>
          <a:xfrm rot="10800000" flipH="1">
            <a:off x="4444125" y="1963925"/>
            <a:ext cx="5607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4" name="Google Shape;114;p18">
            <a:hlinkClick r:id="rId24"/>
          </p:cNvPr>
          <p:cNvPicPr preferRelativeResize="0"/>
          <p:nvPr/>
        </p:nvPicPr>
        <p:blipFill rotWithShape="1">
          <a:blip r:embed="rId25">
            <a:alphaModFix/>
          </a:blip>
          <a:srcRect t="6567" b="6567"/>
          <a:stretch/>
        </p:blipFill>
        <p:spPr>
          <a:xfrm>
            <a:off x="7988675" y="311776"/>
            <a:ext cx="689155" cy="89792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5" name="Google Shape;115;p18"/>
          <p:cNvCxnSpPr/>
          <p:nvPr/>
        </p:nvCxnSpPr>
        <p:spPr>
          <a:xfrm flipH="1">
            <a:off x="7180575" y="909475"/>
            <a:ext cx="961200" cy="13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6" name="Google Shape;116;p18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750125" y="2018476"/>
            <a:ext cx="894126" cy="594224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7" name="Google Shape;117;p18"/>
          <p:cNvCxnSpPr>
            <a:stCxn id="108" idx="2"/>
          </p:cNvCxnSpPr>
          <p:nvPr/>
        </p:nvCxnSpPr>
        <p:spPr>
          <a:xfrm>
            <a:off x="4197187" y="814284"/>
            <a:ext cx="473100" cy="2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8" name="Google Shape;118;p1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385775" y="1180900"/>
            <a:ext cx="689149" cy="689149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9" name="Google Shape;119;p18"/>
          <p:cNvCxnSpPr>
            <a:stCxn id="118" idx="1"/>
          </p:cNvCxnSpPr>
          <p:nvPr/>
        </p:nvCxnSpPr>
        <p:spPr>
          <a:xfrm rot="10800000">
            <a:off x="2942075" y="1154075"/>
            <a:ext cx="443700" cy="37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18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Wonders of the World Map Classification Worksheet</a:t>
            </a:r>
            <a:endParaRPr dirty="0"/>
          </a:p>
        </p:txBody>
      </p:sp>
      <p:graphicFrame>
        <p:nvGraphicFramePr>
          <p:cNvPr id="137" name="Google Shape;137;p21"/>
          <p:cNvGraphicFramePr/>
          <p:nvPr>
            <p:extLst>
              <p:ext uri="{D42A27DB-BD31-4B8C-83A1-F6EECF244321}">
                <p14:modId xmlns:p14="http://schemas.microsoft.com/office/powerpoint/2010/main" val="1074891949"/>
              </p:ext>
            </p:extLst>
          </p:nvPr>
        </p:nvGraphicFramePr>
        <p:xfrm>
          <a:off x="311675" y="840472"/>
          <a:ext cx="8024061" cy="3833370"/>
        </p:xfrm>
        <a:graphic>
          <a:graphicData uri="http://schemas.openxmlformats.org/drawingml/2006/table">
            <a:tbl>
              <a:tblPr>
                <a:noFill/>
                <a:tableStyleId>{C6C9319F-EDE9-44FB-B3AC-03CE94FC9475}</a:tableStyleId>
              </a:tblPr>
              <a:tblGrid>
                <a:gridCol w="197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622809346"/>
                    </a:ext>
                  </a:extLst>
                </a:gridCol>
              </a:tblGrid>
              <a:tr h="556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Organi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sm Name and 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Image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Where is it found?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(continent, country, or area)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Unicellular or Multicellular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Micro- or Macro- Organism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Autotroph or Heterotroph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Carnivore, Herbivore, Omnivore, or NA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Stinknet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or Globe Chamomile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plant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the Americas, North America, United States, Arizona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Multicellular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Macro-Organism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Autotroph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Google Shape;175;p26">
            <a:extLst>
              <a:ext uri="{FF2B5EF4-FFF2-40B4-BE49-F238E27FC236}">
                <a16:creationId xmlns:a16="http://schemas.microsoft.com/office/drawing/2014/main" id="{7A2B9061-178B-FC4A-AC6E-51540204D104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12753" r="12753"/>
          <a:stretch/>
        </p:blipFill>
        <p:spPr>
          <a:xfrm>
            <a:off x="1281794" y="1812471"/>
            <a:ext cx="718456" cy="498021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18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Wonders of the World Map Classification Worksheet</a:t>
            </a:r>
            <a:endParaRPr dirty="0"/>
          </a:p>
        </p:txBody>
      </p:sp>
      <p:graphicFrame>
        <p:nvGraphicFramePr>
          <p:cNvPr id="137" name="Google Shape;137;p21"/>
          <p:cNvGraphicFramePr/>
          <p:nvPr>
            <p:extLst>
              <p:ext uri="{D42A27DB-BD31-4B8C-83A1-F6EECF244321}">
                <p14:modId xmlns:p14="http://schemas.microsoft.com/office/powerpoint/2010/main" val="3444235368"/>
              </p:ext>
            </p:extLst>
          </p:nvPr>
        </p:nvGraphicFramePr>
        <p:xfrm>
          <a:off x="311675" y="840472"/>
          <a:ext cx="8024061" cy="3833370"/>
        </p:xfrm>
        <a:graphic>
          <a:graphicData uri="http://schemas.openxmlformats.org/drawingml/2006/table">
            <a:tbl>
              <a:tblPr>
                <a:noFill/>
                <a:tableStyleId>{C6C9319F-EDE9-44FB-B3AC-03CE94FC9475}</a:tableStyleId>
              </a:tblPr>
              <a:tblGrid>
                <a:gridCol w="197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622809346"/>
                    </a:ext>
                  </a:extLst>
                </a:gridCol>
              </a:tblGrid>
              <a:tr h="556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Organi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sm Name and 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Photo Description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Where is it found?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(continent, country, or area)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Unicellular or Multicellular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Micro- or Macro- Organism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Autotroph or Heterotroph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Carnivore, Herbivore, Omnivore, or NA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76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18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Wonders of the World Map Classification Worksheet</a:t>
            </a:r>
            <a:endParaRPr dirty="0"/>
          </a:p>
        </p:txBody>
      </p:sp>
      <p:graphicFrame>
        <p:nvGraphicFramePr>
          <p:cNvPr id="137" name="Google Shape;137;p21"/>
          <p:cNvGraphicFramePr/>
          <p:nvPr>
            <p:extLst>
              <p:ext uri="{D42A27DB-BD31-4B8C-83A1-F6EECF244321}">
                <p14:modId xmlns:p14="http://schemas.microsoft.com/office/powerpoint/2010/main" val="2215143303"/>
              </p:ext>
            </p:extLst>
          </p:nvPr>
        </p:nvGraphicFramePr>
        <p:xfrm>
          <a:off x="311675" y="840472"/>
          <a:ext cx="8024061" cy="3833370"/>
        </p:xfrm>
        <a:graphic>
          <a:graphicData uri="http://schemas.openxmlformats.org/drawingml/2006/table">
            <a:tbl>
              <a:tblPr>
                <a:noFill/>
                <a:tableStyleId>{C6C9319F-EDE9-44FB-B3AC-03CE94FC9475}</a:tableStyleId>
              </a:tblPr>
              <a:tblGrid>
                <a:gridCol w="197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622809346"/>
                    </a:ext>
                  </a:extLst>
                </a:gridCol>
              </a:tblGrid>
              <a:tr h="556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Organi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sm Name and 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Photo Description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Where is it found?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(continent, country, or area)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Unicellular or Multicellular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Micro- or Macro- Organism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Autotroph or Heterotroph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Carnivore, Herbivore, Omnivore, or NA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0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18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Wonders of the World Map Classification Worksheet</a:t>
            </a:r>
            <a:endParaRPr dirty="0"/>
          </a:p>
        </p:txBody>
      </p:sp>
      <p:graphicFrame>
        <p:nvGraphicFramePr>
          <p:cNvPr id="137" name="Google Shape;137;p21"/>
          <p:cNvGraphicFramePr/>
          <p:nvPr>
            <p:extLst>
              <p:ext uri="{D42A27DB-BD31-4B8C-83A1-F6EECF244321}">
                <p14:modId xmlns:p14="http://schemas.microsoft.com/office/powerpoint/2010/main" val="2295406288"/>
              </p:ext>
            </p:extLst>
          </p:nvPr>
        </p:nvGraphicFramePr>
        <p:xfrm>
          <a:off x="311675" y="840472"/>
          <a:ext cx="8024061" cy="1512470"/>
        </p:xfrm>
        <a:graphic>
          <a:graphicData uri="http://schemas.openxmlformats.org/drawingml/2006/table">
            <a:tbl>
              <a:tblPr>
                <a:noFill/>
                <a:tableStyleId>{C6C9319F-EDE9-44FB-B3AC-03CE94FC9475}</a:tableStyleId>
              </a:tblPr>
              <a:tblGrid>
                <a:gridCol w="197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622809346"/>
                    </a:ext>
                  </a:extLst>
                </a:gridCol>
              </a:tblGrid>
              <a:tr h="556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Organi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sm Name and 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Photo Description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Where is it found?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(continent, country, or area)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Unicellular or Multicellular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Micro- or Macro- Organism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Autotroph or Heterotroph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Carnivore, Herbivore, Omnivore, or NA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1645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{F4B809E7-13DD-CF4B-8484-2A3EB6094A51}tf10001069</Template>
  <TotalTime>97</TotalTime>
  <Words>203</Words>
  <Application>Microsoft Macintosh PowerPoint</Application>
  <PresentationFormat>On-screen Show (16:9)</PresentationFormat>
  <Paragraphs>45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Simple Light</vt:lpstr>
      <vt:lpstr>Wonders of the World:  Exploring Living Creatures Classification Activity</vt:lpstr>
      <vt:lpstr>PowerPoint Presentation</vt:lpstr>
      <vt:lpstr>Wonders of the World Map Classification Worksheet</vt:lpstr>
      <vt:lpstr>Wonders of the World Map Classification Worksheet</vt:lpstr>
      <vt:lpstr>Wonders of the World Map Classification Worksheet</vt:lpstr>
      <vt:lpstr>Wonders of the World Map Classification 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of the World</dc:title>
  <cp:lastModifiedBy>Gale Ekiss</cp:lastModifiedBy>
  <cp:revision>7</cp:revision>
  <dcterms:modified xsi:type="dcterms:W3CDTF">2023-01-24T15:42:55Z</dcterms:modified>
</cp:coreProperties>
</file>