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73" r:id="rId12"/>
    <p:sldId id="274" r:id="rId13"/>
    <p:sldId id="271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2DB50-A5F4-4B17-A73B-5E581FACD97C}">
  <a:tblStyle styleId="{F862DB50-A5F4-4B17-A73B-5E581FACD9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94"/>
  </p:normalViewPr>
  <p:slideViewPr>
    <p:cSldViewPr snapToGrid="0">
      <p:cViewPr varScale="1">
        <p:scale>
          <a:sx n="156" d="100"/>
          <a:sy n="156" d="100"/>
        </p:scale>
        <p:origin x="6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419e24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419e24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f699f1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f699f1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2f699f1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2f699f1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2f699f1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2f699f1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a298e6b7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a298e6b7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a298e6b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a298e6b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bb1e39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bb1e39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bb1e392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bb1e392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b1e3929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b1e3929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6e7661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6e7661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6e7661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46e7661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49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a298e6b7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a298e6b7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motion.com/video/xxlwil" TargetMode="External"/><Relationship Id="rId13" Type="http://schemas.openxmlformats.org/officeDocument/2006/relationships/image" Target="../media/image23.png"/><Relationship Id="rId18" Type="http://schemas.openxmlformats.org/officeDocument/2006/relationships/hyperlink" Target="https://docs.google.com/document/d/1Vz2oEWfMgoGkiWwkQLvpz8UzSAKo2PVZoz4R9QXe4Xk/edit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hyperlink" Target="https://docs.google.com/document/d/1alVX9amQo97d22GeOII2cqjk81xDCVMynfK4oGA-L38/edit?usp=sharing" TargetMode="External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docs.google.com/document/d/17O6lSusK20aXIlN2Daq_Al-GqjEGx-kS9ezstaGmkAI/edit?usp=sharing" TargetMode="External"/><Relationship Id="rId20" Type="http://schemas.openxmlformats.org/officeDocument/2006/relationships/hyperlink" Target="http://www.cits.net/china-travel-guide/bamboo-a-noble-plant-in-chinese-cultu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QBVkogPFdm-OHHhpMuMd8Pn3YL4ux3gnHSR0EssLVKU/edit?usp=sharing" TargetMode="External"/><Relationship Id="rId11" Type="http://schemas.openxmlformats.org/officeDocument/2006/relationships/image" Target="../media/image22.png"/><Relationship Id="rId24" Type="http://schemas.openxmlformats.org/officeDocument/2006/relationships/hyperlink" Target="https://www.rgo.ru/en/projects/protection-endangered-species-lynx/about-lynx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image" Target="../media/image31.jpeg"/><Relationship Id="rId10" Type="http://schemas.openxmlformats.org/officeDocument/2006/relationships/hyperlink" Target="https://www.awf.org/wildlife-conservation/thomsons-gazelle" TargetMode="External"/><Relationship Id="rId19" Type="http://schemas.openxmlformats.org/officeDocument/2006/relationships/image" Target="../media/image26.png"/><Relationship Id="rId4" Type="http://schemas.openxmlformats.org/officeDocument/2006/relationships/hyperlink" Target="https://kids.nationalgeographic.com/animals/amphibians/reticulatedglassfrog/#/reticulated-glass-frog-profile.jpg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s://www.australiangeographic.com.au/topics/science-environment/2012/07/australias-most-poisonous-plants/" TargetMode="External"/><Relationship Id="rId22" Type="http://schemas.openxmlformats.org/officeDocument/2006/relationships/hyperlink" Target="https://kids.nationalgeographic.com/animals/mammals/coati/#/coati-map.png" TargetMode="External"/><Relationship Id="rId27" Type="http://schemas.openxmlformats.org/officeDocument/2006/relationships/hyperlink" Target="https://youtu.be/gJ4pl8z4h1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O6lSusK20aXIlN2Daq_Al-GqjEGx-kS9ezstaGmkAI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45198" y="494593"/>
            <a:ext cx="2498002" cy="3358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b="1" i="1" dirty="0"/>
              <a:t>Wonders of the World: Exploring Living Creatures</a:t>
            </a:r>
            <a:br>
              <a:rPr lang="en" dirty="0"/>
            </a:br>
            <a:r>
              <a:rPr lang="en" sz="2400" dirty="0"/>
              <a:t>Lesson PowerPoint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79110-777E-B846-BCD3-466663DC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49" y="915442"/>
            <a:ext cx="4674409" cy="36120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BCFBD-FE64-D045-B3E6-CEFF848B4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>
            <a:hlinkClick r:id="rId4"/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300" y="2057150"/>
            <a:ext cx="859113" cy="574425"/>
          </a:xfrm>
          <a:prstGeom prst="rect">
            <a:avLst/>
          </a:prstGeom>
          <a:noFill/>
          <a:ln w="3810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p21">
            <a:hlinkClick r:id="rId6"/>
          </p:cNvPr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300" y="2896650"/>
            <a:ext cx="934658" cy="574425"/>
          </a:xfrm>
          <a:prstGeom prst="rect">
            <a:avLst/>
          </a:prstGeom>
          <a:noFill/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p21">
            <a:hlinkClick r:id="rId8"/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039" y="3704625"/>
            <a:ext cx="955411" cy="594225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0" name="Google Shape;120;p21"/>
          <p:cNvCxnSpPr/>
          <p:nvPr/>
        </p:nvCxnSpPr>
        <p:spPr>
          <a:xfrm rot="10800000" flipH="1">
            <a:off x="3656250" y="3711275"/>
            <a:ext cx="589500" cy="9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1" name="Google Shape;121;p21">
            <a:hlinkClick r:id="rId10"/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059" y="2692375"/>
            <a:ext cx="753042" cy="574425"/>
          </a:xfrm>
          <a:prstGeom prst="rect">
            <a:avLst/>
          </a:prstGeom>
          <a:noFill/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2" name="Google Shape;122;p21"/>
          <p:cNvCxnSpPr>
            <a:stCxn id="117" idx="3"/>
          </p:cNvCxnSpPr>
          <p:nvPr/>
        </p:nvCxnSpPr>
        <p:spPr>
          <a:xfrm rot="10800000" flipH="1">
            <a:off x="2293413" y="2095962"/>
            <a:ext cx="422700" cy="24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21"/>
          <p:cNvCxnSpPr/>
          <p:nvPr/>
        </p:nvCxnSpPr>
        <p:spPr>
          <a:xfrm rot="10800000">
            <a:off x="3508625" y="2573250"/>
            <a:ext cx="299100" cy="25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4" name="Google Shape;124;p21">
            <a:hlinkClick r:id="rId12"/>
          </p:cNvPr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75" y="2144053"/>
            <a:ext cx="859125" cy="400625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5" name="Google Shape;125;p21"/>
          <p:cNvCxnSpPr/>
          <p:nvPr/>
        </p:nvCxnSpPr>
        <p:spPr>
          <a:xfrm rot="10800000">
            <a:off x="5389704" y="2095950"/>
            <a:ext cx="385500" cy="55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21"/>
          <p:cNvCxnSpPr>
            <a:stCxn id="124" idx="0"/>
          </p:cNvCxnSpPr>
          <p:nvPr/>
        </p:nvCxnSpPr>
        <p:spPr>
          <a:xfrm rot="10800000" flipH="1">
            <a:off x="6530538" y="1735453"/>
            <a:ext cx="256200" cy="40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7" name="Google Shape;127;p21">
            <a:hlinkClick r:id="rId14"/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574" y="3130200"/>
            <a:ext cx="956177" cy="57442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8" name="Google Shape;128;p21"/>
          <p:cNvCxnSpPr/>
          <p:nvPr/>
        </p:nvCxnSpPr>
        <p:spPr>
          <a:xfrm rot="10800000">
            <a:off x="7951150" y="2791800"/>
            <a:ext cx="234600" cy="44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9" name="Google Shape;129;p21">
            <a:hlinkClick r:id="rId16"/>
          </p:cNvPr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424" y="1180902"/>
            <a:ext cx="635226" cy="480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0" name="Google Shape;130;p21"/>
          <p:cNvCxnSpPr/>
          <p:nvPr/>
        </p:nvCxnSpPr>
        <p:spPr>
          <a:xfrm rot="10800000" flipH="1">
            <a:off x="1434299" y="1363902"/>
            <a:ext cx="611700" cy="1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1" name="Google Shape;131;p21">
            <a:hlinkClick r:id="rId18"/>
          </p:cNvPr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7812" y="229659"/>
            <a:ext cx="635225" cy="485455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1">
            <a:hlinkClick r:id="rId20"/>
          </p:cNvPr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590" y="1420900"/>
            <a:ext cx="894138" cy="559500"/>
          </a:xfrm>
          <a:prstGeom prst="rect">
            <a:avLst/>
          </a:prstGeom>
          <a:noFill/>
          <a:ln w="381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3" name="Google Shape;133;p21"/>
          <p:cNvCxnSpPr>
            <a:stCxn id="132" idx="1"/>
          </p:cNvCxnSpPr>
          <p:nvPr/>
        </p:nvCxnSpPr>
        <p:spPr>
          <a:xfrm rot="10800000">
            <a:off x="7507690" y="1623550"/>
            <a:ext cx="303900" cy="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4" name="Google Shape;134;p21">
            <a:hlinkClick r:id="rId22"/>
          </p:cNvPr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647" y="2822397"/>
            <a:ext cx="956175" cy="51487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5" name="Google Shape;135;p21"/>
          <p:cNvCxnSpPr/>
          <p:nvPr/>
        </p:nvCxnSpPr>
        <p:spPr>
          <a:xfrm rot="10800000" flipH="1">
            <a:off x="2842250" y="2584650"/>
            <a:ext cx="246900" cy="2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21"/>
          <p:cNvCxnSpPr/>
          <p:nvPr/>
        </p:nvCxnSpPr>
        <p:spPr>
          <a:xfrm rot="10800000" flipH="1">
            <a:off x="4444125" y="1963925"/>
            <a:ext cx="56070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7" name="Google Shape;137;p21">
            <a:hlinkClick r:id="rId24"/>
          </p:cNvPr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575" y="179876"/>
            <a:ext cx="689155" cy="897925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8" name="Google Shape;138;p21"/>
          <p:cNvCxnSpPr/>
          <p:nvPr/>
        </p:nvCxnSpPr>
        <p:spPr>
          <a:xfrm flipH="1">
            <a:off x="7180575" y="909475"/>
            <a:ext cx="961200" cy="13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9" name="Google Shape;139;p21"/>
          <p:cNvPicPr preferRelativeResize="0"/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725" y="2175375"/>
            <a:ext cx="955400" cy="481072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1">
            <a:hlinkClick r:id="rId27"/>
          </p:cNvPr>
          <p:cNvPicPr preferRelativeResize="0"/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625" y="1275825"/>
            <a:ext cx="689149" cy="594225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1" name="Google Shape;141;p21"/>
          <p:cNvCxnSpPr/>
          <p:nvPr/>
        </p:nvCxnSpPr>
        <p:spPr>
          <a:xfrm>
            <a:off x="4245750" y="715114"/>
            <a:ext cx="477900" cy="32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1"/>
          <p:cNvCxnSpPr/>
          <p:nvPr/>
        </p:nvCxnSpPr>
        <p:spPr>
          <a:xfrm rot="10800000">
            <a:off x="2919600" y="1110112"/>
            <a:ext cx="365400" cy="3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3E361-264D-7845-BA2D-0B6F4942CE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11700" y="18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Map Classification Worksheet</a:t>
            </a:r>
            <a:endParaRPr dirty="0"/>
          </a:p>
        </p:txBody>
      </p:sp>
      <p:graphicFrame>
        <p:nvGraphicFramePr>
          <p:cNvPr id="137" name="Google Shape;137;p21"/>
          <p:cNvGraphicFramePr/>
          <p:nvPr>
            <p:extLst>
              <p:ext uri="{D42A27DB-BD31-4B8C-83A1-F6EECF244321}">
                <p14:modId xmlns:p14="http://schemas.microsoft.com/office/powerpoint/2010/main" val="3109828415"/>
              </p:ext>
            </p:extLst>
          </p:nvPr>
        </p:nvGraphicFramePr>
        <p:xfrm>
          <a:off x="311675" y="840472"/>
          <a:ext cx="8024061" cy="3833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7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622809346"/>
                    </a:ext>
                  </a:extLst>
                </a:gridCol>
              </a:tblGrid>
              <a:tr h="556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Organi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sm Name, Plant or Animal, and 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Image or Illustration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Where is it found?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(continent, country, or area)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Unicellular or Multicellular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Micro- or Macro- Organism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Autotroph or Heterotroph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Carnivore, Herbivore, Omnivore, or NA</a:t>
                      </a:r>
                      <a:r>
                        <a:rPr lang="en-US" sz="1200" b="1" dirty="0">
                          <a:effectLst/>
                          <a:latin typeface="+mj-lt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9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Stinknet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 or Globe Chamomile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the Americas, North America, United States, Arizona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Multicellular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Macro-Organism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Autotroph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" pitchFamily="2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Google Shape;175;p26">
            <a:extLst>
              <a:ext uri="{FF2B5EF4-FFF2-40B4-BE49-F238E27FC236}">
                <a16:creationId xmlns:a16="http://schemas.microsoft.com/office/drawing/2014/main" id="{7A2B9061-178B-FC4A-AC6E-51540204D104}"/>
              </a:ext>
            </a:extLst>
          </p:cNvPr>
          <p:cNvPicPr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794" y="1812471"/>
            <a:ext cx="718456" cy="49802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53AC7F30-DBD5-D646-BD2B-9DB260D8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06" y="1777714"/>
            <a:ext cx="8520600" cy="5727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Answers</a:t>
            </a:r>
            <a:r>
              <a:rPr lang="en-US" dirty="0"/>
              <a:t> to World Map Classification Worksheet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8243D-FABE-4D47-ACAD-009F234304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265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311700" y="1458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Wonders of the World Map Classification Worksheet </a:t>
            </a:r>
            <a:r>
              <a:rPr lang="en" sz="2200" dirty="0">
                <a:solidFill>
                  <a:srgbClr val="FF0000"/>
                </a:solidFill>
              </a:rPr>
              <a:t>Answer Key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209DEA-2589-2F4F-9AF6-B1686E40F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6F14C31-B838-FF41-B2C0-4C328437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56" y="676123"/>
            <a:ext cx="5763203" cy="4183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1823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Wonders of the World Map Classification Worksheet </a:t>
            </a:r>
            <a:r>
              <a:rPr lang="en" sz="2200" dirty="0">
                <a:solidFill>
                  <a:srgbClr val="FF0000"/>
                </a:solidFill>
              </a:rPr>
              <a:t>Answer Key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613CA-8CD9-694D-B935-163B8FBAC5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8097DA4-3BE8-F64E-A0C4-430AB046B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89" y="873028"/>
            <a:ext cx="5677255" cy="41505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Living Things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Made of Cells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Need Energy to Survive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Respond to Stimuli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Reproduce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Respiration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Movement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Grow and Develop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Remove Waste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Maintain Homeostasis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Genetic Material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Adapt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Evolve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873" y="3666824"/>
            <a:ext cx="1679251" cy="1219737"/>
          </a:xfrm>
          <a:prstGeom prst="rect">
            <a:avLst/>
          </a:prstGeom>
          <a:noFill/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772" y="2362228"/>
            <a:ext cx="1306075" cy="98691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025" y="3026387"/>
            <a:ext cx="1306076" cy="1609223"/>
          </a:xfrm>
          <a:prstGeom prst="rect">
            <a:avLst/>
          </a:prstGeom>
          <a:noFill/>
          <a:ln w="381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05" y="3666825"/>
            <a:ext cx="1895707" cy="1219737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B338B-74F8-C04E-8188-5616B67AE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07475"/>
            <a:ext cx="85206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Classification List	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691575"/>
            <a:ext cx="3999900" cy="2512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</a:rPr>
              <a:t>Autotroph: </a:t>
            </a:r>
            <a:endParaRPr sz="2400" b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Organisms that obtain their energy from solar energy.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Photosynthesis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Ex. algae, plants, trees.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676700" y="691325"/>
            <a:ext cx="4313700" cy="3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</a:rPr>
              <a:t>Heterotroph:</a:t>
            </a:r>
            <a:endParaRPr sz="2400" b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Organisms that obtain their energy from their environment.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Herbivores, Carnivores, Omnivores.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25" y="3474400"/>
            <a:ext cx="1155850" cy="897899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148" y="3474400"/>
            <a:ext cx="1155851" cy="897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045" y="3499450"/>
            <a:ext cx="1158038" cy="883351"/>
          </a:xfrm>
          <a:prstGeom prst="rect">
            <a:avLst/>
          </a:prstGeom>
          <a:noFill/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424" y="3492163"/>
            <a:ext cx="794000" cy="897924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775" y="3492163"/>
            <a:ext cx="1454924" cy="89792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876" y="3474400"/>
            <a:ext cx="1334924" cy="915687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90BD0-45A0-FA4E-9798-7832F3AA75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739F3-4325-004B-8B48-E160582FB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0300" y="305725"/>
            <a:ext cx="5726100" cy="5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United States of America</a:t>
            </a:r>
            <a:endParaRPr sz="28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017725"/>
            <a:ext cx="5011646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5445300" y="1209125"/>
            <a:ext cx="3248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In North America, the USA is a country with 50 states, a diverse flora and fauna. Many plants and animals.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What a Wonder!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BF9E84-4469-B64A-87EC-7F8DF1D55E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5073600" cy="54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Stinknet or Globe Chamomile</a:t>
            </a:r>
            <a:endParaRPr sz="280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694500"/>
            <a:ext cx="4882800" cy="42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Arizona has wonderful biomes. </a:t>
            </a:r>
            <a:r>
              <a:rPr lang="en" sz="2000" dirty="0" err="1">
                <a:solidFill>
                  <a:srgbClr val="000000"/>
                </a:solidFill>
              </a:rPr>
              <a:t>Stinknet</a:t>
            </a:r>
            <a:r>
              <a:rPr lang="en" sz="2000" dirty="0">
                <a:solidFill>
                  <a:srgbClr val="000000"/>
                </a:solidFill>
              </a:rPr>
              <a:t> or Globe Chamomile is a </a:t>
            </a:r>
            <a:r>
              <a:rPr lang="en" sz="2000">
                <a:solidFill>
                  <a:srgbClr val="000000"/>
                </a:solidFill>
              </a:rPr>
              <a:t>beautiful yellow flower</a:t>
            </a:r>
            <a:r>
              <a:rPr lang="en" sz="2000" dirty="0">
                <a:solidFill>
                  <a:srgbClr val="000000"/>
                </a:solidFill>
              </a:rPr>
              <a:t>.  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Stinknet Reading</a:t>
            </a: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550" y="152400"/>
            <a:ext cx="379866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925" y="2745600"/>
            <a:ext cx="3076805" cy="224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88" y="2339288"/>
            <a:ext cx="2771774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AFA7B-BE4D-4043-A8B1-0D33F2047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85000" y="155300"/>
            <a:ext cx="8520600" cy="18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</a:t>
            </a:r>
            <a:br>
              <a:rPr lang="en" dirty="0"/>
            </a:br>
            <a:r>
              <a:rPr lang="en" sz="1600" dirty="0"/>
              <a:t>-Let’s do one together, </a:t>
            </a:r>
            <a:r>
              <a:rPr lang="en" sz="1600" dirty="0" err="1"/>
              <a:t>Stinknet</a:t>
            </a:r>
            <a:r>
              <a:rPr lang="en" sz="1600" dirty="0"/>
              <a:t> or Globe Chamomile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-Use the 3-2-1 Strategy </a:t>
            </a:r>
            <a:endParaRPr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ONE photograph or drawing of the organism </a:t>
            </a:r>
            <a:endParaRPr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TWO geographical points where the organism is located</a:t>
            </a:r>
            <a:endParaRPr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THREE characteristics or adaptations of the organism </a:t>
            </a:r>
            <a:endParaRPr sz="1600" dirty="0"/>
          </a:p>
        </p:txBody>
      </p:sp>
      <p:graphicFrame>
        <p:nvGraphicFramePr>
          <p:cNvPr id="106" name="Google Shape;106;p19"/>
          <p:cNvGraphicFramePr/>
          <p:nvPr>
            <p:extLst>
              <p:ext uri="{D42A27DB-BD31-4B8C-83A1-F6EECF244321}">
                <p14:modId xmlns:p14="http://schemas.microsoft.com/office/powerpoint/2010/main" val="1854806922"/>
              </p:ext>
            </p:extLst>
          </p:nvPr>
        </p:nvGraphicFramePr>
        <p:xfrm>
          <a:off x="457450" y="2039834"/>
          <a:ext cx="4604407" cy="2630137"/>
        </p:xfrm>
        <a:graphic>
          <a:graphicData uri="http://schemas.openxmlformats.org/drawingml/2006/table">
            <a:tbl>
              <a:tblPr>
                <a:noFill/>
                <a:tableStyleId>{F862DB50-A5F4-4B17-A73B-5E581FACD97C}</a:tableStyleId>
              </a:tblPr>
              <a:tblGrid>
                <a:gridCol w="214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(1- ONE)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Name of Organism</a:t>
                      </a:r>
                      <a:endParaRPr sz="1400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dirty="0"/>
                        <a:t>Photograph or Drawing</a:t>
                      </a:r>
                      <a:endParaRPr sz="1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(2- TWO)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</a:rPr>
                        <a:t>Geographical Points where it is located </a:t>
                      </a: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(Water or Land and Continent, Country, or Area)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4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 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047E6-16E8-F043-8C6B-0D4191AD7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C2B5C5-FE43-A540-B7AD-B52038D8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21406"/>
              </p:ext>
            </p:extLst>
          </p:nvPr>
        </p:nvGraphicFramePr>
        <p:xfrm>
          <a:off x="5061856" y="2039834"/>
          <a:ext cx="2645229" cy="2631891"/>
        </p:xfrm>
        <a:graphic>
          <a:graphicData uri="http://schemas.openxmlformats.org/drawingml/2006/table">
            <a:tbl>
              <a:tblPr firstRow="1" bandRow="1">
                <a:tableStyleId>{F862DB50-A5F4-4B17-A73B-5E581FACD97C}</a:tableStyleId>
              </a:tblPr>
              <a:tblGrid>
                <a:gridCol w="2645229">
                  <a:extLst>
                    <a:ext uri="{9D8B030D-6E8A-4147-A177-3AD203B41FA5}">
                      <a16:colId xmlns:a16="http://schemas.microsoft.com/office/drawing/2014/main" val="2794918084"/>
                    </a:ext>
                  </a:extLst>
                </a:gridCol>
              </a:tblGrid>
              <a:tr h="1027812">
                <a:tc>
                  <a:txBody>
                    <a:bodyPr/>
                    <a:lstStyle/>
                    <a:p>
                      <a:pPr algn="ctr"/>
                      <a:endParaRPr lang="en" sz="6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en" dirty="0">
                          <a:solidFill>
                            <a:schemeClr val="dk1"/>
                          </a:solidFill>
                        </a:rPr>
                        <a:t>(3-THREE) Characteristics or Adaptations of the organism that are unique for their survival.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76111"/>
                  </a:ext>
                </a:extLst>
              </a:tr>
              <a:tr h="1595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60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85000" y="155300"/>
            <a:ext cx="8520600" cy="18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Wonders of the World </a:t>
            </a:r>
            <a:br>
              <a:rPr lang="en" dirty="0"/>
            </a:br>
            <a:r>
              <a:rPr lang="en" sz="1600" dirty="0"/>
              <a:t>-Let’s do one together, </a:t>
            </a:r>
            <a:r>
              <a:rPr lang="en" sz="1600" dirty="0" err="1"/>
              <a:t>Stinknet</a:t>
            </a:r>
            <a:r>
              <a:rPr lang="en" sz="1600" dirty="0"/>
              <a:t> or Globe Chamomile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-Use the 3-2-1 Strategy </a:t>
            </a:r>
            <a:endParaRPr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ONE photograph or drawing of the organism, </a:t>
            </a:r>
            <a:endParaRPr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TWO geographical points where the organism is located,</a:t>
            </a:r>
            <a:endParaRPr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THREE characteristics or adaptations of the organism </a:t>
            </a:r>
            <a:endParaRPr sz="1600" dirty="0"/>
          </a:p>
        </p:txBody>
      </p:sp>
      <p:graphicFrame>
        <p:nvGraphicFramePr>
          <p:cNvPr id="106" name="Google Shape;106;p19"/>
          <p:cNvGraphicFramePr/>
          <p:nvPr>
            <p:extLst>
              <p:ext uri="{D42A27DB-BD31-4B8C-83A1-F6EECF244321}">
                <p14:modId xmlns:p14="http://schemas.microsoft.com/office/powerpoint/2010/main" val="3138269799"/>
              </p:ext>
            </p:extLst>
          </p:nvPr>
        </p:nvGraphicFramePr>
        <p:xfrm>
          <a:off x="408214" y="2004200"/>
          <a:ext cx="5110843" cy="2927754"/>
        </p:xfrm>
        <a:graphic>
          <a:graphicData uri="http://schemas.openxmlformats.org/drawingml/2006/table">
            <a:tbl>
              <a:tblPr>
                <a:noFill/>
                <a:tableStyleId>{F862DB50-A5F4-4B17-A73B-5E581FACD97C}</a:tableStyleId>
              </a:tblPr>
              <a:tblGrid>
                <a:gridCol w="247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/>
                        <a:t>(1- ONE)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Name of Organism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dirty="0"/>
                        <a:t>Photograph or Drawing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(2- TWO)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Geographical Points where it is located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(Water or Land and Continent, Country, or Area)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6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dirty="0" err="1">
                          <a:solidFill>
                            <a:srgbClr val="222222"/>
                          </a:solidFill>
                        </a:rPr>
                        <a:t>Stinknet</a:t>
                      </a:r>
                      <a:r>
                        <a:rPr lang="en-US" dirty="0">
                          <a:solidFill>
                            <a:srgbClr val="222222"/>
                          </a:solidFill>
                        </a:rPr>
                        <a:t> or Globe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222222"/>
                          </a:solidFill>
                        </a:rPr>
                        <a:t>Chamomile, plant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/>
                        <a:t> 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The Americas, North America, United States, Arizona</a:t>
                      </a:r>
                      <a:endParaRPr lang="en-US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047E6-16E8-F043-8C6B-0D4191AD7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" name="Google Shape;175;p26">
            <a:extLst>
              <a:ext uri="{FF2B5EF4-FFF2-40B4-BE49-F238E27FC236}">
                <a16:creationId xmlns:a16="http://schemas.microsoft.com/office/drawing/2014/main" id="{6D240931-5F68-4141-A69A-A4B9983BCD6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3669785"/>
            <a:ext cx="912176" cy="83690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36FF47E-B2A8-A449-AA6E-787C7C532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25372"/>
              </p:ext>
            </p:extLst>
          </p:nvPr>
        </p:nvGraphicFramePr>
        <p:xfrm>
          <a:off x="5519057" y="2004200"/>
          <a:ext cx="3095092" cy="2902536"/>
        </p:xfrm>
        <a:graphic>
          <a:graphicData uri="http://schemas.openxmlformats.org/drawingml/2006/table">
            <a:tbl>
              <a:tblPr firstRow="1" bandRow="1">
                <a:tableStyleId>{F862DB50-A5F4-4B17-A73B-5E581FACD97C}</a:tableStyleId>
              </a:tblPr>
              <a:tblGrid>
                <a:gridCol w="3095092">
                  <a:extLst>
                    <a:ext uri="{9D8B030D-6E8A-4147-A177-3AD203B41FA5}">
                      <a16:colId xmlns:a16="http://schemas.microsoft.com/office/drawing/2014/main" val="3379436167"/>
                    </a:ext>
                  </a:extLst>
                </a:gridCol>
              </a:tblGrid>
              <a:tr h="1041079">
                <a:tc>
                  <a:txBody>
                    <a:bodyPr/>
                    <a:lstStyle/>
                    <a:p>
                      <a:pPr algn="ctr"/>
                      <a:endParaRPr lang="en" sz="6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en" dirty="0">
                          <a:solidFill>
                            <a:schemeClr val="dk1"/>
                          </a:solidFill>
                        </a:rPr>
                        <a:t>(3-THREE) Characteristics or Adaptations of the organism that are unique for their survival.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96328"/>
                  </a:ext>
                </a:extLst>
              </a:tr>
              <a:tr h="1861457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Multicellular, Macro organism, Autotroph</a:t>
                      </a: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Grows and invades (takes over space from other plants).</a:t>
                      </a: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-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Has a bad taste so animals do not eat it.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68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39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0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Directions for World Classification Worksheet	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829871"/>
            <a:ext cx="8520600" cy="4226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Using the Wonders of the World Map, click on 1-2 images to learn about these organisms.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Classify the organisms by common name, a brief description of what they are, and an illustration of each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Identify where the organisms are found? Water or Land and Continent, Country, or Region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600" dirty="0">
                <a:solidFill>
                  <a:schemeClr val="dk1"/>
                </a:solidFill>
              </a:rPr>
              <a:t>Describe the organisms as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Unicellular or Multicellular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Micro or Macro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Autotroph or Heterotroph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Carnivore, Herbivore, or Omnivore</a:t>
            </a:r>
          </a:p>
          <a:p>
            <a:pPr>
              <a:buClr>
                <a:schemeClr val="dk1"/>
              </a:buClr>
              <a:buSzPct val="166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</a:rPr>
              <a:t>You will be sharing your findings with the class. As others share their findings, you will complete the worksheet.</a:t>
            </a:r>
          </a:p>
          <a:p>
            <a:pPr>
              <a:buClr>
                <a:schemeClr val="dk1"/>
              </a:buClr>
              <a:buChar char="○"/>
            </a:pPr>
            <a:endParaRPr sz="22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8A7F74-9E6C-A44A-ADCE-9163AE394E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568</Words>
  <Application>Microsoft Macintosh PowerPoint</Application>
  <PresentationFormat>On-screen Show (16:9)</PresentationFormat>
  <Paragraphs>104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</vt:lpstr>
      <vt:lpstr>Simple Light</vt:lpstr>
      <vt:lpstr>Wonders of the World: Exploring Living Creatures Lesson PowerPoint</vt:lpstr>
      <vt:lpstr>Characteristics of Living Things</vt:lpstr>
      <vt:lpstr>Classification List </vt:lpstr>
      <vt:lpstr>PowerPoint Presentation</vt:lpstr>
      <vt:lpstr>United States of America</vt:lpstr>
      <vt:lpstr>Stinknet or Globe Chamomile</vt:lpstr>
      <vt:lpstr>Wonders of the World  -Let’s do one together, Stinknet or Globe Chamomile -Use the 3-2-1 Strategy  ONE photograph or drawing of the organism  TWO geographical points where the organism is located THREE characteristics or adaptations of the organism </vt:lpstr>
      <vt:lpstr>Wonders of the World  -Let’s do one together, Stinknet or Globe Chamomile -Use the 3-2-1 Strategy  ONE photograph or drawing of the organism,  TWO geographical points where the organism is located, THREE characteristics or adaptations of the organism </vt:lpstr>
      <vt:lpstr>Directions for World Classification Worksheet </vt:lpstr>
      <vt:lpstr>PowerPoint Presentation</vt:lpstr>
      <vt:lpstr>Wonders of the World Map Classification Worksheet</vt:lpstr>
      <vt:lpstr>Answers to World Map Classification Worksheet</vt:lpstr>
      <vt:lpstr>Wonders of the World Map Classification Worksheet Answer Key </vt:lpstr>
      <vt:lpstr>Wonders of the World Map Classification Worksheet 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the World</dc:title>
  <cp:lastModifiedBy>Gale Ekiss</cp:lastModifiedBy>
  <cp:revision>28</cp:revision>
  <dcterms:modified xsi:type="dcterms:W3CDTF">2023-01-24T15:41:38Z</dcterms:modified>
</cp:coreProperties>
</file>