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852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79" r:id="rId26"/>
    <p:sldId id="280" r:id="rId27"/>
    <p:sldId id="283" r:id="rId28"/>
    <p:sldId id="284" r:id="rId29"/>
    <p:sldId id="282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E89DE2-C6FF-3748-AEF9-F20064D277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6418A6-D1BD-A449-A5CC-DC761E1CEC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209326A-70F4-1D42-9C16-46ED106C8702}" type="datetimeFigureOut">
              <a:rPr lang="en-US"/>
              <a:pPr>
                <a:defRPr/>
              </a:pPr>
              <a:t>3/30/20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C2B6BE-C69A-5D4B-B55A-9D42AB3C0A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45FE3C1-64C7-F44D-977E-88BBE2DCB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85E8A-7216-FC49-BA5E-64744E8C2B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B4A84-E8E0-E64E-A733-73E84386F4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4203638-E16D-5449-BB05-04C4D02AE5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CAF5685B-6773-674B-9701-C64B867BC4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5CD69FD2-C4D9-444F-B8AA-60E42F4185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www.usa.usembassy.de/etexts/outgeogr/map10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www.usa.usembassy.de/etexts/outgeogr/map10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www.usa.usembassy.de/etexts/outgeogr/map10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A4745DC6-F4E4-9A48-896A-FCDB1FAB0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505F22D-5890-D44E-885C-F72108D9A706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F75E857F-436C-C647-B4B8-0756596859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8F754C33-50A8-3A42-BB2A-ECCE67CED8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www.Dfk9.wordpress.com/2010/12/11/the-travois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78A57AFE-3CDD-A143-9DE4-6446F55435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265EBE3-D5EF-9144-A472-A4331AC0E5D5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9C8A4BE4-30ED-2F40-B237-D76869153E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51B74A44-AE67-3E40-93C3-FE8CEFC8A6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Travaux-Piegan (The North American Indian; v.06)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2DBE4707-EB94-E943-9331-2A8FE0C657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7E50141-CA0B-6243-9617-35ED8C09E079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317616C8-DC6C-AA4B-995C-D488E57A8C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04251C50-D511-3145-A899-157692D4B6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www.courses.washington.edu/polarnor/maps.shmtl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7586F1CE-AFFB-E446-B846-2BE65E12AA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506387D-DD1C-CC4E-BD56-F05585EB8184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A2E9B13B-486C-2D40-8D5D-66F3DE0ACD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9FE1B2FB-F3CF-A048-A557-696FCFDABF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www.geography.ridley.on.ca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E21AB593-82C9-054C-98B2-828DE09B87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E7BBBB7-E31E-B44C-9E1F-FAC5524B2D21}" type="slidenum">
              <a:rPr lang="en-US" altLang="en-US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2607B960-1DB8-F042-97F0-AF48727421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43027D06-8694-7942-8ADB-FBE6187DE3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www.thecanadianencyclopedia.com</a:t>
            </a:r>
          </a:p>
          <a:p>
            <a:pPr>
              <a:spcBef>
                <a:spcPct val="0"/>
              </a:spcBef>
            </a:pPr>
            <a:r>
              <a:rPr lang="en-US" altLang="en-US"/>
              <a:t>www.polarprince.com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4F5F0C3-E8AE-A643-BEA8-A964EC1AB3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018C27B-C9E4-6844-833A-7A18661F08CF}" type="slidenum">
              <a:rPr lang="en-US" altLang="en-US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DBD6E237-5262-DC49-BA7A-C064AFEBF6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72F50E64-0FF3-824C-AEB2-5F22ADFD35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www.app-aid.com/cgi/eskimo-and-igloo</a:t>
            </a:r>
          </a:p>
          <a:p>
            <a:pPr>
              <a:spcBef>
                <a:spcPct val="0"/>
              </a:spcBef>
            </a:pPr>
            <a:r>
              <a:rPr lang="en-US" altLang="en-US"/>
              <a:t>http://www.loc.gov/pitcures/item/2005691861/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17553F45-47F6-C342-BBE7-A573F3138D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1EFD0E8-AF74-1341-8BB1-87803DBE6DBC}" type="slidenum">
              <a:rPr lang="en-US" altLang="en-US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D5F770F3-B200-9545-B68E-6D1879C240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C6719BED-96A1-F24E-823D-59DDBBFB66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www.frederickback.com/illutrateur/edition/media_igloo</a:t>
            </a: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B3CF7587-DC14-3440-9EE4-57B4F0392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BA70F55-4E64-D246-9692-CB57A244F7AB}" type="slidenum">
              <a:rPr lang="en-US" altLang="en-US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AB3CCED6-A360-124E-A425-FE1203356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95C59972-AB77-8C48-9A0C-74F91AEBB1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www.asapautorepair.net/images/inuit-tribe-homes</a:t>
            </a: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803CA345-8192-F743-B096-B293B54198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0BF82F0-A30A-ED46-B477-6BF7470A6900}" type="slidenum">
              <a:rPr lang="en-US" altLang="en-US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6E547D18-38B5-2546-A429-92655931B3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51385A17-13BE-8840-8B7D-61DF7AB3AF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www.caperfrashers.wordpress.com</a:t>
            </a:r>
          </a:p>
          <a:p>
            <a:pPr>
              <a:spcBef>
                <a:spcPct val="0"/>
              </a:spcBef>
            </a:pPr>
            <a:r>
              <a:rPr lang="en-US" altLang="en-US"/>
              <a:t>www.glenbow.org</a:t>
            </a: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F2D6A772-B1C7-C24D-9614-6DCBB95215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AB02780-E470-DD4A-AF41-90DEA634831D}" type="slidenum">
              <a:rPr lang="en-US" altLang="en-US">
                <a:latin typeface="Calibri" panose="020F0502020204030204" pitchFamily="34" charset="0"/>
              </a:rPr>
              <a:pPr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44D6B4CD-B8A6-8044-BCB6-69AF925EA7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F5A49FD8-9BA6-904D-ABA3-D823E8FD3F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www.thesealofnam.org/seal-hunts</a:t>
            </a:r>
          </a:p>
          <a:p>
            <a:pPr>
              <a:spcBef>
                <a:spcPct val="0"/>
              </a:spcBef>
            </a:pPr>
            <a:r>
              <a:rPr lang="en-US" altLang="en-US"/>
              <a:t>www.inmgroup.net/tivi/francais/catalog/c5_p2.html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6FC7DAC6-2295-D340-B0A2-3EA963FE23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4424287-542B-4D4C-8351-6FFCE358B799}" type="slidenum">
              <a:rPr lang="en-US" altLang="en-US">
                <a:latin typeface="Calibri" panose="020F0502020204030204" pitchFamily="34" charset="0"/>
              </a:rPr>
              <a:pPr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BBEBFD23-2875-D841-94C3-E4F80CB78A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57E00570-6342-E84C-8A22-773C7632F5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www.esa.org/tiee/vol/v5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8946513F-A7A1-7943-BE52-E83374FC2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D878074-9752-6242-B61F-0ED6329E1CBC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098E95C0-E375-B74D-BB93-FEAE46E5BB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4761A551-CB04-2F40-9EEB-225C33FC4A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www.umanitoba.ca</a:t>
            </a: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CB216A3B-9E0B-4049-A1B8-2C9C64C687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2D94EEF-B0E6-9340-B196-AA8E82E4467C}" type="slidenum">
              <a:rPr lang="en-US" altLang="en-US">
                <a:latin typeface="Calibri" panose="020F0502020204030204" pitchFamily="34" charset="0"/>
              </a:rPr>
              <a:pPr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7E3747E1-A91E-514A-B151-2E90200FDF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1864601B-A088-8B48-9D29-8611CE04E4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http://www.loc.gov/pictures/item/2006679127/</a:t>
            </a:r>
          </a:p>
          <a:p>
            <a:pPr>
              <a:spcBef>
                <a:spcPct val="0"/>
              </a:spcBef>
            </a:pPr>
            <a:r>
              <a:rPr lang="en-US" altLang="en-US"/>
              <a:t>http://www.loc.gov/pictures/item/2004665525/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DD5F8030-FBD9-494C-B2BE-2C9BAE564B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8906414-FEA2-1645-92D7-D6CA0853CE25}" type="slidenum">
              <a:rPr lang="en-US" altLang="en-US">
                <a:latin typeface="Calibri" panose="020F0502020204030204" pitchFamily="34" charset="0"/>
              </a:rPr>
              <a:pPr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3D93CABC-1393-C547-A053-76AE969C63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8BD402C3-D521-7648-BAE3-927D2C3365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www.thegoldensmith.blogspot.com</a:t>
            </a: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4242D7AA-91CE-B14A-AD2B-3FA32C7813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3C2DB4C-E8BD-2247-8AE1-AF3E48FE7328}" type="slidenum">
              <a:rPr lang="en-US" altLang="en-US">
                <a:latin typeface="Calibri" panose="020F0502020204030204" pitchFamily="34" charset="0"/>
              </a:rPr>
              <a:pPr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04E2D8A9-DEF3-4241-B87C-CC78FCA5B8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8C631735-01BE-D645-BF84-DE51CB2629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http://www.loc.gov/pictures/item/00652923/</a:t>
            </a: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D20784A9-FEDE-E241-8122-259CBAF46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74F13D4-28CD-6A4C-A22E-5DB84E60F28B}" type="slidenum">
              <a:rPr lang="en-US" altLang="en-US">
                <a:latin typeface="Calibri" panose="020F0502020204030204" pitchFamily="34" charset="0"/>
              </a:rPr>
              <a:pPr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EB012BA0-2DB9-0A43-A48A-61A081B538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51DF2E41-26C6-3444-87FA-BB211CCA35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http://www.loc.gov/pictures/item/00652923</a:t>
            </a: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C996C3DF-A08E-E04B-93C5-34FFE59625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84FE4A8-1880-F742-BDC6-2A5B4641FB86}" type="slidenum">
              <a:rPr lang="en-US" altLang="en-US">
                <a:latin typeface="Calibri" panose="020F0502020204030204" pitchFamily="34" charset="0"/>
              </a:rPr>
              <a:pPr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404716C6-2EEA-C549-8AE3-91CB7B5D4F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C0F517C5-ECDB-1C48-9492-0CCE7FE601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http://www.loc.gov/pictures/item/99615161/</a:t>
            </a: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AD27BBE1-90E6-1F4B-9A46-1EDA5FB671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007302F-A10F-614E-B2DE-9D074CE7558C}" type="slidenum">
              <a:rPr lang="en-US" altLang="en-US">
                <a:latin typeface="Calibri" panose="020F0502020204030204" pitchFamily="34" charset="0"/>
              </a:rPr>
              <a:pPr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FAD8B411-412A-0D4D-93E6-1F2E280A86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3E32C302-FDA3-9342-A99C-A770FC581E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www.snowlion.org/origins.html</a:t>
            </a: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1E320147-8197-CE46-8345-959202E8AF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43CD76F-C491-AA49-84C1-16D7B9564041}" type="slidenum">
              <a:rPr lang="en-US" altLang="en-US">
                <a:latin typeface="Calibri" panose="020F0502020204030204" pitchFamily="34" charset="0"/>
              </a:rPr>
              <a:pPr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B02BD5F7-1BF6-8846-9273-9D0C976AC7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F9825D34-7692-6841-9638-FF74312B90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http://www.loc.gov/pictures/item/91481043/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F29817CC-EC13-ED4D-8EEA-7E18175293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7C7CB00-B13F-3249-9E32-ADB4E21C8F01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2BD1741F-59AC-0A48-BE36-53940B7409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6B8C991B-F60C-9D41-A6F6-A485851DF8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http://cdm15330.contentdm.oclc.org/u?/p15330coll22,22515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E17C41AD-82B9-4941-B3B3-C3BCF06DD4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7927C77-0490-474D-ACC0-16B0784CB2B7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14E30401-3B05-8249-B1EC-8E0220704A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8646D83E-EE5C-F24E-BFF8-05F3286302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www.depassejones.com/20/people-hunting-buffalo</a:t>
            </a:r>
          </a:p>
          <a:p>
            <a:pPr>
              <a:spcBef>
                <a:spcPct val="0"/>
              </a:spcBef>
            </a:pPr>
            <a:r>
              <a:rPr lang="en-US" altLang="en-US"/>
              <a:t>www.allaboutshoes.ca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8D8CBDFC-8B19-7B4C-8366-6EAB3893F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5D33783-FC14-FB4E-BABA-F2D3F44758CF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628FA093-3A8E-1E4C-B61F-2C8D670B72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FDE19EC5-863A-2A4E-9B08-866056D709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http://cdm15330.contentdm.oclc.org/u?/p15330coll22,38036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43E52DE-A875-7947-B8EF-CEFC845155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FB7F75B-398D-D342-AA85-23B08B48BBFC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A88CE2E5-07D4-8E47-B2F0-4C40BEB802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ACC58860-0B99-4744-9130-30D2D92A3D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http://www.loc.gov/pictures/item/2003675414/</a:t>
            </a:r>
          </a:p>
          <a:p>
            <a:pPr>
              <a:spcBef>
                <a:spcPct val="0"/>
              </a:spcBef>
            </a:pPr>
            <a:r>
              <a:rPr lang="en-US" altLang="en-US"/>
              <a:t>http://cdm15330.contentdm.oclc.org/u?/p15330coll22,27193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74CDD2CE-CA26-6C48-87FE-F256318AAA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7048BEC-75E4-564F-A995-1C05A6E6C653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2E20968C-225F-E74C-A212-0EB03BA39F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713A2AB6-8C46-9B4C-87DE-93E53AD621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http://cdm15330.contentdm.oclc.org/u?/p15330coll22,33194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7F0155C9-CC8E-B74C-A5DC-D3A18A250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99EF4B2-EDC7-944B-8A9B-7710D6FB3575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769C3CFF-4F15-1443-BC2A-5667CE613D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F956BE78-1CCA-EC40-AA49-C7E41696A7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www.majesticview1.com/NAIDs/History.htm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580D6A25-50D7-4F44-8AE2-A4AB50A8A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2AFB562-C4CC-D043-BD33-11874030835C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E8A8F-CEBF-F04B-87EB-2A36A74A6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9B7C9-1A30-2840-924F-ACFBE101CA5D}" type="datetimeFigureOut">
              <a:rPr lang="en-US"/>
              <a:pPr>
                <a:defRPr/>
              </a:pPr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6F374-A9AE-ED47-8668-FAD243CAE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EEE13-80F0-FF4D-B403-AAD7B420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3C9D7-BCBD-7849-BB53-A4DDD67B09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80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7B0B1-128F-F243-8590-CCB95ECD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2A461-A7C8-154C-AB29-15F5FABE3C7A}" type="datetimeFigureOut">
              <a:rPr lang="en-US"/>
              <a:pPr>
                <a:defRPr/>
              </a:pPr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53F7E-C9DE-0A4C-BD12-2CEEF8AC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95A68-A540-2A43-BFB0-D2DDD011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A1C21-E6FE-BC4B-9D8A-5715019DC2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93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D85E9-BFBE-0846-AC27-BE93436FA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E252-C5BF-AC44-83CC-B1B202102C91}" type="datetimeFigureOut">
              <a:rPr lang="en-US"/>
              <a:pPr>
                <a:defRPr/>
              </a:pPr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61586-ECFF-D64A-B9B0-EC512A70D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95BE1-D80A-F54E-B724-54B0EA2E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07395-DE4D-FE40-A4A2-3DF201C00E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17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846D8-763A-F64E-AB26-892C3073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FFEF0-A850-0A4A-8314-C68E54C4F6D1}" type="datetimeFigureOut">
              <a:rPr lang="en-US"/>
              <a:pPr>
                <a:defRPr/>
              </a:pPr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3D3DA-6FDE-FA4E-9BD6-C3DEEF85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D17F6-7FE1-FD4A-9738-C5522045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AF272-BE93-B447-AF80-56B7F613C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70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D609B-31B5-D847-9FB7-F0FF883C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463E-A333-914C-9225-2AE0D673959C}" type="datetimeFigureOut">
              <a:rPr lang="en-US"/>
              <a:pPr>
                <a:defRPr/>
              </a:pPr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F0BCA-5E18-5548-AD6C-7851FA00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14BB5-04CF-C347-B2A6-0BFE56B4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74088-D8C7-F242-AF64-20EF8163AF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84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C8354A-5476-224B-8BB7-6D173ECF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E4995-3FF1-0A44-A0D4-1C2CABE84059}" type="datetimeFigureOut">
              <a:rPr lang="en-US"/>
              <a:pPr>
                <a:defRPr/>
              </a:pPr>
              <a:t>3/30/20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B3DF1D-9BA3-964F-9006-D9BE263A8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343559-F424-3543-9025-26D2B7A3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F2A26-94F8-1A4D-AF30-DFE1CA8ADF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6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79462B-F3DB-7548-AFDB-8D930932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F57DD-DB21-CB4C-A874-182476025FDE}" type="datetimeFigureOut">
              <a:rPr lang="en-US"/>
              <a:pPr>
                <a:defRPr/>
              </a:pPr>
              <a:t>3/30/20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6FB2E24-622B-A344-AF45-279F1F5F6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FB5EFE-ECF3-4741-ABF9-0D0D8DE0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91BF1-2F5F-BC4A-9B97-C31745F15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74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980FA85-0B01-F648-812B-A5D3827A3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92D6-5544-C44A-897D-55223244874C}" type="datetimeFigureOut">
              <a:rPr lang="en-US"/>
              <a:pPr>
                <a:defRPr/>
              </a:pPr>
              <a:t>3/30/20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8BAE556-64ED-6C4B-A14A-E4EC6E0D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C19BBA-F204-7846-890D-BA1165BA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D84F9-4959-ED40-92E9-B670117806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87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65080C-9185-134E-97ED-59E4DDFBD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ED5B8-2A0B-2843-8751-FB58B315FA66}" type="datetimeFigureOut">
              <a:rPr lang="en-US"/>
              <a:pPr>
                <a:defRPr/>
              </a:pPr>
              <a:t>3/30/20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B6D4C1-A4E8-C840-8455-0DF96C23A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358223D-3AE4-1844-9C62-4E27E4C2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C532C-05F2-054C-9EE9-22838A0313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41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DEAC0F-448D-9846-A07B-E23F4755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85BF7-3072-D242-B6F7-4FF191DA2D99}" type="datetimeFigureOut">
              <a:rPr lang="en-US"/>
              <a:pPr>
                <a:defRPr/>
              </a:pPr>
              <a:t>3/30/20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0FAAEB-8CD1-CD4F-A575-D3D0F3A31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7FF875-C327-804E-9AEE-56A056F0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0FC92-6790-664F-A00A-3C8E79BD29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94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>
            <a:extLst>
              <a:ext uri="{FF2B5EF4-FFF2-40B4-BE49-F238E27FC236}">
                <a16:creationId xmlns:a16="http://schemas.microsoft.com/office/drawing/2014/main" id="{EEEE1F1E-0D17-9144-84D8-133D4D17704D}"/>
              </a:ext>
            </a:extLst>
          </p:cNvPr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F7DD6F6-9416-6648-A5AE-A0368253853B}"/>
                </a:ext>
              </a:extLst>
            </p:cNvPr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ABF2EE3-88DC-3940-ABAB-DC46FF62452A}"/>
                </a:ext>
              </a:extLst>
            </p:cNvPr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D374797-F7F2-3A4B-B46D-BA3C44B73A53}"/>
                </a:ext>
              </a:extLst>
            </p:cNvPr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5008990-B6ED-7A41-83DC-CA1309408561}"/>
                </a:ext>
              </a:extLst>
            </p:cNvPr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E9A81E4-30CB-5D4D-ADEE-7CA0A60B81DF}"/>
                </a:ext>
              </a:extLst>
            </p:cNvPr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C6242EE-FB98-5243-B425-27ED2D48DDAF}"/>
                </a:ext>
              </a:extLst>
            </p:cNvPr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7DAF580-20B5-974F-B8CA-788B23D46F38}"/>
                </a:ext>
              </a:extLst>
            </p:cNvPr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FA3063-13F2-ED40-9868-1696831C5C27}"/>
                </a:ext>
              </a:extLst>
            </p:cNvPr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6613AFD5-FB9B-A944-B68D-243CB59616E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124CC-A077-3140-BEE3-771FB0A08A58}" type="datetimeFigureOut">
              <a:rPr lang="en-US"/>
              <a:pPr>
                <a:defRPr/>
              </a:pPr>
              <a:t>3/30/20</a:t>
            </a:fld>
            <a:endParaRPr 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376A075A-FF81-634C-BD82-E69F21421A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2F5E254-1BDB-604B-AFC4-6415CB34C09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0834361-529A-8A42-86FF-00958BF7AD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66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39321"/>
            </a:gs>
            <a:gs pos="100000">
              <a:srgbClr val="D03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>
            <a:extLst>
              <a:ext uri="{FF2B5EF4-FFF2-40B4-BE49-F238E27FC236}">
                <a16:creationId xmlns:a16="http://schemas.microsoft.com/office/drawing/2014/main" id="{C1B7A9D7-C192-EF4A-8794-8A5F4EBF6EC4}"/>
              </a:ext>
            </a:extLst>
          </p:cNvPr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685AC15-6FDB-1E4C-A8BF-DC60FED23DAB}"/>
              </a:ext>
            </a:extLst>
          </p:cNvPr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7567B21-D818-6047-98CB-A2D80F6BB222}"/>
              </a:ext>
            </a:extLst>
          </p:cNvPr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2D5CFC5-C20E-7741-BA43-542B9AD88FDC}"/>
              </a:ext>
            </a:extLst>
          </p:cNvPr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C998158C-6CD4-D749-9C7A-68FC55B3A46F}"/>
              </a:ext>
            </a:extLst>
          </p:cNvPr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F10EFA8-3838-4044-A551-B21C7CC46A04}"/>
              </a:ext>
            </a:extLst>
          </p:cNvPr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9A4A3BBC-B8AF-474F-9E0C-08DFFB057223}"/>
              </a:ext>
            </a:extLst>
          </p:cNvPr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2C044050-D73C-CA48-9366-592D421B961B}"/>
              </a:ext>
            </a:extLst>
          </p:cNvPr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189CFE90-7DA6-C24C-87EE-7D7377C9E149}"/>
              </a:ext>
            </a:extLst>
          </p:cNvPr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ACF02531-E34E-264A-8AA8-001994B5D042}"/>
              </a:ext>
            </a:extLst>
          </p:cNvPr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E5119238-5D90-C94C-AE8E-D951344229EA}"/>
              </a:ext>
            </a:extLst>
          </p:cNvPr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89E97C4-D6C2-7543-937C-3E44AEE1B376}"/>
              </a:ext>
            </a:extLst>
          </p:cNvPr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B720582B-A1E6-1940-9873-8524C6E9E8F9}"/>
              </a:ext>
            </a:extLst>
          </p:cNvPr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9113169D-D235-E249-89D3-80D57A67A859}"/>
              </a:ext>
            </a:extLst>
          </p:cNvPr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91738AB5-0DDA-2E42-ABD0-605510A853A7}"/>
              </a:ext>
            </a:extLst>
          </p:cNvPr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9191EA08-B252-3948-876A-E536A60550F8}"/>
              </a:ext>
            </a:extLst>
          </p:cNvPr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42C1D682-DA63-5D4F-AA6F-51970F3E9EE2}"/>
              </a:ext>
            </a:extLst>
          </p:cNvPr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7E7AB54-978D-AC44-AAC2-F27C8DA66097}"/>
              </a:ext>
            </a:extLst>
          </p:cNvPr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54BDF917-0D16-8647-BCA1-CBB72BDFF46A}"/>
              </a:ext>
            </a:extLst>
          </p:cNvPr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DD8AD14-FE9E-7F40-9CB8-76962348E30D}"/>
              </a:ext>
            </a:extLst>
          </p:cNvPr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27386FFC-CE4B-304E-824F-DFFA99C42209}"/>
              </a:ext>
            </a:extLst>
          </p:cNvPr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94EB18BF-8336-2F49-B3CA-B31A3C73BE2E}"/>
              </a:ext>
            </a:extLst>
          </p:cNvPr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1B28B2F2-DCE6-104E-BE99-66B22675E062}"/>
              </a:ext>
            </a:extLst>
          </p:cNvPr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3290966F-10BA-C14E-805D-A43823E38F48}"/>
              </a:ext>
            </a:extLst>
          </p:cNvPr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3CB214E4-52DD-1F49-B993-C0734383DB23}"/>
              </a:ext>
            </a:extLst>
          </p:cNvPr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8CBE0622-280F-FB45-8E89-00B8CCBB795D}"/>
              </a:ext>
            </a:extLst>
          </p:cNvPr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68EC6CC1-20FA-A844-81A2-1A6976D8BD2C}"/>
              </a:ext>
            </a:extLst>
          </p:cNvPr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DEFEE79B-F389-8A48-9632-3D3574FE5816}"/>
              </a:ext>
            </a:extLst>
          </p:cNvPr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06000175-16B5-F847-948C-9133E58FAA51}"/>
              </a:ext>
            </a:extLst>
          </p:cNvPr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BE75BBFA-5839-824F-AFA6-7C59C4242D85}"/>
              </a:ext>
            </a:extLst>
          </p:cNvPr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0F7333B-F89A-854E-9BB0-BE4841641168}"/>
              </a:ext>
            </a:extLst>
          </p:cNvPr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FD7E8CB-2BE2-C74D-931B-191848F9F787}"/>
              </a:ext>
            </a:extLst>
          </p:cNvPr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9CD21867-C5F6-4742-9C16-125BC70B0978}"/>
              </a:ext>
            </a:extLst>
          </p:cNvPr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C05DEE3C-0802-224F-87E5-400B9F1326D6}"/>
              </a:ext>
            </a:extLst>
          </p:cNvPr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C18D8C0-C19C-3B45-AAC2-6EC9FFC25B18}"/>
              </a:ext>
            </a:extLst>
          </p:cNvPr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98C6A4D9-18F5-0E4D-A717-AFA6B4D8CE87}"/>
              </a:ext>
            </a:extLst>
          </p:cNvPr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CBD7C6D-40CF-3343-AAB1-D619F9FA83D9}"/>
              </a:ext>
            </a:extLst>
          </p:cNvPr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6A246B96-5DDB-5D47-A257-A0C0464F0284}"/>
              </a:ext>
            </a:extLst>
          </p:cNvPr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8E4D0B1-9D3C-3D41-8273-548112D3F483}"/>
              </a:ext>
            </a:extLst>
          </p:cNvPr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DB8F663-2D20-F34C-80CB-E70F43285394}"/>
              </a:ext>
            </a:extLst>
          </p:cNvPr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B8372C0F-D8D8-5C47-9301-517FF65C7351}"/>
              </a:ext>
            </a:extLst>
          </p:cNvPr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A0BA7F4-E887-C442-98C2-DE8D666A1EB8}"/>
              </a:ext>
            </a:extLst>
          </p:cNvPr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6BD18BC8-1E9C-4740-8D7D-CB82E4865F39}"/>
              </a:ext>
            </a:extLst>
          </p:cNvPr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24F1C0D-F8F3-C04E-A4C1-8301A3F1413F}"/>
              </a:ext>
            </a:extLst>
          </p:cNvPr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A2D8644-6694-FF41-A347-A2260DC4367B}"/>
              </a:ext>
            </a:extLst>
          </p:cNvPr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D265417-6F63-EF4E-BF01-AB4A21D0A71F}"/>
              </a:ext>
            </a:extLst>
          </p:cNvPr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75C9B147-279C-2E48-B3A1-2EB93BF5A363}"/>
              </a:ext>
            </a:extLst>
          </p:cNvPr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4A420B3-B8D0-AF4C-90E0-BA77BCB830B5}"/>
              </a:ext>
            </a:extLst>
          </p:cNvPr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0515E3C-F467-C641-9EAB-73600C232AA5}"/>
              </a:ext>
            </a:extLst>
          </p:cNvPr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9" name="Title Placeholder 1">
            <a:extLst>
              <a:ext uri="{FF2B5EF4-FFF2-40B4-BE49-F238E27FC236}">
                <a16:creationId xmlns:a16="http://schemas.microsoft.com/office/drawing/2014/main" id="{DF67699E-E348-714C-88A1-C11BC820D1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60" name="Text Placeholder 2">
            <a:extLst>
              <a:ext uri="{FF2B5EF4-FFF2-40B4-BE49-F238E27FC236}">
                <a16:creationId xmlns:a16="http://schemas.microsoft.com/office/drawing/2014/main" id="{B9DC3132-29FC-F44A-9226-F2339AA7D2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FA346-A6FD-A54C-B62F-FFA262D0E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17CDC7-14C9-934D-8169-A9FA3B03C5BD}" type="datetimeFigureOut">
              <a:rPr lang="en-US"/>
              <a:pPr>
                <a:defRPr/>
              </a:pPr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F8720-BEEE-4A44-8054-1612C14C9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42E07-35C9-094C-B480-1CE1EC09B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fld id="{94C59016-F098-3C42-BF85-41C2F4049A5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5F3BBCA-4639-4443-97E0-1542BB85EAD1}"/>
              </a:ext>
            </a:extLst>
          </p:cNvPr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5911B79-8915-1D41-B7BC-4240EBA10096}"/>
              </a:ext>
            </a:extLst>
          </p:cNvPr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F914F1E-E513-2245-BEAC-38A9C030FE9E}"/>
              </a:ext>
            </a:extLst>
          </p:cNvPr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75C8A66-E5C4-8845-8504-18AF021D2F67}"/>
              </a:ext>
            </a:extLst>
          </p:cNvPr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362B100-225C-AC46-84D7-59A6F2F0D13D}"/>
              </a:ext>
            </a:extLst>
          </p:cNvPr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CE3FD9D-67DF-0245-AB76-BFB71DC780F0}"/>
              </a:ext>
            </a:extLst>
          </p:cNvPr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060DD6B-03A3-A24F-BA40-5913C498AC78}"/>
              </a:ext>
            </a:extLst>
          </p:cNvPr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E22E567-FBA7-6F42-BFF4-FEAE04C5C603}"/>
              </a:ext>
            </a:extLst>
          </p:cNvPr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8395AEE-58D1-0B49-875F-F54574ED9845}"/>
              </a:ext>
            </a:extLst>
          </p:cNvPr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5" r:id="rId9"/>
    <p:sldLayoutId id="2147483873" r:id="rId10"/>
    <p:sldLayoutId id="2147483874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anose="020B0703020202090204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Trebuchet MS" panose="020B0703020202090204" pitchFamily="34" charset="0"/>
          <a:cs typeface="Trebuchet MS" panose="020B070302020209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Trebuchet MS" panose="020B0703020202090204" pitchFamily="34" charset="0"/>
          <a:cs typeface="Trebuchet MS" panose="020B070302020209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Trebuchet MS" panose="020B0703020202090204" pitchFamily="34" charset="0"/>
          <a:cs typeface="Trebuchet MS" panose="020B070302020209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Trebuchet MS" panose="020B0703020202090204" pitchFamily="34" charset="0"/>
          <a:cs typeface="Trebuchet MS" panose="020B070302020209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2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1123CB70-0FB4-B84B-9F1B-83C7C6638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762000"/>
            <a:ext cx="7175500" cy="3733800"/>
          </a:xfrm>
        </p:spPr>
        <p:txBody>
          <a:bodyPr/>
          <a:lstStyle/>
          <a:p>
            <a:pPr marL="182563" algn="ctr"/>
            <a:r>
              <a:rPr lang="en-US" altLang="en-US">
                <a:cs typeface="Trebuchet MS" panose="020B0703020202090204" pitchFamily="34" charset="0"/>
              </a:rPr>
              <a:t>What If There Were No Trees?</a:t>
            </a:r>
            <a:br>
              <a:rPr lang="en-US" altLang="en-US">
                <a:cs typeface="Trebuchet MS" panose="020B0703020202090204" pitchFamily="34" charset="0"/>
              </a:rPr>
            </a:br>
            <a:br>
              <a:rPr lang="en-US" altLang="en-US" sz="2800">
                <a:cs typeface="Trebuchet MS" panose="020B0703020202090204" pitchFamily="34" charset="0"/>
              </a:rPr>
            </a:br>
            <a:r>
              <a:rPr lang="en-US" altLang="en-US" sz="3200">
                <a:cs typeface="Trebuchet MS" panose="020B0703020202090204" pitchFamily="34" charset="0"/>
              </a:rPr>
              <a:t>How do people adapt to an environment where there are no trees?</a:t>
            </a:r>
            <a:endParaRPr lang="en-US" altLang="en-US">
              <a:cs typeface="Trebuchet MS" panose="020B070302020209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A54CB1-BF47-2D42-BF9C-659783FAB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1000"/>
            <a:ext cx="65119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ea typeface="+mj-ea"/>
              </a:rPr>
              <a:t>These tribes used buffalo and antelope hides to make clothes. They added  feathers, animal fur, and glass beads for decoration.</a:t>
            </a:r>
          </a:p>
        </p:txBody>
      </p:sp>
      <p:pic>
        <p:nvPicPr>
          <p:cNvPr id="12291" name="Content Placeholder 6">
            <a:extLst>
              <a:ext uri="{FF2B5EF4-FFF2-40B4-BE49-F238E27FC236}">
                <a16:creationId xmlns:a16="http://schemas.microsoft.com/office/drawing/2014/main" id="{D2C39DFB-2B48-3944-829D-2F5393E63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905000"/>
            <a:ext cx="2971800" cy="3840163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2" name="Rectangle 1">
            <a:extLst>
              <a:ext uri="{FF2B5EF4-FFF2-40B4-BE49-F238E27FC236}">
                <a16:creationId xmlns:a16="http://schemas.microsoft.com/office/drawing/2014/main" id="{865704C1-DCA6-AD49-94A0-B02D1C7F4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867400"/>
            <a:ext cx="4648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http://cdm15330.contentdm.oclc.org/u?/p15330coll22,33194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2E16CC8-A2AC-914E-A25D-C3BCFEBC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cs typeface="Trebuchet MS" panose="020B0703020202090204" pitchFamily="34" charset="0"/>
              </a:rPr>
              <a:t>The hides were cleaned and stretched in the sun to tan them.</a:t>
            </a:r>
          </a:p>
        </p:txBody>
      </p:sp>
      <p:pic>
        <p:nvPicPr>
          <p:cNvPr id="13315" name="Content Placeholder 3">
            <a:extLst>
              <a:ext uri="{FF2B5EF4-FFF2-40B4-BE49-F238E27FC236}">
                <a16:creationId xmlns:a16="http://schemas.microsoft.com/office/drawing/2014/main" id="{DD669CBC-B7F7-BF4E-8402-19637FBF3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2133600"/>
            <a:ext cx="5257800" cy="2792413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6" name="Rectangle 2">
            <a:extLst>
              <a:ext uri="{FF2B5EF4-FFF2-40B4-BE49-F238E27FC236}">
                <a16:creationId xmlns:a16="http://schemas.microsoft.com/office/drawing/2014/main" id="{0E8E5E58-8F62-0B4F-96C6-8EEAD9F7D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105400"/>
            <a:ext cx="3352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www.majesticview1.com/NAIDs/History.htm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>
            <a:extLst>
              <a:ext uri="{FF2B5EF4-FFF2-40B4-BE49-F238E27FC236}">
                <a16:creationId xmlns:a16="http://schemas.microsoft.com/office/drawing/2014/main" id="{41F7D07A-5A45-BD41-B42D-A7129110B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304800"/>
            <a:ext cx="6511925" cy="1600200"/>
          </a:xfrm>
        </p:spPr>
        <p:txBody>
          <a:bodyPr/>
          <a:lstStyle/>
          <a:p>
            <a:r>
              <a:rPr lang="en-US" altLang="en-US" sz="2800">
                <a:cs typeface="Trebuchet MS" panose="020B0703020202090204" pitchFamily="34" charset="0"/>
              </a:rPr>
              <a:t>For transporation, they used a travois. This was a type of sled that a dog pulled. Later, horses were used.</a:t>
            </a:r>
          </a:p>
        </p:txBody>
      </p:sp>
      <p:pic>
        <p:nvPicPr>
          <p:cNvPr id="14339" name="Content Placeholder 5">
            <a:extLst>
              <a:ext uri="{FF2B5EF4-FFF2-40B4-BE49-F238E27FC236}">
                <a16:creationId xmlns:a16="http://schemas.microsoft.com/office/drawing/2014/main" id="{6E29AD67-2631-7248-8D1E-4B1ABDA46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065338"/>
            <a:ext cx="5253038" cy="4052887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0" name="Rectangle 1">
            <a:extLst>
              <a:ext uri="{FF2B5EF4-FFF2-40B4-BE49-F238E27FC236}">
                <a16:creationId xmlns:a16="http://schemas.microsoft.com/office/drawing/2014/main" id="{5E238114-8B75-004B-8DCD-11D59E4D2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6242050"/>
            <a:ext cx="3733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www.Dfk9.wordpress.com/2010/12/11/the-travois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>
            <a:extLst>
              <a:ext uri="{FF2B5EF4-FFF2-40B4-BE49-F238E27FC236}">
                <a16:creationId xmlns:a16="http://schemas.microsoft.com/office/drawing/2014/main" id="{4143E290-10B4-1A4B-9150-7BE3A3D7D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304800"/>
            <a:ext cx="6629400" cy="5516563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3" name="Rectangle 1">
            <a:extLst>
              <a:ext uri="{FF2B5EF4-FFF2-40B4-BE49-F238E27FC236}">
                <a16:creationId xmlns:a16="http://schemas.microsoft.com/office/drawing/2014/main" id="{723E2463-6DE6-9747-A069-71C82E548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6003925"/>
            <a:ext cx="3962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Travaux-Piegan (The North American Indian; v.06)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6">
            <a:extLst>
              <a:ext uri="{FF2B5EF4-FFF2-40B4-BE49-F238E27FC236}">
                <a16:creationId xmlns:a16="http://schemas.microsoft.com/office/drawing/2014/main" id="{147BC64C-D4EF-2B4D-B8F9-DF6285C7B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4225" y="381000"/>
            <a:ext cx="4016375" cy="5029200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" name="Text Placeholder 5">
            <a:extLst>
              <a:ext uri="{FF2B5EF4-FFF2-40B4-BE49-F238E27FC236}">
                <a16:creationId xmlns:a16="http://schemas.microsoft.com/office/drawing/2014/main" id="{6825448E-3FFA-FB4E-AE8C-FF3145110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905000"/>
            <a:ext cx="3389313" cy="2139950"/>
          </a:xfrm>
        </p:spPr>
        <p:txBody>
          <a:bodyPr/>
          <a:lstStyle/>
          <a:p>
            <a:r>
              <a:rPr lang="en-US" altLang="en-US" sz="2400" b="1"/>
              <a:t>The Inuit live in Northern Canada above the tree line. They are the only people to live in such a place.</a:t>
            </a:r>
          </a:p>
        </p:txBody>
      </p:sp>
      <p:sp>
        <p:nvSpPr>
          <p:cNvPr id="16388" name="Rectangle 1">
            <a:extLst>
              <a:ext uri="{FF2B5EF4-FFF2-40B4-BE49-F238E27FC236}">
                <a16:creationId xmlns:a16="http://schemas.microsoft.com/office/drawing/2014/main" id="{B2650FC1-5F23-6E46-BC70-C15A068D0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607050"/>
            <a:ext cx="3581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www.courses.washington.edu/polarnor/maps.shmtl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>
            <a:extLst>
              <a:ext uri="{FF2B5EF4-FFF2-40B4-BE49-F238E27FC236}">
                <a16:creationId xmlns:a16="http://schemas.microsoft.com/office/drawing/2014/main" id="{B00BB226-007C-3B47-99BE-89D031FF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595813"/>
            <a:ext cx="6511925" cy="1143000"/>
          </a:xfrm>
        </p:spPr>
        <p:txBody>
          <a:bodyPr/>
          <a:lstStyle/>
          <a:p>
            <a:r>
              <a:rPr lang="en-US" altLang="en-US" sz="2800">
                <a:cs typeface="Trebuchet MS" panose="020B0703020202090204" pitchFamily="34" charset="0"/>
              </a:rPr>
              <a:t>This is a land of no trees,</a:t>
            </a:r>
          </a:p>
        </p:txBody>
      </p:sp>
      <p:pic>
        <p:nvPicPr>
          <p:cNvPr id="17411" name="Content Placeholder 6">
            <a:extLst>
              <a:ext uri="{FF2B5EF4-FFF2-40B4-BE49-F238E27FC236}">
                <a16:creationId xmlns:a16="http://schemas.microsoft.com/office/drawing/2014/main" id="{A09319B2-CF40-BA40-BC67-F4A9AE6B7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685800"/>
            <a:ext cx="6278562" cy="3486150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2" name="Rectangle 1">
            <a:extLst>
              <a:ext uri="{FF2B5EF4-FFF2-40B4-BE49-F238E27FC236}">
                <a16:creationId xmlns:a16="http://schemas.microsoft.com/office/drawing/2014/main" id="{668F8917-5B2A-8F47-94A0-F873E12D5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349750"/>
            <a:ext cx="2011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www.geography.ridley.on.ca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>
            <a:extLst>
              <a:ext uri="{FF2B5EF4-FFF2-40B4-BE49-F238E27FC236}">
                <a16:creationId xmlns:a16="http://schemas.microsoft.com/office/drawing/2014/main" id="{15FF73E7-449C-0145-84A2-2EC1A26F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6511925" cy="685800"/>
          </a:xfrm>
        </p:spPr>
        <p:txBody>
          <a:bodyPr/>
          <a:lstStyle/>
          <a:p>
            <a:r>
              <a:rPr lang="en-US" altLang="en-US" sz="2800">
                <a:cs typeface="Trebuchet MS" panose="020B0703020202090204" pitchFamily="34" charset="0"/>
              </a:rPr>
              <a:t>snow, ice, and water.</a:t>
            </a:r>
          </a:p>
        </p:txBody>
      </p:sp>
      <p:pic>
        <p:nvPicPr>
          <p:cNvPr id="18435" name="Content Placeholder 6">
            <a:extLst>
              <a:ext uri="{FF2B5EF4-FFF2-40B4-BE49-F238E27FC236}">
                <a16:creationId xmlns:a16="http://schemas.microsoft.com/office/drawing/2014/main" id="{7CB381AE-C28A-6C46-9A0A-A689356FCD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19200"/>
            <a:ext cx="3346450" cy="3124200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Content Placeholder 2">
            <a:extLst>
              <a:ext uri="{FF2B5EF4-FFF2-40B4-BE49-F238E27FC236}">
                <a16:creationId xmlns:a16="http://schemas.microsoft.com/office/drawing/2014/main" id="{A019F440-CB26-1447-AAC8-B9CCC0BBA2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057400"/>
            <a:ext cx="3346450" cy="3271838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7" name="Rectangle 1">
            <a:extLst>
              <a:ext uri="{FF2B5EF4-FFF2-40B4-BE49-F238E27FC236}">
                <a16:creationId xmlns:a16="http://schemas.microsoft.com/office/drawing/2014/main" id="{6F69BBF1-223A-0D4F-80DB-8B1D81F09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560888"/>
            <a:ext cx="2451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www.thecanadianencyclopedia.com</a:t>
            </a:r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0333A75C-2FDC-5542-A64C-7D5CB2470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486400"/>
            <a:ext cx="1566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www.polarprince.com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C1F34A3-2FB5-D74A-B094-7A8A7DE52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4724400"/>
            <a:ext cx="6283325" cy="1143000"/>
          </a:xfrm>
        </p:spPr>
        <p:txBody>
          <a:bodyPr/>
          <a:lstStyle/>
          <a:p>
            <a:r>
              <a:rPr lang="en-US" altLang="en-US" sz="2400">
                <a:cs typeface="Trebuchet MS" panose="020B0703020202090204" pitchFamily="34" charset="0"/>
              </a:rPr>
              <a:t>During the winter, the Inuit built shelters from blocks of snow called an igloo (iglu).</a:t>
            </a:r>
          </a:p>
        </p:txBody>
      </p:sp>
      <p:pic>
        <p:nvPicPr>
          <p:cNvPr id="19459" name="Content Placeholder 4">
            <a:extLst>
              <a:ext uri="{FF2B5EF4-FFF2-40B4-BE49-F238E27FC236}">
                <a16:creationId xmlns:a16="http://schemas.microsoft.com/office/drawing/2014/main" id="{E8D90EA6-1FF9-4643-8524-92E5F6D604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3346450" cy="3346450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0" name="Content Placeholder 5">
            <a:extLst>
              <a:ext uri="{FF2B5EF4-FFF2-40B4-BE49-F238E27FC236}">
                <a16:creationId xmlns:a16="http://schemas.microsoft.com/office/drawing/2014/main" id="{C92A4702-7D60-1245-BDFD-8E58BB35E4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609600"/>
            <a:ext cx="4038600" cy="3505200"/>
          </a:xfrm>
        </p:spPr>
      </p:pic>
      <p:sp>
        <p:nvSpPr>
          <p:cNvPr id="19461" name="Rectangle 2">
            <a:extLst>
              <a:ext uri="{FF2B5EF4-FFF2-40B4-BE49-F238E27FC236}">
                <a16:creationId xmlns:a16="http://schemas.microsoft.com/office/drawing/2014/main" id="{26CFC15A-6FCB-4D42-9D0D-D9EF165C4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930650"/>
            <a:ext cx="2743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www.app-aid.com/cgi/eskimo-and-igloo</a:t>
            </a:r>
          </a:p>
        </p:txBody>
      </p:sp>
      <p:sp>
        <p:nvSpPr>
          <p:cNvPr id="19462" name="Rectangle 3">
            <a:extLst>
              <a:ext uri="{FF2B5EF4-FFF2-40B4-BE49-F238E27FC236}">
                <a16:creationId xmlns:a16="http://schemas.microsoft.com/office/drawing/2014/main" id="{1B8E42E4-F74B-A44C-86AC-97D3A09C2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208463"/>
            <a:ext cx="342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http://www.loc.gov/pitcures/item/2005691861</a:t>
            </a:r>
            <a:r>
              <a:rPr lang="en-US" altLang="en-US"/>
              <a:t>/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>
            <a:extLst>
              <a:ext uri="{FF2B5EF4-FFF2-40B4-BE49-F238E27FC236}">
                <a16:creationId xmlns:a16="http://schemas.microsoft.com/office/drawing/2014/main" id="{FD0E87F5-2476-ED41-9A0F-B32926583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29200"/>
            <a:ext cx="6511925" cy="1419225"/>
          </a:xfrm>
        </p:spPr>
        <p:txBody>
          <a:bodyPr/>
          <a:lstStyle/>
          <a:p>
            <a:r>
              <a:rPr lang="en-US" altLang="en-US" sz="2800">
                <a:cs typeface="Trebuchet MS" panose="020B0703020202090204" pitchFamily="34" charset="0"/>
              </a:rPr>
              <a:t>The interior was lined with animal hides and had a raised plaform for a fire.</a:t>
            </a:r>
          </a:p>
        </p:txBody>
      </p:sp>
      <p:pic>
        <p:nvPicPr>
          <p:cNvPr id="20483" name="Content Placeholder 6">
            <a:extLst>
              <a:ext uri="{FF2B5EF4-FFF2-40B4-BE49-F238E27FC236}">
                <a16:creationId xmlns:a16="http://schemas.microsoft.com/office/drawing/2014/main" id="{4148DE76-A8C7-6141-946C-C5DC535D9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80988"/>
            <a:ext cx="5748338" cy="4052887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4" name="Rectangle 1">
            <a:extLst>
              <a:ext uri="{FF2B5EF4-FFF2-40B4-BE49-F238E27FC236}">
                <a16:creationId xmlns:a16="http://schemas.microsoft.com/office/drawing/2014/main" id="{1C16AE60-531C-2745-A388-DACC67606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13" y="4470400"/>
            <a:ext cx="3962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www.frederickback.com/illutrateur/edition/media_igloo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3179262F-A40F-9045-BF6D-57C7F639C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3400"/>
            <a:ext cx="6511925" cy="1828800"/>
          </a:xfrm>
        </p:spPr>
        <p:txBody>
          <a:bodyPr/>
          <a:lstStyle/>
          <a:p>
            <a:r>
              <a:rPr lang="en-US" altLang="en-US" sz="2800">
                <a:cs typeface="Trebuchet MS" panose="020B0703020202090204" pitchFamily="34" charset="0"/>
              </a:rPr>
              <a:t>In the summer, they built tent homes called tupiq. They were a bone or drift wood frame covered with animal hides.</a:t>
            </a:r>
          </a:p>
        </p:txBody>
      </p:sp>
      <p:pic>
        <p:nvPicPr>
          <p:cNvPr id="21507" name="Content Placeholder 3">
            <a:extLst>
              <a:ext uri="{FF2B5EF4-FFF2-40B4-BE49-F238E27FC236}">
                <a16:creationId xmlns:a16="http://schemas.microsoft.com/office/drawing/2014/main" id="{0C6F1105-AABB-FD44-BD0C-78BFB5E3A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514600"/>
            <a:ext cx="7124700" cy="3543300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8" name="Rectangle 2">
            <a:extLst>
              <a:ext uri="{FF2B5EF4-FFF2-40B4-BE49-F238E27FC236}">
                <a16:creationId xmlns:a16="http://schemas.microsoft.com/office/drawing/2014/main" id="{2EDAA88E-9EBD-F144-B1A1-8022D14E8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172200"/>
            <a:ext cx="3962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www.asapautorepair.net/images/inuit-tribe-homes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6">
            <a:extLst>
              <a:ext uri="{FF2B5EF4-FFF2-40B4-BE49-F238E27FC236}">
                <a16:creationId xmlns:a16="http://schemas.microsoft.com/office/drawing/2014/main" id="{081C0785-616B-2644-BE1E-698CCDCFF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5950" y="1004888"/>
            <a:ext cx="3133725" cy="4295775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9D63B8-0EE1-7748-B2FE-8D6078446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1752600"/>
            <a:ext cx="3389313" cy="2139950"/>
          </a:xfrm>
        </p:spPr>
        <p:txBody>
          <a:bodyPr rtlCol="0">
            <a:normAutofit lnSpcReduction="10000"/>
          </a:bodyPr>
          <a:lstStyle/>
          <a:p>
            <a:pPr fontAlgn="auto">
              <a:buFont typeface="Wingdings 2" charset="2"/>
              <a:buNone/>
              <a:defRPr/>
            </a:pPr>
            <a:r>
              <a:rPr lang="en-US" sz="2400" b="1" dirty="0"/>
              <a:t>The Great Plains tribes of North America lived in a physical region known as a prairie.</a:t>
            </a:r>
          </a:p>
        </p:txBody>
      </p:sp>
      <p:sp>
        <p:nvSpPr>
          <p:cNvPr id="4100" name="Rectangle 1">
            <a:extLst>
              <a:ext uri="{FF2B5EF4-FFF2-40B4-BE49-F238E27FC236}">
                <a16:creationId xmlns:a16="http://schemas.microsoft.com/office/drawing/2014/main" id="{253E718A-B120-C744-A9AF-B068E267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410200"/>
            <a:ext cx="3352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www.usa.usembassy.de/etexts/outgeogr/map10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>
            <a:extLst>
              <a:ext uri="{FF2B5EF4-FFF2-40B4-BE49-F238E27FC236}">
                <a16:creationId xmlns:a16="http://schemas.microsoft.com/office/drawing/2014/main" id="{A32A8753-BD58-A643-B7F3-659579E9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648200"/>
            <a:ext cx="6511925" cy="1143000"/>
          </a:xfrm>
        </p:spPr>
        <p:txBody>
          <a:bodyPr/>
          <a:lstStyle/>
          <a:p>
            <a:r>
              <a:rPr lang="en-US" altLang="en-US" sz="2800">
                <a:cs typeface="Trebuchet MS" panose="020B0703020202090204" pitchFamily="34" charset="0"/>
              </a:rPr>
              <a:t>One way the Inuit got food was by fishing.</a:t>
            </a:r>
          </a:p>
        </p:txBody>
      </p:sp>
      <p:pic>
        <p:nvPicPr>
          <p:cNvPr id="22531" name="Content Placeholder 6">
            <a:extLst>
              <a:ext uri="{FF2B5EF4-FFF2-40B4-BE49-F238E27FC236}">
                <a16:creationId xmlns:a16="http://schemas.microsoft.com/office/drawing/2014/main" id="{A5087882-7B11-E242-B200-B0C644E231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381000"/>
            <a:ext cx="2306638" cy="3475038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2" name="Content Placeholder 7">
            <a:extLst>
              <a:ext uri="{FF2B5EF4-FFF2-40B4-BE49-F238E27FC236}">
                <a16:creationId xmlns:a16="http://schemas.microsoft.com/office/drawing/2014/main" id="{995A7F7C-0C77-374C-8BB8-580B69F0FD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914400"/>
            <a:ext cx="3048000" cy="3048000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3" name="Rectangle 1">
            <a:extLst>
              <a:ext uri="{FF2B5EF4-FFF2-40B4-BE49-F238E27FC236}">
                <a16:creationId xmlns:a16="http://schemas.microsoft.com/office/drawing/2014/main" id="{0B96B24F-1049-3F41-8B60-C37930123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994150"/>
            <a:ext cx="2425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www.caperfrashers.wordpress.com</a:t>
            </a:r>
          </a:p>
        </p:txBody>
      </p:sp>
      <p:sp>
        <p:nvSpPr>
          <p:cNvPr id="22534" name="Rectangle 2">
            <a:extLst>
              <a:ext uri="{FF2B5EF4-FFF2-40B4-BE49-F238E27FC236}">
                <a16:creationId xmlns:a16="http://schemas.microsoft.com/office/drawing/2014/main" id="{3EA2D419-86E0-6C4F-B7F8-732F1BB80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130675"/>
            <a:ext cx="1328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www.glenbow.org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8CE9160-94A5-5A40-93D8-DADCC575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6511925" cy="1143000"/>
          </a:xfrm>
        </p:spPr>
        <p:txBody>
          <a:bodyPr/>
          <a:lstStyle/>
          <a:p>
            <a:r>
              <a:rPr lang="en-US" altLang="en-US" sz="2800">
                <a:cs typeface="Trebuchet MS" panose="020B0703020202090204" pitchFamily="34" charset="0"/>
              </a:rPr>
              <a:t>They also hunted seals, walrus, whales,</a:t>
            </a:r>
          </a:p>
        </p:txBody>
      </p:sp>
      <p:pic>
        <p:nvPicPr>
          <p:cNvPr id="23555" name="Content Placeholder 4">
            <a:extLst>
              <a:ext uri="{FF2B5EF4-FFF2-40B4-BE49-F238E27FC236}">
                <a16:creationId xmlns:a16="http://schemas.microsoft.com/office/drawing/2014/main" id="{296F35A2-C2DB-1940-A11C-01757F91A5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3810000" cy="2971800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6" name="Content Placeholder 5">
            <a:extLst>
              <a:ext uri="{FF2B5EF4-FFF2-40B4-BE49-F238E27FC236}">
                <a16:creationId xmlns:a16="http://schemas.microsoft.com/office/drawing/2014/main" id="{E756D057-628A-6846-A9BD-3C1816138D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895600"/>
            <a:ext cx="4330700" cy="2743200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7" name="Rectangle 2">
            <a:extLst>
              <a:ext uri="{FF2B5EF4-FFF2-40B4-BE49-F238E27FC236}">
                <a16:creationId xmlns:a16="http://schemas.microsoft.com/office/drawing/2014/main" id="{14C1025F-FFD9-0347-B59F-AFD547D47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010150"/>
            <a:ext cx="23860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www.thesealofnam.org/seal-hunts</a:t>
            </a:r>
          </a:p>
        </p:txBody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167DD844-EFF0-0B43-964D-DF505E299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791200"/>
            <a:ext cx="3733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www.inmgroup.net/tivi/francais/catalog/c5_p2.html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>
            <a:extLst>
              <a:ext uri="{FF2B5EF4-FFF2-40B4-BE49-F238E27FC236}">
                <a16:creationId xmlns:a16="http://schemas.microsoft.com/office/drawing/2014/main" id="{4E293727-B3E1-8544-AC71-418E2A0D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10113"/>
            <a:ext cx="6511925" cy="1143000"/>
          </a:xfrm>
        </p:spPr>
        <p:txBody>
          <a:bodyPr/>
          <a:lstStyle/>
          <a:p>
            <a:r>
              <a:rPr lang="en-US" altLang="en-US" sz="2800">
                <a:cs typeface="Trebuchet MS" panose="020B0703020202090204" pitchFamily="34" charset="0"/>
              </a:rPr>
              <a:t>          caribou, and foxes. </a:t>
            </a:r>
          </a:p>
        </p:txBody>
      </p:sp>
      <p:pic>
        <p:nvPicPr>
          <p:cNvPr id="24579" name="Content Placeholder 6">
            <a:extLst>
              <a:ext uri="{FF2B5EF4-FFF2-40B4-BE49-F238E27FC236}">
                <a16:creationId xmlns:a16="http://schemas.microsoft.com/office/drawing/2014/main" id="{5AC02426-F6E5-8940-A0FB-E8985B7DB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533400"/>
            <a:ext cx="4953000" cy="3248025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Rectangle 1">
            <a:extLst>
              <a:ext uri="{FF2B5EF4-FFF2-40B4-BE49-F238E27FC236}">
                <a16:creationId xmlns:a16="http://schemas.microsoft.com/office/drawing/2014/main" id="{1875659E-798D-3642-8347-84C5791CA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981450"/>
            <a:ext cx="14081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www.umanitoba.ca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>
            <a:extLst>
              <a:ext uri="{FF2B5EF4-FFF2-40B4-BE49-F238E27FC236}">
                <a16:creationId xmlns:a16="http://schemas.microsoft.com/office/drawing/2014/main" id="{F15D311C-2228-6A48-9318-66DC428B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4876800"/>
            <a:ext cx="6511925" cy="1143000"/>
          </a:xfrm>
        </p:spPr>
        <p:txBody>
          <a:bodyPr/>
          <a:lstStyle/>
          <a:p>
            <a:r>
              <a:rPr lang="en-US" altLang="en-US" sz="2800">
                <a:cs typeface="Trebuchet MS" panose="020B0703020202090204" pitchFamily="34" charset="0"/>
              </a:rPr>
              <a:t>The Inuit ate their food raw, boiled it, or dried it for future use.</a:t>
            </a:r>
          </a:p>
        </p:txBody>
      </p:sp>
      <p:pic>
        <p:nvPicPr>
          <p:cNvPr id="25603" name="Content Placeholder 6">
            <a:extLst>
              <a:ext uri="{FF2B5EF4-FFF2-40B4-BE49-F238E27FC236}">
                <a16:creationId xmlns:a16="http://schemas.microsoft.com/office/drawing/2014/main" id="{33C134D7-B605-9349-A8F2-EDD462E925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838200"/>
            <a:ext cx="3733800" cy="3124200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4" name="Content Placeholder 7">
            <a:extLst>
              <a:ext uri="{FF2B5EF4-FFF2-40B4-BE49-F238E27FC236}">
                <a16:creationId xmlns:a16="http://schemas.microsoft.com/office/drawing/2014/main" id="{E32D640D-8C1C-4947-9D2C-B4CE750562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066800"/>
            <a:ext cx="2895600" cy="2654300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5" name="Rectangle 1">
            <a:extLst>
              <a:ext uri="{FF2B5EF4-FFF2-40B4-BE49-F238E27FC236}">
                <a16:creationId xmlns:a16="http://schemas.microsoft.com/office/drawing/2014/main" id="{4C1ACCA4-504C-AC4E-99D1-B894DB480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990975"/>
            <a:ext cx="3352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http://www.loc.gov/pictures/item/2006679127/</a:t>
            </a:r>
          </a:p>
        </p:txBody>
      </p:sp>
      <p:sp>
        <p:nvSpPr>
          <p:cNvPr id="25606" name="Rectangle 2">
            <a:extLst>
              <a:ext uri="{FF2B5EF4-FFF2-40B4-BE49-F238E27FC236}">
                <a16:creationId xmlns:a16="http://schemas.microsoft.com/office/drawing/2014/main" id="{4B1BA5D2-E92B-054F-AF0D-C69603F10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03688"/>
            <a:ext cx="3338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http://www.loc.gov/pictures/item/2004665525/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8F9963E5-61BD-A44D-80BC-BE8DB4BB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6511925" cy="1524000"/>
          </a:xfrm>
        </p:spPr>
        <p:txBody>
          <a:bodyPr/>
          <a:lstStyle/>
          <a:p>
            <a:r>
              <a:rPr lang="en-US" altLang="en-US" sz="2800">
                <a:cs typeface="Trebuchet MS" panose="020B0703020202090204" pitchFamily="34" charset="0"/>
              </a:rPr>
              <a:t>For fuel, they primarily used seal or whale oil. Drift wood and animal dung were also used when available.</a:t>
            </a:r>
          </a:p>
        </p:txBody>
      </p:sp>
      <p:pic>
        <p:nvPicPr>
          <p:cNvPr id="26627" name="Content Placeholder 3">
            <a:extLst>
              <a:ext uri="{FF2B5EF4-FFF2-40B4-BE49-F238E27FC236}">
                <a16:creationId xmlns:a16="http://schemas.microsoft.com/office/drawing/2014/main" id="{67A148A3-CAD9-9949-941F-367122167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159000"/>
            <a:ext cx="6118225" cy="3424238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28" name="Rectangle 2">
            <a:extLst>
              <a:ext uri="{FF2B5EF4-FFF2-40B4-BE49-F238E27FC236}">
                <a16:creationId xmlns:a16="http://schemas.microsoft.com/office/drawing/2014/main" id="{F6CC6B23-FBD5-7648-A3AB-36742BDBF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943600"/>
            <a:ext cx="2432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www.thegoldensmith.blogspot.com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>
            <a:extLst>
              <a:ext uri="{FF2B5EF4-FFF2-40B4-BE49-F238E27FC236}">
                <a16:creationId xmlns:a16="http://schemas.microsoft.com/office/drawing/2014/main" id="{E0A0D733-E440-904D-99EC-866FB8DE8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6511925" cy="1447800"/>
          </a:xfrm>
        </p:spPr>
        <p:txBody>
          <a:bodyPr/>
          <a:lstStyle/>
          <a:p>
            <a:r>
              <a:rPr lang="en-US" altLang="en-US" sz="2800">
                <a:cs typeface="Trebuchet MS" panose="020B0703020202090204" pitchFamily="34" charset="0"/>
              </a:rPr>
              <a:t>Inuit clothing was made of sealskin, caribou hide, and polar bear, fox, and wolf fur.</a:t>
            </a:r>
          </a:p>
        </p:txBody>
      </p:sp>
      <p:pic>
        <p:nvPicPr>
          <p:cNvPr id="27651" name="Content Placeholder 6">
            <a:extLst>
              <a:ext uri="{FF2B5EF4-FFF2-40B4-BE49-F238E27FC236}">
                <a16:creationId xmlns:a16="http://schemas.microsoft.com/office/drawing/2014/main" id="{E9830C33-A7A4-9649-9600-7CFACEBF0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8038" y="1806575"/>
            <a:ext cx="4987925" cy="4052888"/>
          </a:xfrm>
        </p:spPr>
      </p:pic>
      <p:sp>
        <p:nvSpPr>
          <p:cNvPr id="27652" name="Rectangle 1">
            <a:extLst>
              <a:ext uri="{FF2B5EF4-FFF2-40B4-BE49-F238E27FC236}">
                <a16:creationId xmlns:a16="http://schemas.microsoft.com/office/drawing/2014/main" id="{182438F6-0E6E-7A4C-B0FD-1475DA04B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932488"/>
            <a:ext cx="32972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http://www.loc.gov/pictures/item/00652923/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0C5756AA-0A99-E64D-8631-D11A7E70D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4592638"/>
            <a:ext cx="6511925" cy="1143000"/>
          </a:xfrm>
        </p:spPr>
        <p:txBody>
          <a:bodyPr/>
          <a:lstStyle/>
          <a:p>
            <a:r>
              <a:rPr lang="en-US" altLang="en-US" sz="2800">
                <a:cs typeface="Trebuchet MS" panose="020B0703020202090204" pitchFamily="34" charset="0"/>
              </a:rPr>
              <a:t>The hides were cleaned and stretched out to dry before using.</a:t>
            </a:r>
          </a:p>
        </p:txBody>
      </p:sp>
      <p:pic>
        <p:nvPicPr>
          <p:cNvPr id="28675" name="Content Placeholder 3">
            <a:extLst>
              <a:ext uri="{FF2B5EF4-FFF2-40B4-BE49-F238E27FC236}">
                <a16:creationId xmlns:a16="http://schemas.microsoft.com/office/drawing/2014/main" id="{4CDC115A-C22A-064D-8C70-A9C2A7D39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28600"/>
            <a:ext cx="4648200" cy="3810000"/>
          </a:xfrm>
        </p:spPr>
      </p:pic>
      <p:sp>
        <p:nvSpPr>
          <p:cNvPr id="28676" name="Rectangle 2">
            <a:extLst>
              <a:ext uri="{FF2B5EF4-FFF2-40B4-BE49-F238E27FC236}">
                <a16:creationId xmlns:a16="http://schemas.microsoft.com/office/drawing/2014/main" id="{638008FC-AC1F-FE4F-A5F8-AE85CED74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038600"/>
            <a:ext cx="3505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http://www.loc.gov/pictures/item/00652923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58667B10-7209-CE4D-AD24-A8822EAD2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7162800" cy="1981200"/>
          </a:xfrm>
        </p:spPr>
        <p:txBody>
          <a:bodyPr/>
          <a:lstStyle/>
          <a:p>
            <a:r>
              <a:rPr lang="en-US" altLang="en-US" sz="2800">
                <a:cs typeface="Trebuchet MS" panose="020B0703020202090204" pitchFamily="34" charset="0"/>
              </a:rPr>
              <a:t>At sea, the Inuit used a kayak (qujaq), which they invented. It is made of sealskin over a drift wood or whale bone frame.</a:t>
            </a:r>
          </a:p>
        </p:txBody>
      </p:sp>
      <p:pic>
        <p:nvPicPr>
          <p:cNvPr id="29699" name="Content Placeholder 3">
            <a:extLst>
              <a:ext uri="{FF2B5EF4-FFF2-40B4-BE49-F238E27FC236}">
                <a16:creationId xmlns:a16="http://schemas.microsoft.com/office/drawing/2014/main" id="{0CD6C45B-06A3-C14C-9190-98FC81948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349500"/>
            <a:ext cx="6096000" cy="3943350"/>
          </a:xfrm>
        </p:spPr>
      </p:pic>
      <p:sp>
        <p:nvSpPr>
          <p:cNvPr id="29700" name="Rectangle 2">
            <a:extLst>
              <a:ext uri="{FF2B5EF4-FFF2-40B4-BE49-F238E27FC236}">
                <a16:creationId xmlns:a16="http://schemas.microsoft.com/office/drawing/2014/main" id="{7B01458A-8505-CF46-B839-7F4FACE7C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6313488"/>
            <a:ext cx="3429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http://www.loc.gov/pictures/item/99615161/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2BDCB9F9-6F1B-EA4E-BA50-787D4D5EE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4572000"/>
            <a:ext cx="6511925" cy="2028825"/>
          </a:xfrm>
        </p:spPr>
        <p:txBody>
          <a:bodyPr/>
          <a:lstStyle/>
          <a:p>
            <a:r>
              <a:rPr lang="en-US" altLang="en-US" sz="2800">
                <a:cs typeface="Trebuchet MS" panose="020B0703020202090204" pitchFamily="34" charset="0"/>
              </a:rPr>
              <a:t>On land, they used the dog sled (qumutiq). It is also made of seal skin over a drift wood or whale bone frame.</a:t>
            </a:r>
          </a:p>
        </p:txBody>
      </p:sp>
      <p:pic>
        <p:nvPicPr>
          <p:cNvPr id="30723" name="Content Placeholder 3">
            <a:extLst>
              <a:ext uri="{FF2B5EF4-FFF2-40B4-BE49-F238E27FC236}">
                <a16:creationId xmlns:a16="http://schemas.microsoft.com/office/drawing/2014/main" id="{748C5C00-A5DE-1A4A-8020-0B918E5E0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533400"/>
            <a:ext cx="5032375" cy="3475038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4" name="Rectangle 2">
            <a:extLst>
              <a:ext uri="{FF2B5EF4-FFF2-40B4-BE49-F238E27FC236}">
                <a16:creationId xmlns:a16="http://schemas.microsoft.com/office/drawing/2014/main" id="{9706F172-DFB0-6846-A1AA-854D6BE7B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184650"/>
            <a:ext cx="2514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www.snowlion.org/origins.html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14CFABCB-9D4A-1C4C-BCD0-203CADF0B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47800"/>
            <a:ext cx="6400800" cy="3475038"/>
          </a:xfrm>
        </p:spPr>
        <p:txBody>
          <a:bodyPr/>
          <a:lstStyle/>
          <a:p>
            <a:pPr marL="44450" indent="0">
              <a:buFont typeface="Wingdings 2" pitchFamily="2" charset="2"/>
              <a:buNone/>
            </a:pPr>
            <a:r>
              <a:rPr lang="en-US" altLang="en-US" sz="3200" b="1"/>
              <a:t>Now that you have seen how the Plains Tribes and the Inuit adapted to their treeless environment, how are they alike? How are they different?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92497-9FC4-6E44-8182-61626C03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4746625"/>
            <a:ext cx="6513513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ea typeface="+mj-ea"/>
              </a:rPr>
              <a:t>A prairie is a region of rolling hills and grassland with few trees except for along rivers and streams.</a:t>
            </a:r>
          </a:p>
        </p:txBody>
      </p:sp>
      <p:pic>
        <p:nvPicPr>
          <p:cNvPr id="5123" name="Content Placeholder 3">
            <a:extLst>
              <a:ext uri="{FF2B5EF4-FFF2-40B4-BE49-F238E27FC236}">
                <a16:creationId xmlns:a16="http://schemas.microsoft.com/office/drawing/2014/main" id="{9BF8FA16-2191-C34E-8B8C-BD61A48EB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04800"/>
            <a:ext cx="7467600" cy="3902075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4" name="Rectangle 2">
            <a:extLst>
              <a:ext uri="{FF2B5EF4-FFF2-40B4-BE49-F238E27FC236}">
                <a16:creationId xmlns:a16="http://schemas.microsoft.com/office/drawing/2014/main" id="{C75F6DE7-3559-9246-AB29-6EC9D5AE1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375150"/>
            <a:ext cx="17700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www.esa.org/tiee/vol/v5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6">
            <a:extLst>
              <a:ext uri="{FF2B5EF4-FFF2-40B4-BE49-F238E27FC236}">
                <a16:creationId xmlns:a16="http://schemas.microsoft.com/office/drawing/2014/main" id="{5DA29922-A05C-6F41-BD0E-171683FA5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9400" y="446088"/>
            <a:ext cx="3806825" cy="5414962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3CB756-B83F-C144-8D6F-5C1104917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2133600"/>
            <a:ext cx="3389313" cy="2139950"/>
          </a:xfrm>
        </p:spPr>
        <p:txBody>
          <a:bodyPr rtlCol="0">
            <a:normAutofit lnSpcReduction="10000"/>
          </a:bodyPr>
          <a:lstStyle/>
          <a:p>
            <a:pPr fontAlgn="auto">
              <a:buFont typeface="Wingdings 2" charset="2"/>
              <a:buNone/>
              <a:defRPr/>
            </a:pPr>
            <a:r>
              <a:rPr lang="en-US" sz="2400" b="1" dirty="0"/>
              <a:t>Many of these tribes  built moveable shelters called a tipi. It was easily put up and taken down. </a:t>
            </a:r>
          </a:p>
        </p:txBody>
      </p:sp>
      <p:sp>
        <p:nvSpPr>
          <p:cNvPr id="6148" name="Rectangle 1">
            <a:extLst>
              <a:ext uri="{FF2B5EF4-FFF2-40B4-BE49-F238E27FC236}">
                <a16:creationId xmlns:a16="http://schemas.microsoft.com/office/drawing/2014/main" id="{00771FBF-91AA-E64B-9A80-CDD6930E8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019800"/>
            <a:ext cx="3352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http://www.loc.gov/pictures/item/91481043/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4">
            <a:extLst>
              <a:ext uri="{FF2B5EF4-FFF2-40B4-BE49-F238E27FC236}">
                <a16:creationId xmlns:a16="http://schemas.microsoft.com/office/drawing/2014/main" id="{F65FE139-5591-474C-91C9-46321783C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900" y="609600"/>
            <a:ext cx="4660900" cy="5562600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FB418-C35E-7545-83F6-2AA74660D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914400"/>
            <a:ext cx="2703513" cy="4724400"/>
          </a:xfrm>
        </p:spPr>
        <p:txBody>
          <a:bodyPr rtlCol="0">
            <a:normAutofit lnSpcReduction="10000"/>
          </a:bodyPr>
          <a:lstStyle/>
          <a:p>
            <a:pPr fontAlgn="auto">
              <a:buFont typeface="Wingdings 2" charset="2"/>
              <a:buNone/>
              <a:defRPr/>
            </a:pPr>
            <a:r>
              <a:rPr lang="en-US" sz="2400" b="1" dirty="0"/>
              <a:t>They were made of wooden poles leaned together and covered with buffalo hides. The interior floor was lined with animal furs with a fire pit in the center.</a:t>
            </a:r>
          </a:p>
        </p:txBody>
      </p:sp>
      <p:sp>
        <p:nvSpPr>
          <p:cNvPr id="7172" name="Rectangle 1">
            <a:extLst>
              <a:ext uri="{FF2B5EF4-FFF2-40B4-BE49-F238E27FC236}">
                <a16:creationId xmlns:a16="http://schemas.microsoft.com/office/drawing/2014/main" id="{427A4829-938A-054A-8949-E64F4E196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6324600"/>
            <a:ext cx="457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http://cdm15330.contentdm.oclc.org/u?/p15330coll22,22515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3DC609A-DA70-8349-8B62-39D576D14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5637213" cy="2971800"/>
          </a:xfrm>
        </p:spPr>
        <p:txBody>
          <a:bodyPr rtlCol="0">
            <a:normAutofit fontScale="92500"/>
          </a:bodyPr>
          <a:lstStyle/>
          <a:p>
            <a:pPr fontAlgn="auto">
              <a:buFont typeface="Wingdings 2" charset="2"/>
              <a:buNone/>
              <a:defRPr/>
            </a:pPr>
            <a:r>
              <a:rPr lang="en-US" sz="3600" b="1" dirty="0"/>
              <a:t>The Plains Tribes main food source was the buffalo. However, they also hunted antelope, rabbit, and grouse.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>
            <a:extLst>
              <a:ext uri="{FF2B5EF4-FFF2-40B4-BE49-F238E27FC236}">
                <a16:creationId xmlns:a16="http://schemas.microsoft.com/office/drawing/2014/main" id="{0ABAB666-3DDE-564D-B3D3-E99BFC31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28600"/>
            <a:ext cx="6511925" cy="1143000"/>
          </a:xfrm>
        </p:spPr>
        <p:txBody>
          <a:bodyPr/>
          <a:lstStyle/>
          <a:p>
            <a:r>
              <a:rPr lang="en-US" altLang="en-US" sz="2400">
                <a:cs typeface="Trebuchet MS" panose="020B0703020202090204" pitchFamily="34" charset="0"/>
              </a:rPr>
              <a:t>At first they hunted on foot. When the horse arrived, they used it.</a:t>
            </a:r>
          </a:p>
        </p:txBody>
      </p:sp>
      <p:pic>
        <p:nvPicPr>
          <p:cNvPr id="9219" name="Content Placeholder 6">
            <a:extLst>
              <a:ext uri="{FF2B5EF4-FFF2-40B4-BE49-F238E27FC236}">
                <a16:creationId xmlns:a16="http://schemas.microsoft.com/office/drawing/2014/main" id="{391D7E85-2AD7-C74C-95D1-0CE29261B4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371600"/>
            <a:ext cx="3346450" cy="3073400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0" name="Content Placeholder 7">
            <a:extLst>
              <a:ext uri="{FF2B5EF4-FFF2-40B4-BE49-F238E27FC236}">
                <a16:creationId xmlns:a16="http://schemas.microsoft.com/office/drawing/2014/main" id="{89644C40-2F83-E94A-8F68-2BAB113348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9800" y="2590800"/>
            <a:ext cx="3897313" cy="2692400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1" name="Rectangle 1">
            <a:extLst>
              <a:ext uri="{FF2B5EF4-FFF2-40B4-BE49-F238E27FC236}">
                <a16:creationId xmlns:a16="http://schemas.microsoft.com/office/drawing/2014/main" id="{46F0F626-3CAC-B044-90BE-CE337A007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637088"/>
            <a:ext cx="3505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www.depassejones.com/20/people-hunting-buffalo</a:t>
            </a:r>
          </a:p>
        </p:txBody>
      </p:sp>
      <p:sp>
        <p:nvSpPr>
          <p:cNvPr id="9222" name="Rectangle 2">
            <a:extLst>
              <a:ext uri="{FF2B5EF4-FFF2-40B4-BE49-F238E27FC236}">
                <a16:creationId xmlns:a16="http://schemas.microsoft.com/office/drawing/2014/main" id="{94DF6C8A-D50C-7840-8987-A5381C93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725" y="5410200"/>
            <a:ext cx="1606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www.allaboutshoes.ca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9">
            <a:extLst>
              <a:ext uri="{FF2B5EF4-FFF2-40B4-BE49-F238E27FC236}">
                <a16:creationId xmlns:a16="http://schemas.microsoft.com/office/drawing/2014/main" id="{47E64732-C894-D949-AE4B-DADAFB7B4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0888" y="762000"/>
            <a:ext cx="4202112" cy="4846638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3" name="Text Placeholder 8">
            <a:extLst>
              <a:ext uri="{FF2B5EF4-FFF2-40B4-BE49-F238E27FC236}">
                <a16:creationId xmlns:a16="http://schemas.microsoft.com/office/drawing/2014/main" id="{5A6EB641-14D4-CD4B-A848-7A770FBB4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1828800"/>
            <a:ext cx="3389313" cy="2139950"/>
          </a:xfrm>
        </p:spPr>
        <p:txBody>
          <a:bodyPr/>
          <a:lstStyle/>
          <a:p>
            <a:r>
              <a:rPr lang="en-US" altLang="en-US" sz="3200" b="1"/>
              <a:t>The meat was either cooked or dried for future use.</a:t>
            </a:r>
          </a:p>
        </p:txBody>
      </p:sp>
      <p:sp>
        <p:nvSpPr>
          <p:cNvPr id="10244" name="Rectangle 1">
            <a:extLst>
              <a:ext uri="{FF2B5EF4-FFF2-40B4-BE49-F238E27FC236}">
                <a16:creationId xmlns:a16="http://schemas.microsoft.com/office/drawing/2014/main" id="{9DA38F44-1CE4-7548-A7EF-E0E3C7B8C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46763"/>
            <a:ext cx="4267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http://cdm15330.contentdm.oclc.org/u?/p15330coll22,38036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B3F6914-40EC-2845-8504-D51E72891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4572000"/>
            <a:ext cx="6511925" cy="1143000"/>
          </a:xfrm>
        </p:spPr>
        <p:txBody>
          <a:bodyPr/>
          <a:lstStyle/>
          <a:p>
            <a:r>
              <a:rPr lang="en-US" altLang="en-US" sz="2400">
                <a:cs typeface="Trebuchet MS" panose="020B0703020202090204" pitchFamily="34" charset="0"/>
              </a:rPr>
              <a:t>Buffalo dung was the main fuel source. Wood was gathered when available.</a:t>
            </a:r>
          </a:p>
        </p:txBody>
      </p:sp>
      <p:pic>
        <p:nvPicPr>
          <p:cNvPr id="11267" name="Content Placeholder 4">
            <a:extLst>
              <a:ext uri="{FF2B5EF4-FFF2-40B4-BE49-F238E27FC236}">
                <a16:creationId xmlns:a16="http://schemas.microsoft.com/office/drawing/2014/main" id="{74984538-7FBF-5A40-AB7E-EC03124DB7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533400"/>
            <a:ext cx="3619500" cy="3475038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8" name="Content Placeholder 5">
            <a:extLst>
              <a:ext uri="{FF2B5EF4-FFF2-40B4-BE49-F238E27FC236}">
                <a16:creationId xmlns:a16="http://schemas.microsoft.com/office/drawing/2014/main" id="{A11FA095-0575-6642-862A-A77AA9D64E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7425" y="533400"/>
            <a:ext cx="3629025" cy="3475038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9" name="Rectangle 2">
            <a:extLst>
              <a:ext uri="{FF2B5EF4-FFF2-40B4-BE49-F238E27FC236}">
                <a16:creationId xmlns:a16="http://schemas.microsoft.com/office/drawing/2014/main" id="{815CDBDE-3438-BE45-8F55-831321BFA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191000"/>
            <a:ext cx="3352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http://www.loc.gov/pictures/item/2003675414/</a:t>
            </a:r>
          </a:p>
        </p:txBody>
      </p:sp>
      <p:sp>
        <p:nvSpPr>
          <p:cNvPr id="11270" name="Rectangle 3">
            <a:extLst>
              <a:ext uri="{FF2B5EF4-FFF2-40B4-BE49-F238E27FC236}">
                <a16:creationId xmlns:a16="http://schemas.microsoft.com/office/drawing/2014/main" id="{613792F1-1227-CB4C-8937-1410D7DB6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191000"/>
            <a:ext cx="419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http://cdm15330.contentdm.oclc.org/u?/p15330coll22,27193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246</TotalTime>
  <Words>1270</Words>
  <Application>Microsoft Macintosh PowerPoint</Application>
  <PresentationFormat>On-screen Show (4:3)</PresentationFormat>
  <Paragraphs>124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Verdana</vt:lpstr>
      <vt:lpstr>Arial</vt:lpstr>
      <vt:lpstr>Trebuchet MS</vt:lpstr>
      <vt:lpstr>Wingdings 2</vt:lpstr>
      <vt:lpstr>Calibri</vt:lpstr>
      <vt:lpstr>Summer</vt:lpstr>
      <vt:lpstr>What If There Were No Trees?  How do people adapt to an environment where there are no trees?</vt:lpstr>
      <vt:lpstr>PowerPoint Presentation</vt:lpstr>
      <vt:lpstr>A prairie is a region of rolling hills and grassland with few trees except for along rivers and streams.</vt:lpstr>
      <vt:lpstr>PowerPoint Presentation</vt:lpstr>
      <vt:lpstr>PowerPoint Presentation</vt:lpstr>
      <vt:lpstr>PowerPoint Presentation</vt:lpstr>
      <vt:lpstr>At first they hunted on foot. When the horse arrived, they used it.</vt:lpstr>
      <vt:lpstr>PowerPoint Presentation</vt:lpstr>
      <vt:lpstr>Buffalo dung was the main fuel source. Wood was gathered when available.</vt:lpstr>
      <vt:lpstr>These tribes used buffalo and antelope hides to make clothes. They added  feathers, animal fur, and glass beads for decoration.</vt:lpstr>
      <vt:lpstr>The hides were cleaned and stretched in the sun to tan them.</vt:lpstr>
      <vt:lpstr>For transporation, they used a travois. This was a type of sled that a dog pulled. Later, horses were used.</vt:lpstr>
      <vt:lpstr>PowerPoint Presentation</vt:lpstr>
      <vt:lpstr>PowerPoint Presentation</vt:lpstr>
      <vt:lpstr>This is a land of no trees,</vt:lpstr>
      <vt:lpstr>snow, ice, and water.</vt:lpstr>
      <vt:lpstr>During the winter, the Inuit built shelters from blocks of snow called an igloo (iglu).</vt:lpstr>
      <vt:lpstr>The interior was lined with animal hides and had a raised plaform for a fire.</vt:lpstr>
      <vt:lpstr>In the summer, they built tent homes called tupiq. They were a bone or drift wood frame covered with animal hides.</vt:lpstr>
      <vt:lpstr>One way the Inuit got food was by fishing.</vt:lpstr>
      <vt:lpstr>They also hunted seals, walrus, whales,</vt:lpstr>
      <vt:lpstr>          caribou, and foxes. </vt:lpstr>
      <vt:lpstr>The Inuit ate their food raw, boiled it, or dried it for future use.</vt:lpstr>
      <vt:lpstr>For fuel, they primarily used seal or whale oil. Drift wood and animal dung were also used when available.</vt:lpstr>
      <vt:lpstr>Inuit clothing was made of sealskin, caribou hide, and polar bear, fox, and wolf fur.</vt:lpstr>
      <vt:lpstr>The hides were cleaned and stretched out to dry before using.</vt:lpstr>
      <vt:lpstr>At sea, the Inuit used a kayak (qujaq), which they invented. It is made of sealskin over a drift wood or whale bone frame.</vt:lpstr>
      <vt:lpstr>On land, they used the dog sled (qumutiq). It is also made of seal skin over a drift wood or whale bone frame.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If There Were No Trees?</dc:title>
  <dc:creator>Owner</dc:creator>
  <cp:lastModifiedBy>Gale Ekiss</cp:lastModifiedBy>
  <cp:revision>51</cp:revision>
  <dcterms:created xsi:type="dcterms:W3CDTF">2013-07-04T00:44:14Z</dcterms:created>
  <dcterms:modified xsi:type="dcterms:W3CDTF">2020-03-30T22:42:43Z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-61173005</vt:i4>
  </property>
  <property fmtid="{D5CDD505-2E9C-101B-9397-08002B2CF9AE}" pid="3" name="_NewReviewCycle">
    <vt:lpwstr/>
  </property>
  <property fmtid="{D5CDD505-2E9C-101B-9397-08002B2CF9AE}" pid="4" name="_EmailSubject">
    <vt:lpwstr>Rees lesson for GeoConf - ppt rather than pptx</vt:lpwstr>
  </property>
  <property fmtid="{D5CDD505-2E9C-101B-9397-08002B2CF9AE}" pid="5" name="_AuthorEmail">
    <vt:lpwstr>CATHY.DAVIS@asu.edu</vt:lpwstr>
  </property>
  <property fmtid="{D5CDD505-2E9C-101B-9397-08002B2CF9AE}" pid="6" name="_AuthorEmailDisplayName">
    <vt:lpwstr>Cathy Davis</vt:lpwstr>
  </property>
</Properties>
</file>