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4"/>
    <p:restoredTop sz="94708"/>
  </p:normalViewPr>
  <p:slideViewPr>
    <p:cSldViewPr>
      <p:cViewPr varScale="1">
        <p:scale>
          <a:sx n="114" d="100"/>
          <a:sy n="114" d="100"/>
        </p:scale>
        <p:origin x="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E2E2D-F90F-4042-99D6-B8DEB63E7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F65C1-B651-3945-A50B-69DFA75F48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50F9B2-182D-364B-9517-C22EE6BFAAE5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BE0B2-4914-0F46-9971-CA0C2CDEB9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28CED-F6AB-8D48-A835-CD722D74F6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3D9211-70D7-3645-BC10-9E45CD9A1F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F85BE8-CF56-DF47-A972-9F821273A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DC735-FE73-5747-925E-463436570D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D6D374-BDE3-5648-9B20-A87F955DA48B}" type="datetimeFigureOut">
              <a:rPr lang="en-US"/>
              <a:pPr>
                <a:defRPr/>
              </a:pPr>
              <a:t>3/23/20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91B292-380D-554B-B2FC-23B0980F2D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0BDCA30-80A0-FC45-B640-E3DE34955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A6FB6-2942-C643-AA72-4AEE7CC08B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1610B-663F-3143-8CFB-B7FBB9A12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854578-DAA9-CB44-B510-E85A2F7336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0EC92970-E947-3643-BC48-2D1228A2C4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30588391-C243-F442-B638-82EBCB2B0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43BA0995-20F6-3F46-88ED-DA0AF800E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62757-AA8C-5B4A-B80D-FD04142A971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52A17D-45A0-454A-B99C-C0297B2F2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DFDE7E-3629-FB42-AAF1-D1FE9CC48B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917197-C6DC-FF41-8C5F-919A83960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7D05-BDBC-1246-948D-5AE74294D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89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67E22E-D3E9-8F41-B757-73806CBC8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6C3E6F-7D4F-EE48-8FCF-4E2A2A112C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159966-210A-F945-8947-8E1E71F18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D0135-C5C4-7749-9616-54C39836C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BA2118-4E4E-E040-86E6-D036FECA1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BFB62-46A0-CD4A-8CC5-7952B9150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B0C5B7-4C9E-E54F-B3B1-21897902B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E2EDD-34EE-B341-B29B-F0A6595AB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64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3C1C1-D903-774C-96A4-DD8A69320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F8381-438B-9F48-BC67-FDECFC266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58683-2EBE-9141-95BF-FF6CA4B11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0605-3245-C646-BC69-E8A4D9872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781788-6E19-A04D-929E-DE802537D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D80EFA-8BCA-B84C-8EF6-271B9409E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FDD833F-9D7E-944A-8052-FBF05CC4C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90EA5-D6C8-2347-8CB6-32BA2E3CD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98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955546-08A5-EF49-B6BB-4EE1B7622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83532F-1875-2C45-9410-292B95585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A94400-D2E0-D541-B1C8-B77089098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E604E-24E9-2841-B251-ED62A277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57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C279D0-B517-9942-AB2B-3F80A95EA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A2BDED-834C-6A4C-AEA5-8E396DEDB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B994CC-77B1-0648-92D2-F9BDBBB8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B808D-E10B-5548-AA4D-C206A0F18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4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60D3DF-77F7-5740-B752-BEA15862D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D9A444-301C-484C-BEF8-E8E0A8E69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93A27A-FBA5-F644-8E91-BCFAD2D0EA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D26C2-56BA-9C4A-9F0B-3307B1063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4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43E463-42AD-DF45-8DCB-C4DC61F76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56E65F-C90D-714B-9834-CBFFCD97F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725225-250C-254E-B467-2ADCAB39C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CE212-505A-4542-8C77-D39146E62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0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EED1D4-44A8-0049-A0D6-479545DAB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6556AE7-15F7-984D-983A-0B9A22972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BE3741-6DE5-4843-8CE3-1901776CE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045EC-B61F-E24B-8415-974A34D4A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87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E5F5A-BBCC-634A-9717-7D846774A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DB8F2-1A3B-9F43-97F6-96BD3838A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D83C9-4799-2840-82D2-8B3F5B624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48708-2931-F346-AFC9-BBE166E7C4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6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A91D1E-5698-204C-BC0C-526E16987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8B62B-1AD2-9A4C-A9C8-9A953DD37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4C0F9-FF58-9F42-AE1F-1D14C0BE5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C0389-3C0B-454C-86F0-3E084CECC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68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33769A-B30E-6340-B769-37AE00B07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ACCE56-FDD7-9941-857E-F709142EE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AE558-6255-1C4C-AC62-44876B173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D2989-ADB6-B145-B785-2148CF328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9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DA668-A26C-294D-A3C2-0534D51B2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DA607-F048-5B47-B638-10DFAA541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8BC41-68C3-D647-9CCB-EF80768D5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9272A-B06B-9948-BD7A-E77E536F9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19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E53DF5-80C8-BE4B-97D5-F2CF8887D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C26CFB-31A4-0646-AD58-C99C2E754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4357E5-159F-C040-BB26-AC28D5447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27960-3F78-0840-887D-D36A95C61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8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2B4E2-D5C8-F74D-922D-5B0A6709A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B9C443-FF4A-D947-9CBA-ABA9F8E74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82C4C9-44C6-F449-9EE1-AFA5AA212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B0AA1-4504-6B4A-9C77-32D53EE8B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1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998334-702C-294A-A455-1BCB1EB63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4DEA23-95A7-494F-9E53-6A0D9A68A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AA0513-00DA-FC44-9420-68037F425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39E1C-371F-114A-8083-377BC3AF8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8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FB9B3-B5B3-984E-988F-157ADD76A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E9650-2A2E-F545-B942-0806A50B7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63113-B2A2-1A45-A923-285665EC5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3B152-DE23-2946-852E-E348E425E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9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67561-A4F9-6B45-A10A-DAA057A93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F398F2-03E9-2944-AB11-026C75D82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E06F40-6C25-0A4B-8D86-13F311D46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1EE60-5963-F149-A836-F6F18951C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9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24788A-3E88-3844-8060-2CC63389B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4B1033-EACA-9949-9373-E5B136123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96F45C-1872-304E-8014-68ED69AD81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C0143B-F6D6-8E4F-9473-B79F3ED87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C68366-8DB7-3540-BD63-9E6A4B9255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7C91E8-1C96-6B4D-8918-04FD372853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040712B-82B9-6D44-B6DF-B7B9CBCCE6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81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800" b="1"/>
              <a:t>The Puerto Rican Experience</a:t>
            </a:r>
          </a:p>
        </p:txBody>
      </p:sp>
      <p:pic>
        <p:nvPicPr>
          <p:cNvPr id="5125" name="Picture 5" descr="cdlatinohist2">
            <a:extLst>
              <a:ext uri="{FF2B5EF4-FFF2-40B4-BE49-F238E27FC236}">
                <a16:creationId xmlns:a16="http://schemas.microsoft.com/office/drawing/2014/main" id="{08220E9B-D16C-E741-891F-4A46CFE6C0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76400"/>
            <a:ext cx="3429000" cy="45212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3555" name="TextBox 1">
            <a:extLst>
              <a:ext uri="{FF2B5EF4-FFF2-40B4-BE49-F238E27FC236}">
                <a16:creationId xmlns:a16="http://schemas.microsoft.com/office/drawing/2014/main" id="{64207114-9E23-4F47-BF01-809423FF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20395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http://latinony.blogspot.com/2009_09_01_archive.html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9boulevard_bermudez_01">
            <a:extLst>
              <a:ext uri="{FF2B5EF4-FFF2-40B4-BE49-F238E27FC236}">
                <a16:creationId xmlns:a16="http://schemas.microsoft.com/office/drawing/2014/main" id="{5C659897-55CB-6142-B65F-D7F3A9D94F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7848600" cy="5208588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pr-ny-1927">
            <a:extLst>
              <a:ext uri="{FF2B5EF4-FFF2-40B4-BE49-F238E27FC236}">
                <a16:creationId xmlns:a16="http://schemas.microsoft.com/office/drawing/2014/main" id="{C02BB496-A29E-4843-A5AA-7886FE782B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3522663" cy="5821363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4825" name="Picture 9" descr="113368334_2195e60b51">
            <a:extLst>
              <a:ext uri="{FF2B5EF4-FFF2-40B4-BE49-F238E27FC236}">
                <a16:creationId xmlns:a16="http://schemas.microsoft.com/office/drawing/2014/main" id="{7C5DAC52-B557-A648-9C53-7B279E8B9DE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47688"/>
            <a:ext cx="4114800" cy="30861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4826" name="Picture 10" descr="untitled">
            <a:extLst>
              <a:ext uri="{FF2B5EF4-FFF2-40B4-BE49-F238E27FC236}">
                <a16:creationId xmlns:a16="http://schemas.microsoft.com/office/drawing/2014/main" id="{F383015E-487C-FC41-9FD1-A3B17E3BCE1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78338"/>
            <a:ext cx="4114800" cy="1800225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4820" name="TextBox 1">
            <a:extLst>
              <a:ext uri="{FF2B5EF4-FFF2-40B4-BE49-F238E27FC236}">
                <a16:creationId xmlns:a16="http://schemas.microsoft.com/office/drawing/2014/main" id="{1B2B3E82-FAD9-A145-81F9-636663AF7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698875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http://www.imagekind.com/art/stunning/boricua/artwork-on/fine-art-prints</a:t>
            </a:r>
          </a:p>
        </p:txBody>
      </p:sp>
      <p:sp>
        <p:nvSpPr>
          <p:cNvPr id="34821" name="TextBox 2">
            <a:extLst>
              <a:ext uri="{FF2B5EF4-FFF2-40B4-BE49-F238E27FC236}">
                <a16:creationId xmlns:a16="http://schemas.microsoft.com/office/drawing/2014/main" id="{ED6E3C87-8914-074B-8227-836C12AD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78563"/>
            <a:ext cx="3522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http://www.latinamericanstudies.org/pr-us.htm</a:t>
            </a:r>
          </a:p>
        </p:txBody>
      </p:sp>
      <p:sp>
        <p:nvSpPr>
          <p:cNvPr id="34822" name="TextBox 3">
            <a:extLst>
              <a:ext uri="{FF2B5EF4-FFF2-40B4-BE49-F238E27FC236}">
                <a16:creationId xmlns:a16="http://schemas.microsoft.com/office/drawing/2014/main" id="{0829FD80-1ECB-6E4B-A48C-8D79B90D7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50000"/>
            <a:ext cx="426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https://ephemeralnewyork.wordpress.com/tag/el-coqui-restaurant/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105">
            <a:extLst>
              <a:ext uri="{FF2B5EF4-FFF2-40B4-BE49-F238E27FC236}">
                <a16:creationId xmlns:a16="http://schemas.microsoft.com/office/drawing/2014/main" id="{C280974F-ECC2-6C44-964F-02E59D8D5CE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2590800"/>
            <a:ext cx="4248150" cy="2081299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TextBox 1">
            <a:extLst>
              <a:ext uri="{FF2B5EF4-FFF2-40B4-BE49-F238E27FC236}">
                <a16:creationId xmlns:a16="http://schemas.microsoft.com/office/drawing/2014/main" id="{A3BB68B3-C1F0-4F47-AEAF-7856894D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93840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www.latinamericanstudies.org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pr-us.htm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 close up of a newspaper&#10;&#10;Description automatically generated">
            <a:extLst>
              <a:ext uri="{FF2B5EF4-FFF2-40B4-BE49-F238E27FC236}">
                <a16:creationId xmlns:a16="http://schemas.microsoft.com/office/drawing/2014/main" id="{974FD370-878E-4F40-9CCB-021977AC2715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5612433" y="1166018"/>
            <a:ext cx="268163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69D91D25-F2E0-4844-AF04-C9156941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/>
              <a:t>Throughout this experience, Puerto Ricans faced discrimination.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7839F95-1818-744D-85E0-1736F2451C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r>
              <a:rPr lang="en-US" altLang="x-none" sz="2800" b="1"/>
              <a:t>They protested and demanded their civil rights on many occasions.</a:t>
            </a:r>
          </a:p>
        </p:txBody>
      </p:sp>
      <p:pic>
        <p:nvPicPr>
          <p:cNvPr id="39943" name="Picture 7" descr="3c17554t">
            <a:extLst>
              <a:ext uri="{FF2B5EF4-FFF2-40B4-BE49-F238E27FC236}">
                <a16:creationId xmlns:a16="http://schemas.microsoft.com/office/drawing/2014/main" id="{D0648BF8-AB97-3445-AED4-13F131249C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3459163" cy="432435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6868" name="TextBox 1">
            <a:extLst>
              <a:ext uri="{FF2B5EF4-FFF2-40B4-BE49-F238E27FC236}">
                <a16:creationId xmlns:a16="http://schemas.microsoft.com/office/drawing/2014/main" id="{4785077D-BDE1-1C4C-A75E-DBE7DC08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8" y="6153150"/>
            <a:ext cx="571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https://www.loc.gov/teachers/classroommaterials/presentationsandactivities/presentations/immigration/cuban4.html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71DAEFB7-A624-EB4C-BC90-F2F857318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4000" b="1"/>
              <a:t>Today, Puerto Rican-Americans exhibit pride in their heritage</a:t>
            </a:r>
          </a:p>
        </p:txBody>
      </p:sp>
      <p:pic>
        <p:nvPicPr>
          <p:cNvPr id="41992" name="Picture 8" descr="2541744636_8b88626814">
            <a:extLst>
              <a:ext uri="{FF2B5EF4-FFF2-40B4-BE49-F238E27FC236}">
                <a16:creationId xmlns:a16="http://schemas.microsoft.com/office/drawing/2014/main" id="{DA0DB6D9-662F-E848-A49F-07A59D2290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3394075" cy="4525963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1993" name="Picture 9" descr="47505434">
            <a:extLst>
              <a:ext uri="{FF2B5EF4-FFF2-40B4-BE49-F238E27FC236}">
                <a16:creationId xmlns:a16="http://schemas.microsoft.com/office/drawing/2014/main" id="{AF53CB9C-E593-7F49-9598-601D4788360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124200" cy="2085975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1994" name="Picture 10" descr="050_puerto_rican_parade">
            <a:extLst>
              <a:ext uri="{FF2B5EF4-FFF2-40B4-BE49-F238E27FC236}">
                <a16:creationId xmlns:a16="http://schemas.microsoft.com/office/drawing/2014/main" id="{34977069-EC8C-3E42-BABC-136DB2E1836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343400"/>
            <a:ext cx="2667000" cy="2339975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7893" name="TextBox 1">
            <a:extLst>
              <a:ext uri="{FF2B5EF4-FFF2-40B4-BE49-F238E27FC236}">
                <a16:creationId xmlns:a16="http://schemas.microsoft.com/office/drawing/2014/main" id="{8421846D-7366-B84B-B034-3E1FA24E2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3762375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http://newyork.cbslocal.com/guide/a-guide-to-the-2011-puerto-rican-day-parade/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A469F34-6C01-E147-BF23-BFECD8013CE2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/>
              <a:t>and enrich the United States.</a:t>
            </a:r>
          </a:p>
        </p:txBody>
      </p:sp>
      <p:pic>
        <p:nvPicPr>
          <p:cNvPr id="44041" name="Picture 9" descr="acaba">
            <a:extLst>
              <a:ext uri="{FF2B5EF4-FFF2-40B4-BE49-F238E27FC236}">
                <a16:creationId xmlns:a16="http://schemas.microsoft.com/office/drawing/2014/main" id="{EF131500-4A6D-1B41-917F-76E80546A03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093" y="1321992"/>
            <a:ext cx="1857375" cy="2528887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4042" name="Picture 10" descr="Ricky_Martin5">
            <a:extLst>
              <a:ext uri="{FF2B5EF4-FFF2-40B4-BE49-F238E27FC236}">
                <a16:creationId xmlns:a16="http://schemas.microsoft.com/office/drawing/2014/main" id="{4BA5C05B-E7C2-F545-925C-A068A61816E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8231" y="3581400"/>
            <a:ext cx="2590800" cy="239395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8917" name="TextBox 1">
            <a:extLst>
              <a:ext uri="{FF2B5EF4-FFF2-40B4-BE49-F238E27FC236}">
                <a16:creationId xmlns:a16="http://schemas.microsoft.com/office/drawing/2014/main" id="{46E7E5AD-89D6-2A49-AE35-06773C87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68750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8" name="TextBox 2">
            <a:extLst>
              <a:ext uri="{FF2B5EF4-FFF2-40B4-BE49-F238E27FC236}">
                <a16:creationId xmlns:a16="http://schemas.microsoft.com/office/drawing/2014/main" id="{91FDB38C-B4C8-C64E-BB60-80793CAF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34" y="396875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www.nasa.gov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/vision/space/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preparingtravel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ascan_bio_acaba.html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TextBox 3">
            <a:extLst>
              <a:ext uri="{FF2B5EF4-FFF2-40B4-BE49-F238E27FC236}">
                <a16:creationId xmlns:a16="http://schemas.microsoft.com/office/drawing/2014/main" id="{71B6FA48-24C7-1748-B516-28B7E394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109" y="5997652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http://puzzles-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games.eu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/puzzle-ricky-martin-195.html</a:t>
            </a:r>
          </a:p>
        </p:txBody>
      </p:sp>
      <p:pic>
        <p:nvPicPr>
          <p:cNvPr id="4" name="Content Placeholder 3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ADEDAC0D-64B4-6847-9228-BB63049B50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853068" y="1376760"/>
            <a:ext cx="1979295" cy="247411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48077649-A7D8-8943-B8EB-AC8D11DBA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/>
              <a:t>Coming to America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A01D28D-ABB1-3743-8968-E8CDE768678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41325" y="4313238"/>
            <a:ext cx="8229600" cy="2187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b="1" dirty="0"/>
          </a:p>
          <a:p>
            <a:pPr eaLnBrk="1" hangingPunct="1">
              <a:buFontTx/>
              <a:buNone/>
              <a:defRPr/>
            </a:pPr>
            <a:r>
              <a:rPr lang="en-US" altLang="x-none" sz="2800" b="1" dirty="0"/>
              <a:t>The first Puerto Ricans arrived by ship.  This was a long and expensive trip.</a:t>
            </a:r>
          </a:p>
        </p:txBody>
      </p:sp>
      <p:pic>
        <p:nvPicPr>
          <p:cNvPr id="6152" name="Picture 8" descr="SSCarolinaBFlag_jpg_w560h363">
            <a:extLst>
              <a:ext uri="{FF2B5EF4-FFF2-40B4-BE49-F238E27FC236}">
                <a16:creationId xmlns:a16="http://schemas.microsoft.com/office/drawing/2014/main" id="{605A2550-8376-7946-A17A-05F7BAF18A7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337185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6153" name="Picture 9" descr="puerto_ricans_arriving_by_ship">
            <a:extLst>
              <a:ext uri="{FF2B5EF4-FFF2-40B4-BE49-F238E27FC236}">
                <a16:creationId xmlns:a16="http://schemas.microsoft.com/office/drawing/2014/main" id="{E347E7DC-6586-6A46-B011-76E2CB155A9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14463"/>
            <a:ext cx="2249488" cy="2643187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4581" name="TextBox 1">
            <a:extLst>
              <a:ext uri="{FF2B5EF4-FFF2-40B4-BE49-F238E27FC236}">
                <a16:creationId xmlns:a16="http://schemas.microsoft.com/office/drawing/2014/main" id="{D9CF4279-254A-C448-9867-196280C4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114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http://www.latinamericanstudies.org/pr-us.htm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8F1E2CCD-6CB2-9A4C-A4B2-BE58467D09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r>
              <a:rPr lang="en-US" altLang="x-none" sz="2800" b="1"/>
              <a:t>Later, airplanes made the trip quicker and less expensive.</a:t>
            </a:r>
          </a:p>
        </p:txBody>
      </p:sp>
      <p:pic>
        <p:nvPicPr>
          <p:cNvPr id="8199" name="Picture 7" descr="prarrivebyplane_">
            <a:extLst>
              <a:ext uri="{FF2B5EF4-FFF2-40B4-BE49-F238E27FC236}">
                <a16:creationId xmlns:a16="http://schemas.microsoft.com/office/drawing/2014/main" id="{D56914D0-93E4-2541-B909-D282B1A101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352925" cy="3811588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92DA902C-7549-7A45-94D0-2BF5B46C9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725" y="5434013"/>
            <a:ext cx="435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https://www.linkedin.com/pulse/why-puerto-ricans-baby-boomers-coming-back-rico-daniel-ruiz-mba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5FFFD46F-1BDA-C34D-83FD-29D9BA210EB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2800" b="1" dirty="0"/>
              <a:t>Many of the new arrivals settled in tenements, the only housing they could afford or that was available to them.</a:t>
            </a:r>
          </a:p>
        </p:txBody>
      </p:sp>
      <p:pic>
        <p:nvPicPr>
          <p:cNvPr id="13322" name="Picture 10" descr="c">
            <a:extLst>
              <a:ext uri="{FF2B5EF4-FFF2-40B4-BE49-F238E27FC236}">
                <a16:creationId xmlns:a16="http://schemas.microsoft.com/office/drawing/2014/main" id="{CC391636-A455-6F4D-ABBC-EF04E73C368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068513"/>
            <a:ext cx="2960688" cy="35052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6628" name="TextBox 2">
            <a:extLst>
              <a:ext uri="{FF2B5EF4-FFF2-40B4-BE49-F238E27FC236}">
                <a16:creationId xmlns:a16="http://schemas.microsoft.com/office/drawing/2014/main" id="{69636A66-3059-454D-A2D9-047E4020B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38" y="5715000"/>
            <a:ext cx="3571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en.wikipedia.org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5C451E26-CCB6-6145-BE07-D1760DF0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296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https://www.pinterest.com/pin/523332419170775123/</a:t>
            </a:r>
          </a:p>
        </p:txBody>
      </p:sp>
      <p:pic>
        <p:nvPicPr>
          <p:cNvPr id="7" name="Content Placeholder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6936F74E-51A7-C349-83FC-CEB40300A1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457200" y="2068513"/>
            <a:ext cx="4142826" cy="3276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B1A7BB4-D4C3-CE40-8600-F1BE5D61B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4000" b="1"/>
              <a:t>Wealthier Puerto Ricans moved into brownstone row houses.</a:t>
            </a:r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6E29C7DD-8CC1-C340-A9B4-C7234C2B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5562600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jenfelton.wordpress.com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/2011/08/</a:t>
            </a:r>
          </a:p>
        </p:txBody>
      </p:sp>
      <p:pic>
        <p:nvPicPr>
          <p:cNvPr id="4" name="Content Placeholder 3" descr="A bench in front of a building&#10;&#10;Description automatically generated">
            <a:extLst>
              <a:ext uri="{FF2B5EF4-FFF2-40B4-BE49-F238E27FC236}">
                <a16:creationId xmlns:a16="http://schemas.microsoft.com/office/drawing/2014/main" id="{616F83C5-4F7F-D644-8D6E-26428B32E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950" y="2044659"/>
            <a:ext cx="5118100" cy="33925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DCD24A2D-43F4-4D40-B16A-04BBA3B32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4000" b="1" dirty="0"/>
              <a:t>The next task was to find employment.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A3DCB59A-443F-494A-9B01-71922A8CCB7D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r>
              <a:rPr lang="en-US" altLang="x-none" sz="2800" b="1"/>
              <a:t>Men found work on the docks, in factories, or joined the military.</a:t>
            </a:r>
          </a:p>
        </p:txBody>
      </p:sp>
      <p:pic>
        <p:nvPicPr>
          <p:cNvPr id="17416" name="Picture 8" descr="NJ-Weehawken02">
            <a:extLst>
              <a:ext uri="{FF2B5EF4-FFF2-40B4-BE49-F238E27FC236}">
                <a16:creationId xmlns:a16="http://schemas.microsoft.com/office/drawing/2014/main" id="{CD1710FF-7877-314F-B9DE-C9D6EF59975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450" y="1449388"/>
            <a:ext cx="3352800" cy="19050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9701" name="TextBox 1">
            <a:extLst>
              <a:ext uri="{FF2B5EF4-FFF2-40B4-BE49-F238E27FC236}">
                <a16:creationId xmlns:a16="http://schemas.microsoft.com/office/drawing/2014/main" id="{146BC7EF-9098-904F-8B2E-22672DCE0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3623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http://hoboken.pastperfectonline.com/byrelated?id=2B346BDD-72E5-4A57-8706-238956398440</a:t>
            </a:r>
          </a:p>
        </p:txBody>
      </p:sp>
      <p:sp>
        <p:nvSpPr>
          <p:cNvPr id="29702" name="TextBox 2">
            <a:extLst>
              <a:ext uri="{FF2B5EF4-FFF2-40B4-BE49-F238E27FC236}">
                <a16:creationId xmlns:a16="http://schemas.microsoft.com/office/drawing/2014/main" id="{9B66F536-D5DD-8042-905D-B71ADB8D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6310313"/>
            <a:ext cx="444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http://latinbusinesstoday.com/tendencia/inspirational-latinos/2013/11/honor-and-fidelity-65th-infantry-regiment</a:t>
            </a:r>
          </a:p>
        </p:txBody>
      </p:sp>
      <p:pic>
        <p:nvPicPr>
          <p:cNvPr id="4" name="Content Placeholder 3" descr="A group of people standing outside of a building&#10;&#10;Description automatically generated">
            <a:extLst>
              <a:ext uri="{FF2B5EF4-FFF2-40B4-BE49-F238E27FC236}">
                <a16:creationId xmlns:a16="http://schemas.microsoft.com/office/drawing/2014/main" id="{062C0839-E309-5548-AB5A-4656C3D68FF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52159" y="3938588"/>
            <a:ext cx="2048681" cy="2187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65B4094E-F257-D24F-99B8-29C8A234E4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 b="1"/>
          </a:p>
          <a:p>
            <a:pPr eaLnBrk="1" hangingPunct="1">
              <a:buFontTx/>
              <a:buNone/>
              <a:defRPr/>
            </a:pPr>
            <a:r>
              <a:rPr lang="en-US" altLang="x-none" sz="2800" b="1"/>
              <a:t>Women found work as domestics, in factories, or also joined the military.</a:t>
            </a:r>
          </a:p>
        </p:txBody>
      </p:sp>
      <p:pic>
        <p:nvPicPr>
          <p:cNvPr id="19466" name="Picture 10" descr="87">
            <a:extLst>
              <a:ext uri="{FF2B5EF4-FFF2-40B4-BE49-F238E27FC236}">
                <a16:creationId xmlns:a16="http://schemas.microsoft.com/office/drawing/2014/main" id="{129931F3-CE31-DE48-8F54-CABC91BD5C8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646" y="555072"/>
            <a:ext cx="3332354" cy="2265839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0724" name="TextBox 1">
            <a:extLst>
              <a:ext uri="{FF2B5EF4-FFF2-40B4-BE49-F238E27FC236}">
                <a16:creationId xmlns:a16="http://schemas.microsoft.com/office/drawing/2014/main" id="{88596B75-AFEB-D341-A663-87413EE3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43213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http://americanhistory.si.edu/sweatshops/history/2t79.htm</a:t>
            </a:r>
          </a:p>
        </p:txBody>
      </p:sp>
      <p:sp>
        <p:nvSpPr>
          <p:cNvPr id="30725" name="TextBox 2">
            <a:extLst>
              <a:ext uri="{FF2B5EF4-FFF2-40B4-BE49-F238E27FC236}">
                <a16:creationId xmlns:a16="http://schemas.microsoft.com/office/drawing/2014/main" id="{A2DE2974-9528-804D-AE82-7366ADCA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6126163"/>
            <a:ext cx="3941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https://www.nps.gov/heritageinitiatives/latino/latinothemestudy/military.htm</a:t>
            </a:r>
          </a:p>
        </p:txBody>
      </p:sp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8CD8871-6CAF-2942-BFDF-28652777A3C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029199" y="3690144"/>
            <a:ext cx="2661509" cy="19502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9B7D81E-872E-7C48-991C-4492ECB4A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sz="3600" b="1"/>
              <a:t>In time, Puerto Ricans created vibrant neighborhoods that reflected their culture.</a:t>
            </a:r>
          </a:p>
        </p:txBody>
      </p:sp>
      <p:pic>
        <p:nvPicPr>
          <p:cNvPr id="24585" name="Picture 9" descr="earlyprimmigrants">
            <a:extLst>
              <a:ext uri="{FF2B5EF4-FFF2-40B4-BE49-F238E27FC236}">
                <a16:creationId xmlns:a16="http://schemas.microsoft.com/office/drawing/2014/main" id="{6D901B57-638A-364F-82AC-19F4C6C50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05000"/>
            <a:ext cx="6210300" cy="4284663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id="{A671275A-F783-7F4F-AB67-ED6FCA43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224588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http://www.latinamericanstudies.org/pr-us.htm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COTT_barrio_slide4">
            <a:extLst>
              <a:ext uri="{FF2B5EF4-FFF2-40B4-BE49-F238E27FC236}">
                <a16:creationId xmlns:a16="http://schemas.microsoft.com/office/drawing/2014/main" id="{60FB5B70-65BA-1647-91BF-D6423C412C4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4343400" cy="2840038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8682" name="Picture 10" descr="pr-bodega-newark">
            <a:extLst>
              <a:ext uri="{FF2B5EF4-FFF2-40B4-BE49-F238E27FC236}">
                <a16:creationId xmlns:a16="http://schemas.microsoft.com/office/drawing/2014/main" id="{C5BA3409-21CF-8C41-9A39-072F4444253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3597032"/>
            <a:ext cx="3276600" cy="2781543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2771" name="TextBox 1">
            <a:extLst>
              <a:ext uri="{FF2B5EF4-FFF2-40B4-BE49-F238E27FC236}">
                <a16:creationId xmlns:a16="http://schemas.microsoft.com/office/drawing/2014/main" id="{37A660E3-8456-6D40-A053-87AF4181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22103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http://www.nytimes.com/slideshow/2005/04/19/arts/20050422_BARRIO_SLIDESHOW_4.html</a:t>
            </a:r>
          </a:p>
        </p:txBody>
      </p:sp>
      <p:sp>
        <p:nvSpPr>
          <p:cNvPr id="32772" name="TextBox 2">
            <a:extLst>
              <a:ext uri="{FF2B5EF4-FFF2-40B4-BE49-F238E27FC236}">
                <a16:creationId xmlns:a16="http://schemas.microsoft.com/office/drawing/2014/main" id="{B6E907DC-055C-354A-8815-902244A0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6378575"/>
            <a:ext cx="396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http://www.latinamericanstudies.org/pr-us-1.htm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440</Words>
  <Application>Microsoft Macintosh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Default Design</vt:lpstr>
      <vt:lpstr>PowerPoint Presentation</vt:lpstr>
      <vt:lpstr>Coming to America</vt:lpstr>
      <vt:lpstr>PowerPoint Presentation</vt:lpstr>
      <vt:lpstr>Many of the new arrivals settled in tenements, the only housing they could afford or that was available to them.</vt:lpstr>
      <vt:lpstr>Wealthier Puerto Ricans moved into brownstone row houses.</vt:lpstr>
      <vt:lpstr>The next task was to find employment.</vt:lpstr>
      <vt:lpstr>PowerPoint Presentation</vt:lpstr>
      <vt:lpstr>In time, Puerto Ricans created vibrant neighborhoods that reflected their culture.</vt:lpstr>
      <vt:lpstr>PowerPoint Presentation</vt:lpstr>
      <vt:lpstr>PowerPoint Presentation</vt:lpstr>
      <vt:lpstr>PowerPoint Presentation</vt:lpstr>
      <vt:lpstr>PowerPoint Presentation</vt:lpstr>
      <vt:lpstr>Throughout this experience, Puerto Ricans faced discrimination.</vt:lpstr>
      <vt:lpstr>Today, Puerto Rican-Americans exhibit pride in their heritage</vt:lpstr>
      <vt:lpstr>and enrich the United States.</vt:lpstr>
    </vt:vector>
  </TitlesOfParts>
  <Company>L &amp; R Parker Consulting,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Rees</dc:creator>
  <cp:lastModifiedBy>Gale Ekiss</cp:lastModifiedBy>
  <cp:revision>45</cp:revision>
  <dcterms:created xsi:type="dcterms:W3CDTF">2009-07-02T03:47:41Z</dcterms:created>
  <dcterms:modified xsi:type="dcterms:W3CDTF">2020-03-23T20:52:42Z</dcterms:modified>
</cp:coreProperties>
</file>