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92" r:id="rId2"/>
    <p:sldId id="261" r:id="rId3"/>
    <p:sldId id="280" r:id="rId4"/>
    <p:sldId id="262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64" r:id="rId13"/>
    <p:sldId id="26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8" r:id="rId22"/>
    <p:sldId id="289" r:id="rId23"/>
    <p:sldId id="290" r:id="rId24"/>
    <p:sldId id="291" r:id="rId25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omfortaa" pitchFamily="2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20"/>
    <p:restoredTop sz="94762"/>
  </p:normalViewPr>
  <p:slideViewPr>
    <p:cSldViewPr snapToGrid="0">
      <p:cViewPr varScale="1">
        <p:scale>
          <a:sx n="117" d="100"/>
          <a:sy n="117" d="100"/>
        </p:scale>
        <p:origin x="1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33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831263"/>
            <a:ext cx="2973388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cmgreen/sustainability-scorecard-training-module-1/7?src=clipshar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channel.com/2012/01/03/mcdonalds-releases-2011-sustainability-scorecard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ustmeans.com/blogs/ups-drastically-increased-the-use-of-renewable-natural-ga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How would people in your community answer these questions? In what ways could you educate your community (school, workplace, neighborhood) about sustainability?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eae348481_0_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13eae34848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Source: Proctor and Gamble: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https://www.slideshare.net/scmgreen/sustainability-scorecard-training-module-1/7?src=clipshare</a:t>
            </a:r>
            <a:r>
              <a:rPr lang="en-US"/>
              <a:t>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 of Scorecard: Brady S. (2012, January 3).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McDonald’s Releases 2011 Sustainability Scorecard. Retrieved from [Blog Post] Brandchannel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https://www.brandchannel.com/2012/01/03/mcdonalds-releases-2011-sustainability-scorecard/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Source of Scorecard “Trash to Gas Infographic” Cheeseman, G-E. (2017, December 1).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UPS DRASTICALLY INCREASED THE USE OF RENEWABLE NATURAL GAS [Blog post]. Retrieved from </a:t>
            </a:r>
            <a:r>
              <a:rPr lang="en-US" u="sng">
                <a:latin typeface="Arial"/>
                <a:ea typeface="Arial"/>
                <a:cs typeface="Arial"/>
                <a:sym typeface="Arial"/>
                <a:hlinkClick r:id="rId3"/>
              </a:rPr>
              <a:t>http://justmeans.com/blogs/ups-drastically-increased-the-use-of-renewable-natural-gas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How would people in your community answer these questions? In what ways could you educate your community (school, workplace, neighborhood) about sustainability?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878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How would your viewpoint change about sustainability if your basic needs, such as clean water, food, shelter, and safety, could not be met? 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0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212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What are the other layers of the sustainability wheel interacting?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3:notes"/>
          <p:cNvSpPr txBox="1">
            <a:spLocks noGrp="1"/>
          </p:cNvSpPr>
          <p:nvPr>
            <p:ph type="sldNum" idx="12"/>
          </p:nvPr>
        </p:nvSpPr>
        <p:spPr>
          <a:xfrm>
            <a:off x="3884613" y="8831263"/>
            <a:ext cx="29718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25" tIns="46425" rIns="93225" bIns="46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AED0-8137-3026-3DF2-22FE4675B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D1B0C-4206-CB70-C0B3-C8A5D350E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6B8BC-D226-669D-6258-DAFD7279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1690-75A1-3AB3-D210-6AA9E68E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6DA4-296B-ECDA-4B6B-B1BB3FFE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A4D7-4944-D61C-3893-B5C25A8A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EF0EE-E339-44DC-565D-7C983EC6C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E6ED-8900-A31B-1A2D-948CEA55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47584-A757-55EE-3464-6F5115C54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4C5B3-1D90-89B0-9EEB-9CCD7833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27A5B-CD99-A7C1-9E7C-DD925244D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95E1E-8C57-D9C3-9D42-471AE02A7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CF6C5-1B0F-863D-EE67-0DD10E77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248E-F0B6-B623-F0AC-567BB6DB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AD99F-9C24-C10C-3740-B736A570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9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AB75-3A42-F39E-8A66-3E7A43BB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43DB-1539-1B13-2DFD-FC351415D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A03D9-C6BC-E671-4C7E-0F00D350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C119A-081F-2CEA-B18F-A0B62470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681A-CE6A-7DA6-FA63-467E1F30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BA6B-0E11-FB58-FE4D-B153E008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F4170-9807-5298-839D-002A21C2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7246E-EC50-32FA-9858-E7BE7116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3B38F-61C1-E01F-AE5C-2E1A7FA5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B16-614E-E235-8597-3F230253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7300-E592-BEE3-045F-E4263CD3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493E5-8D59-8441-D632-E7F3C2199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C36AB-0AA3-82A6-40F0-60E9DBA1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2F2D7-BC4B-1ED9-D998-16D54343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44CF5-C8AC-A687-9211-26850D01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AA27E-5A2B-A844-6B68-A7B26960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5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B29B8-9229-984D-26C1-E2EB8962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B1735-753A-9E22-2169-07FD124A1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70F84-F7BC-90CB-ABFA-79DFA322C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3A87C-E0E5-01A8-738D-2ECC4DB01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92A9D-DCB0-7B05-4B4E-23C643ECD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93B28-1C87-066A-1F3F-F47D27BC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011BD-EC9E-1310-FFD1-3DD5884C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DF107-EF55-D7BF-823F-596223FC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A19C-A165-193D-4094-F10A8929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B3791-16CB-5D49-B0B4-1644C740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098CE-EB0E-1B2A-595B-C0265338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405DE-F15A-F10B-9D80-ED7895DB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9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0D88B-307E-A3D8-3230-B4D8A826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2BB3A-72EF-2652-79E0-368F8830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03692-53DE-85F0-D3DF-0CCF72F0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786C-8A72-2880-A02B-902A84FB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EE39-EBF6-C9CE-852F-ADE8EB54B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F48CA-832E-6C0E-7CDF-E8AEE16C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D6797-75CF-0068-BE98-242DD644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D77F3-A817-0E7F-0A5A-ADEA329A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DF5F7-FF55-8923-D943-8B1E29FB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0F30-803A-5E8B-7589-AD738A0D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915B9-9972-FDE7-4B2B-8D2AD407D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EA3B9-B5C6-D35F-B391-8C9653700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1A88-3B3D-958C-0DEA-A87E69D1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6BD54-A9C3-613E-5F3F-BDB2E865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20FB0-101F-9531-9CE9-9FF94550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43CAC-0372-8773-9847-4A149207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86DAC-1580-9EF2-5A1C-4D5FDB919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1789E-FA5B-12FD-D3DB-F100504F6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83F9-EDC2-1E0C-013C-725BFD66A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4D88-16B8-B793-9A6B-60390DB9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90062-75BB-A01D-50F2-F2B18486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770613"/>
            <a:ext cx="7944130" cy="158573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r>
              <a:rPr lang="en-US" sz="4000" b="1" dirty="0">
                <a:solidFill>
                  <a:schemeClr val="tx2"/>
                </a:solidFill>
                <a:sym typeface="Comfortaa"/>
              </a:rPr>
              <a:t>How Green Is My Place? </a:t>
            </a:r>
            <a:br>
              <a:rPr lang="en-US" sz="4000" b="1" dirty="0">
                <a:solidFill>
                  <a:schemeClr val="tx2"/>
                </a:solidFill>
                <a:sym typeface="Comfortaa"/>
              </a:rPr>
            </a:br>
            <a:r>
              <a:rPr lang="en-US" sz="4000" b="1" dirty="0">
                <a:solidFill>
                  <a:schemeClr val="tx2"/>
                </a:solidFill>
                <a:sym typeface="Comfortaa"/>
              </a:rPr>
              <a:t>Evaluating Sustainability with Student Created Scorecards</a:t>
            </a:r>
            <a:br>
              <a:rPr lang="en-US" sz="4000" b="1" dirty="0">
                <a:solidFill>
                  <a:schemeClr val="tx2"/>
                </a:solidFill>
                <a:sym typeface="Comfortaa"/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4" descr="A white house in a field&#10;&#10;Description automatically generated with low confidence">
            <a:extLst>
              <a:ext uri="{FF2B5EF4-FFF2-40B4-BE49-F238E27FC236}">
                <a16:creationId xmlns:a16="http://schemas.microsoft.com/office/drawing/2014/main" id="{D97FC083-F3C3-7C74-B8BB-9E7352FF1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50" name="Freeform: Shape 5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14263-7285-08EA-8161-80DC2FED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0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33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1F82-E0C7-0141-0717-AD99E190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773"/>
          </a:xfrm>
        </p:spPr>
        <p:txBody>
          <a:bodyPr/>
          <a:lstStyle/>
          <a:p>
            <a:r>
              <a:rPr lang="en-US" dirty="0"/>
              <a:t>3Es Word Cloud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3BE2B2DE-67D5-BB1D-2FA5-5A5FB7B1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916" y="1300899"/>
            <a:ext cx="6438828" cy="492330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62323B-9EE7-010C-0419-017FCFFB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1F82-E0C7-0141-0717-AD99E190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773"/>
          </a:xfrm>
        </p:spPr>
        <p:txBody>
          <a:bodyPr/>
          <a:lstStyle/>
          <a:p>
            <a:r>
              <a:rPr lang="en-US" dirty="0"/>
              <a:t>Vocabulary Practice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97F23368-8753-8F9C-D0A0-6198DACE4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07" y="1300899"/>
            <a:ext cx="6712989" cy="499595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D3C90-6183-2570-36D0-D60CF1B1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5" y="996000"/>
            <a:ext cx="3994485" cy="4698947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9" name="Google Shape;159;p23"/>
          <p:cNvSpPr txBox="1"/>
          <p:nvPr/>
        </p:nvSpPr>
        <p:spPr>
          <a:xfrm>
            <a:off x="4976682" y="996000"/>
            <a:ext cx="3538668" cy="439553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Sustainability becomes a balancing act between the city, the people, and </a:t>
            </a:r>
            <a:r>
              <a:rPr lang="en-US" sz="3600" b="1" dirty="0">
                <a:latin typeface="Comfortaa"/>
                <a:ea typeface="Comfortaa"/>
                <a:cs typeface="Comfortaa"/>
                <a:sym typeface="Comfortaa"/>
              </a:rPr>
              <a:t>environment.</a:t>
            </a:r>
            <a:endParaRPr sz="3600" b="1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7F973-20A5-82A0-0CBF-E3EE8868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891250" y="6545100"/>
            <a:ext cx="7829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http://www.education4sustainability.org/2013/02/25/the-social-side-of-sustainable-development/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015082" y="210402"/>
            <a:ext cx="49092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mfortaa"/>
              <a:buAutoNum type="arabicPeriod"/>
            </a:pPr>
            <a:r>
              <a:rPr lang="en-US" sz="32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en-US" sz="3200" dirty="0">
                <a:latin typeface="Comfortaa"/>
                <a:ea typeface="Comfortaa"/>
                <a:cs typeface="Comfortaa"/>
                <a:sym typeface="Comfortaa"/>
              </a:rPr>
              <a:t>nvironment</a:t>
            </a:r>
            <a:endParaRPr sz="32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mfortaa"/>
              <a:buAutoNum type="arabicPeriod"/>
            </a:pPr>
            <a:r>
              <a:rPr lang="en-US" sz="32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Econom</a:t>
            </a:r>
            <a:r>
              <a:rPr lang="en-US" sz="3200" dirty="0">
                <a:latin typeface="Comfortaa"/>
                <a:ea typeface="Comfortaa"/>
                <a:cs typeface="Comfortaa"/>
                <a:sym typeface="Comfortaa"/>
              </a:rPr>
              <a:t>y</a:t>
            </a:r>
            <a:endParaRPr sz="3200" dirty="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mfortaa"/>
              <a:buAutoNum type="arabicPeriod"/>
            </a:pPr>
            <a:r>
              <a:rPr lang="en-US" sz="32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“Equity” Social</a:t>
            </a:r>
            <a:endParaRPr sz="32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226600" y="150850"/>
            <a:ext cx="18579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Three</a:t>
            </a:r>
            <a:endParaRPr sz="36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E’s</a:t>
            </a:r>
            <a:endParaRPr sz="36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-4059650" y="3925025"/>
            <a:ext cx="2239200" cy="2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Work through the slides and reflect on reaching the balance between the 3 e’s.</a:t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10168525" y="4051775"/>
            <a:ext cx="24465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Speaker notes are provided to help on some slides.</a:t>
            </a:r>
            <a:endParaRPr sz="1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718" y="2021305"/>
            <a:ext cx="7033032" cy="508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F5846-98E5-96E5-8178-978DFF1C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52" y="242218"/>
            <a:ext cx="8341895" cy="62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478" y="1406445"/>
            <a:ext cx="5224851" cy="3785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B8219-7C38-8718-B57A-022571AC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537" y="2748456"/>
            <a:ext cx="7058526" cy="37297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226600" y="150850"/>
            <a:ext cx="8750400" cy="27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latin typeface="Comfortaa"/>
                <a:ea typeface="Comfortaa"/>
                <a:cs typeface="Comfortaa"/>
                <a:sym typeface="Comfortaa"/>
              </a:rPr>
              <a:t>Reflecting on the three E’s, how</a:t>
            </a: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 can we </a:t>
            </a:r>
            <a:r>
              <a:rPr lang="en-US" sz="3600" dirty="0">
                <a:latin typeface="Comfortaa"/>
                <a:ea typeface="Comfortaa"/>
                <a:cs typeface="Comfortaa"/>
                <a:sym typeface="Comfortaa"/>
              </a:rPr>
              <a:t>evaluate </a:t>
            </a: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sustainability?</a:t>
            </a:r>
            <a:endParaRPr sz="36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dirty="0">
                <a:latin typeface="Comfortaa"/>
                <a:ea typeface="Comfortaa"/>
                <a:cs typeface="Comfortaa"/>
                <a:sym typeface="Comfortaa"/>
              </a:rPr>
              <a:t>Consider the following examples</a:t>
            </a:r>
            <a:r>
              <a:rPr lang="en-US" sz="36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36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DCB33-371B-6FF4-9D01-1C413152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09" y="1843046"/>
            <a:ext cx="4543518" cy="364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45823" y="1839509"/>
            <a:ext cx="4277392" cy="39147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04E01-7C33-B536-4AC3-7ED96485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CD75D-64FB-FCCB-77BC-3ED852222540}"/>
              </a:ext>
            </a:extLst>
          </p:cNvPr>
          <p:cNvSpPr txBox="1"/>
          <p:nvPr/>
        </p:nvSpPr>
        <p:spPr>
          <a:xfrm>
            <a:off x="352927" y="324966"/>
            <a:ext cx="497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Ways to Measure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/>
        </p:nvSpPr>
        <p:spPr>
          <a:xfrm>
            <a:off x="226600" y="150850"/>
            <a:ext cx="8742900" cy="7956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Ways to Measure</a:t>
            </a: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4" descr="sustainability-scorecard-training-module-1-7-7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978" y="1562156"/>
            <a:ext cx="6222043" cy="45338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1ED5FA-E93C-4D9A-9D2F-25CC5FFF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5" descr="mcdonalds_2011_sustainability_scorecard_graphic_5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762" y="1427747"/>
            <a:ext cx="7003712" cy="478054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226600" y="150850"/>
            <a:ext cx="87429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Ways to Measure</a:t>
            </a:r>
            <a:endParaRPr sz="36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0112A-7968-0BBA-627C-4A6221B1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367" y="1298949"/>
            <a:ext cx="6604254" cy="50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/>
          <p:nvPr/>
        </p:nvSpPr>
        <p:spPr>
          <a:xfrm>
            <a:off x="226600" y="150850"/>
            <a:ext cx="87429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i="0" u="none" strike="noStrike" cap="none" dirty="0">
                <a:latin typeface="Comfortaa"/>
                <a:ea typeface="Comfortaa"/>
                <a:cs typeface="Comfortaa"/>
                <a:sym typeface="Comfortaa"/>
              </a:rPr>
              <a:t>Ways to Measure</a:t>
            </a:r>
            <a:endParaRPr sz="3600" i="0" u="none" strike="noStrike" cap="none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9663B-08B5-9627-B19C-EFA05127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261079" y="764308"/>
            <a:ext cx="79356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i="0" u="none" strike="noStrike" cap="none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What is sustainability?</a:t>
            </a:r>
            <a:endParaRPr sz="4800" i="0" u="none" strike="noStrike" cap="none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FF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20F59D-2E90-D650-847F-A9732DD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/>
          <p:nvPr/>
        </p:nvSpPr>
        <p:spPr>
          <a:xfrm>
            <a:off x="427500" y="583376"/>
            <a:ext cx="8289000" cy="5885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1110513" y="1308082"/>
            <a:ext cx="6798245" cy="42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Goal: </a:t>
            </a:r>
            <a:r>
              <a:rPr lang="en-US" sz="3200" dirty="0">
                <a:latin typeface="Comfortaa"/>
                <a:ea typeface="Comfortaa"/>
                <a:cs typeface="Comfortaa"/>
                <a:sym typeface="Comfortaa"/>
              </a:rPr>
              <a:t>Each group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will work </a:t>
            </a:r>
            <a:r>
              <a:rPr lang="en-US" sz="3200" dirty="0">
                <a:latin typeface="Comfortaa"/>
                <a:ea typeface="Comfortaa"/>
                <a:cs typeface="Comfortaa"/>
                <a:sym typeface="Comfortaa"/>
              </a:rPr>
              <a:t>to </a:t>
            </a:r>
            <a:r>
              <a:rPr lang="en-US" sz="3200" i="0" u="sng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design a scorecard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that could be used to improve the sustainability </a:t>
            </a:r>
            <a:r>
              <a:rPr lang="en-US" sz="3200" dirty="0">
                <a:latin typeface="Comfortaa"/>
                <a:ea typeface="Comfortaa"/>
                <a:cs typeface="Comfortaa"/>
                <a:sym typeface="Comfortaa"/>
              </a:rPr>
              <a:t>of their home, community, or school based on balancing the 3 Es--Ecology, Economics, and Equity.</a:t>
            </a:r>
            <a:endParaRPr sz="32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-3629025" y="428625"/>
            <a:ext cx="30000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Consider:</a:t>
            </a:r>
            <a:r>
              <a:rPr lang="en-US" sz="3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Appreciative Inquiry and Life Cycle Assessment as factors in your area of study.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A9E7D-03C4-9F22-2677-9709B30A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2D74-EBBC-349C-BC1C-ECF39B78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190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7E561441-6986-6658-05A5-8A211970C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92" y="1044200"/>
            <a:ext cx="7222215" cy="51502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C00E-4CD5-2AAF-8A67-05CA2ADE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2D74-EBBC-349C-BC1C-ECF39B78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190"/>
          </a:xfrm>
        </p:spPr>
        <p:txBody>
          <a:bodyPr>
            <a:normAutofit fontScale="90000"/>
          </a:bodyPr>
          <a:lstStyle/>
          <a:p>
            <a:r>
              <a:rPr lang="en-US" dirty="0"/>
              <a:t>Color Coding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C00E-4CD5-2AAF-8A67-05CA2ADE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2131A1-CC1E-EA0A-6673-E4063D551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98916" y="496154"/>
            <a:ext cx="5239103" cy="6754334"/>
          </a:xfrm>
        </p:spPr>
      </p:pic>
    </p:spTree>
    <p:extLst>
      <p:ext uri="{BB962C8B-B14F-4D97-AF65-F5344CB8AC3E}">
        <p14:creationId xmlns:p14="http://schemas.microsoft.com/office/powerpoint/2010/main" val="367176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2D74-EBBC-349C-BC1C-ECF39B78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190"/>
          </a:xfrm>
        </p:spPr>
        <p:txBody>
          <a:bodyPr>
            <a:normAutofit fontScale="90000"/>
          </a:bodyPr>
          <a:lstStyle/>
          <a:p>
            <a:r>
              <a:rPr lang="en-US" dirty="0"/>
              <a:t>Plotting a Score on the Scale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C00E-4CD5-2AAF-8A67-05CA2ADE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266626E4-9C6D-F93F-0118-731B090B1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7" y="973151"/>
            <a:ext cx="7356247" cy="5748325"/>
          </a:xfrm>
        </p:spPr>
      </p:pic>
    </p:spTree>
    <p:extLst>
      <p:ext uri="{BB962C8B-B14F-4D97-AF65-F5344CB8AC3E}">
        <p14:creationId xmlns:p14="http://schemas.microsoft.com/office/powerpoint/2010/main" val="3590479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2D74-EBBC-349C-BC1C-ECF39B78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17190"/>
          </a:xfrm>
        </p:spPr>
        <p:txBody>
          <a:bodyPr>
            <a:normAutofit fontScale="90000"/>
          </a:bodyPr>
          <a:lstStyle/>
          <a:p>
            <a:r>
              <a:rPr lang="en-US" dirty="0"/>
              <a:t>Grading the Group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4C00E-4CD5-2AAF-8A67-05CA2ADE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770DF321-36C4-6301-7F8D-2AD3DDC0C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3" y="1825625"/>
            <a:ext cx="7466854" cy="4351338"/>
          </a:xfrm>
        </p:spPr>
      </p:pic>
    </p:spTree>
    <p:extLst>
      <p:ext uri="{BB962C8B-B14F-4D97-AF65-F5344CB8AC3E}">
        <p14:creationId xmlns:p14="http://schemas.microsoft.com/office/powerpoint/2010/main" val="426218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423125" y="150850"/>
            <a:ext cx="79356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i="0" u="none" strike="noStrike" cap="none" dirty="0">
              <a:solidFill>
                <a:srgbClr val="FFFF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423125" y="600521"/>
            <a:ext cx="78297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i="0" u="none" strike="noStrike" cap="none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How is sustainability </a:t>
            </a:r>
            <a:r>
              <a:rPr lang="en-US" sz="4800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evaluated?</a:t>
            </a:r>
            <a:endParaRPr sz="4800" i="0" u="none" strike="noStrike" cap="none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5264DD-966E-5103-C98E-7E8D6397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498500" y="317000"/>
            <a:ext cx="7235400" cy="1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i="0" u="none" strike="noStrike" cap="none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What are the social aspects of sustainability?</a:t>
            </a:r>
            <a:endParaRPr sz="4800" i="0" u="none" strike="noStrike" cap="none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E200E-2254-F834-3CCE-27A4F6E6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B9D1A539-3E8A-6C43-BA8A-62214835F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7" y="482583"/>
            <a:ext cx="3784739" cy="2744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429570-8B0F-1C5F-7724-41F9D77EFC53}"/>
              </a:ext>
            </a:extLst>
          </p:cNvPr>
          <p:cNvSpPr txBox="1"/>
          <p:nvPr/>
        </p:nvSpPr>
        <p:spPr>
          <a:xfrm>
            <a:off x="5310014" y="626643"/>
            <a:ext cx="3481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Venn Diagrams</a:t>
            </a:r>
          </a:p>
          <a:p>
            <a:endParaRPr lang="en-US" sz="2800" dirty="0"/>
          </a:p>
          <a:p>
            <a:r>
              <a:rPr lang="en-US" sz="2800" dirty="0"/>
              <a:t>What does it mean when you get to the middle?</a:t>
            </a:r>
          </a:p>
        </p:txBody>
      </p:sp>
      <p:pic>
        <p:nvPicPr>
          <p:cNvPr id="18" name="Picture 17" descr="Diagram, venn diagram&#10;&#10;Description automatically generated">
            <a:extLst>
              <a:ext uri="{FF2B5EF4-FFF2-40B4-BE49-F238E27FC236}">
                <a16:creationId xmlns:a16="http://schemas.microsoft.com/office/drawing/2014/main" id="{A3785B68-F5A0-8456-8ECB-36868B9086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1" y="3429000"/>
            <a:ext cx="2916664" cy="2892904"/>
          </a:xfrm>
          <a:prstGeom prst="rect">
            <a:avLst/>
          </a:prstGeom>
        </p:spPr>
      </p:pic>
      <p:pic>
        <p:nvPicPr>
          <p:cNvPr id="21" name="Picture 20" descr="Diagram, venn diagram&#10;&#10;Description automatically generated">
            <a:extLst>
              <a:ext uri="{FF2B5EF4-FFF2-40B4-BE49-F238E27FC236}">
                <a16:creationId xmlns:a16="http://schemas.microsoft.com/office/drawing/2014/main" id="{CA0386DB-ABD6-3F4B-AEC8-21E9C4356C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970" y="3338453"/>
            <a:ext cx="4238687" cy="28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2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8A183-DA1F-35A4-BDEC-174E564E8CD3}"/>
              </a:ext>
            </a:extLst>
          </p:cNvPr>
          <p:cNvSpPr txBox="1"/>
          <p:nvPr/>
        </p:nvSpPr>
        <p:spPr>
          <a:xfrm>
            <a:off x="699246" y="458322"/>
            <a:ext cx="7483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What 3 factors must be considered to reach the middle of the diagram?</a:t>
            </a:r>
          </a:p>
          <a:p>
            <a:endParaRPr lang="en-US" dirty="0"/>
          </a:p>
        </p:txBody>
      </p:sp>
      <p:pic>
        <p:nvPicPr>
          <p:cNvPr id="3" name="Google Shape;148;p22">
            <a:extLst>
              <a:ext uri="{FF2B5EF4-FFF2-40B4-BE49-F238E27FC236}">
                <a16:creationId xmlns:a16="http://schemas.microsoft.com/office/drawing/2014/main" id="{F66C4D9B-39CC-82ED-4609-39143AD5A5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355" y="340811"/>
            <a:ext cx="9332259" cy="71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2;p22">
            <a:extLst>
              <a:ext uri="{FF2B5EF4-FFF2-40B4-BE49-F238E27FC236}">
                <a16:creationId xmlns:a16="http://schemas.microsoft.com/office/drawing/2014/main" id="{6A9C4227-368B-99D7-27C1-71E48F1AC4F0}"/>
              </a:ext>
            </a:extLst>
          </p:cNvPr>
          <p:cNvSpPr/>
          <p:nvPr/>
        </p:nvSpPr>
        <p:spPr>
          <a:xfrm rot="3762506">
            <a:off x="554444" y="4520532"/>
            <a:ext cx="2708722" cy="926344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53;p22">
            <a:extLst>
              <a:ext uri="{FF2B5EF4-FFF2-40B4-BE49-F238E27FC236}">
                <a16:creationId xmlns:a16="http://schemas.microsoft.com/office/drawing/2014/main" id="{CB718D26-991F-ECF2-9F9E-7575DEE1C8FB}"/>
              </a:ext>
            </a:extLst>
          </p:cNvPr>
          <p:cNvSpPr/>
          <p:nvPr/>
        </p:nvSpPr>
        <p:spPr>
          <a:xfrm rot="-3357219">
            <a:off x="5255279" y="4737100"/>
            <a:ext cx="2809971" cy="93124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1;p22">
            <a:extLst>
              <a:ext uri="{FF2B5EF4-FFF2-40B4-BE49-F238E27FC236}">
                <a16:creationId xmlns:a16="http://schemas.microsoft.com/office/drawing/2014/main" id="{5520AE09-01F3-FE73-D857-228EBF4716ED}"/>
              </a:ext>
            </a:extLst>
          </p:cNvPr>
          <p:cNvSpPr/>
          <p:nvPr/>
        </p:nvSpPr>
        <p:spPr>
          <a:xfrm>
            <a:off x="2636421" y="1467023"/>
            <a:ext cx="3608700" cy="69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1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1F82-E0C7-0141-0717-AD99E190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773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DBCFCA-73E8-034E-B716-C9B8AD54C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25" y="1300899"/>
            <a:ext cx="7271531" cy="49986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0533B4-9DF3-F53A-A086-E9C22281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1F82-E0C7-0141-0717-AD99E190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773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7" name="Content Placeholder 6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513E24BA-D790-E0B0-6FCD-A06F35DB0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89" y="1395167"/>
            <a:ext cx="7093259" cy="487606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266B8-4912-B9F6-0552-177C11FA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1F82-E0C7-0141-0717-AD99E190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773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AA042F3A-119B-FAA7-B246-7FF6ACEB1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45" y="1467405"/>
            <a:ext cx="6907510" cy="495482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B6B1F-1CA0-3221-52E1-ABCCDB12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450</Words>
  <Application>Microsoft Macintosh PowerPoint</Application>
  <PresentationFormat>On-screen Show (4:3)</PresentationFormat>
  <Paragraphs>71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Times New Roman</vt:lpstr>
      <vt:lpstr>Calibri</vt:lpstr>
      <vt:lpstr>Comfortaa</vt:lpstr>
      <vt:lpstr>Calibri Light</vt:lpstr>
      <vt:lpstr>Arial</vt:lpstr>
      <vt:lpstr>Office Theme</vt:lpstr>
      <vt:lpstr>How Green Is My Place?  Evaluating Sustainability with Student Created Scorecards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Vocabulary</vt:lpstr>
      <vt:lpstr>Vocabulary</vt:lpstr>
      <vt:lpstr>3Es Word Cloud</vt:lpstr>
      <vt:lpstr>Vocabulary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  <vt:lpstr>Color Coding Example</vt:lpstr>
      <vt:lpstr>Plotting a Score on the Scale Example</vt:lpstr>
      <vt:lpstr>Grading the Group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Gale Ekiss</cp:lastModifiedBy>
  <cp:revision>11</cp:revision>
  <cp:lastPrinted>2022-10-07T16:38:50Z</cp:lastPrinted>
  <dcterms:modified xsi:type="dcterms:W3CDTF">2023-01-10T17:42:45Z</dcterms:modified>
</cp:coreProperties>
</file>