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62" r:id="rId2"/>
    <p:sldId id="263" r:id="rId3"/>
    <p:sldId id="264" r:id="rId4"/>
    <p:sldId id="265" r:id="rId5"/>
    <p:sldId id="266" r:id="rId6"/>
    <p:sldId id="256" r:id="rId7"/>
    <p:sldId id="257" r:id="rId8"/>
    <p:sldId id="258" r:id="rId9"/>
    <p:sldId id="259" r:id="rId10"/>
    <p:sldId id="260" r:id="rId11"/>
    <p:sldId id="261" r:id="rId12"/>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194"/>
    <p:restoredTop sz="94694"/>
  </p:normalViewPr>
  <p:slideViewPr>
    <p:cSldViewPr snapToGrid="0">
      <p:cViewPr varScale="1">
        <p:scale>
          <a:sx n="82" d="100"/>
          <a:sy n="82" d="100"/>
        </p:scale>
        <p:origin x="151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–Johnny Appleseed</a:t>
            </a:r>
          </a:p>
        </p:txBody>
      </p:sp>
      <p:sp>
        <p:nvSpPr>
          <p:cNvPr id="94" name="“Type a quote here.”"/>
          <p:cNvSpPr txBox="1">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812800" y="0"/>
            <a:ext cx="15232066" cy="101600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1606550" y="635000"/>
            <a:ext cx="9779000" cy="6522729"/>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1270000" y="6718300"/>
            <a:ext cx="10464800" cy="1422400"/>
          </a:xfrm>
          <a:prstGeom prst="rect">
            <a:avLst/>
          </a:prstGeom>
        </p:spPr>
        <p:txBody>
          <a:bodyPr anchor="b"/>
          <a:lstStyle/>
          <a:p>
            <a:r>
              <a:t>Title Text</a:t>
            </a:r>
          </a:p>
        </p:txBody>
      </p:sp>
      <p:sp>
        <p:nvSpPr>
          <p:cNvPr id="22" name="Body Level One…"/>
          <p:cNvSpPr txBox="1">
            <a:spLocks noGrp="1"/>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xfrm>
            <a:off x="6311798" y="9245600"/>
            <a:ext cx="368504" cy="3810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2717800" y="635000"/>
            <a:ext cx="12357100" cy="8238067"/>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13"/>
          </p:nvPr>
        </p:nvSpPr>
        <p:spPr>
          <a:xfrm>
            <a:off x="4533900" y="2603500"/>
            <a:ext cx="9429750"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680200" y="5026947"/>
            <a:ext cx="6057901" cy="4040705"/>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502400" y="886747"/>
            <a:ext cx="5867400" cy="3911601"/>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2374900" y="889000"/>
            <a:ext cx="11976100" cy="7984067"/>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hyperlink" Target="http://geoalliance.asu.edu/azg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hyperlink" Target="http://geoalliance.asu.edu/azga"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12.xml"/><Relationship Id="rId4" Type="http://schemas.openxmlformats.org/officeDocument/2006/relationships/hyperlink" Target="http://geoalliance.asu.edu/azga"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en.wikipedia.org/wiki/Silk_Road#/media/File:Silk_route.jpg" TargetMode="Externa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image" Target="../media/image8.tiff"/><Relationship Id="rId5" Type="http://schemas.openxmlformats.org/officeDocument/2006/relationships/image" Target="../media/image7.png"/><Relationship Id="rId4" Type="http://schemas.openxmlformats.org/officeDocument/2006/relationships/hyperlink" Target="http://geoalliance.asu.edu/azga"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geoalliance.asu.edu/azga" TargetMode="External"/><Relationship Id="rId2" Type="http://schemas.openxmlformats.org/officeDocument/2006/relationships/image" Target="../media/image9.jpeg"/><Relationship Id="rId1" Type="http://schemas.openxmlformats.org/officeDocument/2006/relationships/slideLayout" Target="../slideLayouts/slideLayout1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Geography terms about the world that we should know…"/>
          <p:cNvSpPr txBox="1"/>
          <p:nvPr/>
        </p:nvSpPr>
        <p:spPr>
          <a:xfrm>
            <a:off x="2603478" y="239436"/>
            <a:ext cx="8276332" cy="91899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gn="l" defTabSz="457200">
              <a:defRPr sz="2000" b="1">
                <a:latin typeface="Helvetica Neue"/>
                <a:ea typeface="Helvetica Neue"/>
                <a:cs typeface="Helvetica Neue"/>
                <a:sym typeface="Helvetica Neue"/>
              </a:defRPr>
            </a:pPr>
            <a:r>
              <a:rPr dirty="0"/>
              <a:t>Geography terms about the world that we should know</a:t>
            </a:r>
          </a:p>
          <a:p>
            <a:pPr algn="l" defTabSz="457200">
              <a:lnSpc>
                <a:spcPct val="2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800">
                <a:latin typeface="Times New Roman"/>
                <a:ea typeface="Times New Roman"/>
                <a:cs typeface="Times New Roman"/>
                <a:sym typeface="Times New Roman"/>
              </a:defRPr>
            </a:pPr>
            <a:r>
              <a:rPr b="1" dirty="0"/>
              <a:t>Cartographer: </a:t>
            </a:r>
            <a:r>
              <a:rPr dirty="0"/>
              <a:t>A person who makes maps</a:t>
            </a:r>
            <a:endParaRPr b="1" dirty="0"/>
          </a:p>
          <a:p>
            <a:pPr algn="l" defTabSz="457200">
              <a:lnSpc>
                <a:spcPct val="2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800">
                <a:latin typeface="Times New Roman"/>
                <a:ea typeface="Times New Roman"/>
                <a:cs typeface="Times New Roman"/>
                <a:sym typeface="Times New Roman"/>
              </a:defRPr>
            </a:pPr>
            <a:r>
              <a:rPr b="1" dirty="0"/>
              <a:t>Compass rose: </a:t>
            </a:r>
            <a:r>
              <a:rPr dirty="0"/>
              <a:t>A symbol on a map that indicates directions</a:t>
            </a:r>
            <a:r>
              <a:rPr b="1" dirty="0"/>
              <a:t> </a:t>
            </a:r>
          </a:p>
          <a:p>
            <a:pPr algn="l" defTabSz="457200">
              <a:lnSpc>
                <a:spcPct val="2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800">
                <a:latin typeface="Times New Roman"/>
                <a:ea typeface="Times New Roman"/>
                <a:cs typeface="Times New Roman"/>
                <a:sym typeface="Times New Roman"/>
              </a:defRPr>
            </a:pPr>
            <a:r>
              <a:rPr b="1" dirty="0"/>
              <a:t>Scale: </a:t>
            </a:r>
            <a:r>
              <a:rPr dirty="0"/>
              <a:t>Information on a map that indicates distances or sizes</a:t>
            </a:r>
            <a:r>
              <a:rPr b="1" dirty="0"/>
              <a:t> </a:t>
            </a:r>
          </a:p>
          <a:p>
            <a:pPr algn="l" defTabSz="457200">
              <a:lnSpc>
                <a:spcPct val="2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800">
                <a:latin typeface="Times New Roman"/>
                <a:ea typeface="Times New Roman"/>
                <a:cs typeface="Times New Roman"/>
                <a:sym typeface="Times New Roman"/>
              </a:defRPr>
            </a:pPr>
            <a:r>
              <a:rPr b="1" dirty="0"/>
              <a:t>Equator: </a:t>
            </a:r>
            <a:r>
              <a:rPr dirty="0"/>
              <a:t>An imaginary line around the middle circumference of the earth</a:t>
            </a:r>
          </a:p>
          <a:p>
            <a:pPr algn="l" defTabSz="457200">
              <a:lnSpc>
                <a:spcPct val="2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800">
                <a:latin typeface="Times New Roman"/>
                <a:ea typeface="Times New Roman"/>
                <a:cs typeface="Times New Roman"/>
                <a:sym typeface="Times New Roman"/>
              </a:defRPr>
            </a:pPr>
            <a:r>
              <a:rPr b="1" dirty="0"/>
              <a:t>Northern Hemisphere:</a:t>
            </a:r>
            <a:r>
              <a:rPr dirty="0"/>
              <a:t> The lands and waters of the earth above the equator</a:t>
            </a:r>
          </a:p>
          <a:p>
            <a:pPr algn="l" defTabSz="457200">
              <a:lnSpc>
                <a:spcPct val="2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800">
                <a:latin typeface="Times New Roman"/>
                <a:ea typeface="Times New Roman"/>
                <a:cs typeface="Times New Roman"/>
                <a:sym typeface="Times New Roman"/>
              </a:defRPr>
            </a:pPr>
            <a:r>
              <a:rPr b="1" dirty="0"/>
              <a:t>Southern Hemisphere:</a:t>
            </a:r>
            <a:r>
              <a:rPr dirty="0"/>
              <a:t> The lands and waters of the earth below the equator</a:t>
            </a:r>
          </a:p>
          <a:p>
            <a:pPr algn="l" defTabSz="457200">
              <a:lnSpc>
                <a:spcPct val="2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800">
                <a:latin typeface="Times New Roman"/>
                <a:ea typeface="Times New Roman"/>
                <a:cs typeface="Times New Roman"/>
                <a:sym typeface="Times New Roman"/>
              </a:defRPr>
            </a:pPr>
            <a:r>
              <a:rPr b="1" dirty="0"/>
              <a:t>North pole:</a:t>
            </a:r>
            <a:r>
              <a:rPr dirty="0"/>
              <a:t> The top of the earth on the earth’s axis</a:t>
            </a:r>
            <a:endParaRPr b="1" dirty="0"/>
          </a:p>
          <a:p>
            <a:pPr algn="l" defTabSz="457200">
              <a:lnSpc>
                <a:spcPct val="2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800">
                <a:latin typeface="Times New Roman"/>
                <a:ea typeface="Times New Roman"/>
                <a:cs typeface="Times New Roman"/>
                <a:sym typeface="Times New Roman"/>
              </a:defRPr>
            </a:pPr>
            <a:r>
              <a:rPr b="1" dirty="0"/>
              <a:t>South pole:</a:t>
            </a:r>
            <a:r>
              <a:rPr dirty="0"/>
              <a:t> The bottom of the earth on the earth’s axis</a:t>
            </a:r>
            <a:endParaRPr b="1" dirty="0"/>
          </a:p>
          <a:p>
            <a:pPr algn="l" defTabSz="457200">
              <a:lnSpc>
                <a:spcPct val="2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800">
                <a:latin typeface="Times New Roman"/>
                <a:ea typeface="Times New Roman"/>
                <a:cs typeface="Times New Roman"/>
                <a:sym typeface="Times New Roman"/>
              </a:defRPr>
            </a:pPr>
            <a:r>
              <a:rPr b="1" dirty="0"/>
              <a:t>Continents:</a:t>
            </a:r>
            <a:r>
              <a:rPr dirty="0"/>
              <a:t> The largest land masses on earth</a:t>
            </a:r>
          </a:p>
          <a:p>
            <a:pPr algn="l" defTabSz="457200">
              <a:lnSpc>
                <a:spcPct val="2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800">
                <a:latin typeface="Times New Roman"/>
                <a:ea typeface="Times New Roman"/>
                <a:cs typeface="Times New Roman"/>
                <a:sym typeface="Times New Roman"/>
              </a:defRPr>
            </a:pPr>
            <a:r>
              <a:rPr b="1" dirty="0"/>
              <a:t>Islands:</a:t>
            </a:r>
            <a:r>
              <a:rPr dirty="0"/>
              <a:t> Smaller land masses surrounded by water</a:t>
            </a:r>
            <a:endParaRPr b="1" dirty="0"/>
          </a:p>
          <a:p>
            <a:pPr algn="l" defTabSz="457200">
              <a:lnSpc>
                <a:spcPct val="2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800">
                <a:latin typeface="Times New Roman"/>
                <a:ea typeface="Times New Roman"/>
                <a:cs typeface="Times New Roman"/>
                <a:sym typeface="Times New Roman"/>
              </a:defRPr>
            </a:pPr>
            <a:r>
              <a:rPr b="1" dirty="0"/>
              <a:t>Ocean:</a:t>
            </a:r>
            <a:r>
              <a:rPr dirty="0"/>
              <a:t> Salt water that surrounds all of the earth’s major land masses and islands</a:t>
            </a:r>
            <a:endParaRPr b="1" dirty="0"/>
          </a:p>
          <a:p>
            <a:pPr algn="l" defTabSz="457200">
              <a:lnSpc>
                <a:spcPct val="2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800">
                <a:latin typeface="Times New Roman"/>
                <a:ea typeface="Times New Roman"/>
                <a:cs typeface="Times New Roman"/>
                <a:sym typeface="Times New Roman"/>
              </a:defRPr>
            </a:pPr>
            <a:r>
              <a:rPr b="1" dirty="0"/>
              <a:t>Europe:</a:t>
            </a:r>
            <a:r>
              <a:rPr dirty="0"/>
              <a:t> A major continent (see map)</a:t>
            </a:r>
            <a:endParaRPr b="1" dirty="0"/>
          </a:p>
          <a:p>
            <a:pPr algn="l" defTabSz="457200">
              <a:lnSpc>
                <a:spcPct val="2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800">
                <a:latin typeface="Times New Roman"/>
                <a:ea typeface="Times New Roman"/>
                <a:cs typeface="Times New Roman"/>
                <a:sym typeface="Times New Roman"/>
              </a:defRPr>
            </a:pPr>
            <a:r>
              <a:rPr b="1" dirty="0"/>
              <a:t>Asia:</a:t>
            </a:r>
            <a:r>
              <a:rPr dirty="0"/>
              <a:t> A major continent (see map)</a:t>
            </a:r>
            <a:endParaRPr b="1" dirty="0"/>
          </a:p>
          <a:p>
            <a:pPr algn="l" defTabSz="457200">
              <a:lnSpc>
                <a:spcPct val="2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800">
                <a:latin typeface="Times New Roman"/>
                <a:ea typeface="Times New Roman"/>
                <a:cs typeface="Times New Roman"/>
                <a:sym typeface="Times New Roman"/>
              </a:defRPr>
            </a:pPr>
            <a:r>
              <a:rPr b="1" dirty="0"/>
              <a:t>Africa:</a:t>
            </a:r>
            <a:r>
              <a:rPr dirty="0"/>
              <a:t> A major continent (see map)</a:t>
            </a:r>
            <a:endParaRPr b="1" dirty="0"/>
          </a:p>
          <a:p>
            <a:pPr algn="l" defTabSz="457200">
              <a:lnSpc>
                <a:spcPct val="2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800">
                <a:latin typeface="Times New Roman"/>
                <a:ea typeface="Times New Roman"/>
                <a:cs typeface="Times New Roman"/>
                <a:sym typeface="Times New Roman"/>
              </a:defRPr>
            </a:pPr>
            <a:r>
              <a:rPr b="1" dirty="0"/>
              <a:t>North America: </a:t>
            </a:r>
            <a:r>
              <a:rPr dirty="0"/>
              <a:t>A major continent (see map)</a:t>
            </a:r>
            <a:endParaRPr b="1" dirty="0"/>
          </a:p>
          <a:p>
            <a:pPr algn="l" defTabSz="457200">
              <a:lnSpc>
                <a:spcPct val="2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800">
                <a:latin typeface="Times New Roman"/>
                <a:ea typeface="Times New Roman"/>
                <a:cs typeface="Times New Roman"/>
                <a:sym typeface="Times New Roman"/>
              </a:defRPr>
            </a:pPr>
            <a:r>
              <a:rPr b="1" dirty="0"/>
              <a:t>South America:</a:t>
            </a:r>
            <a:r>
              <a:rPr dirty="0"/>
              <a:t> A major continent (see map)</a:t>
            </a:r>
          </a:p>
        </p:txBody>
      </p:sp>
      <p:sp>
        <p:nvSpPr>
          <p:cNvPr id="120" name="Prior Vocab 1"/>
          <p:cNvSpPr txBox="1"/>
          <p:nvPr/>
        </p:nvSpPr>
        <p:spPr>
          <a:xfrm>
            <a:off x="638333" y="-28298"/>
            <a:ext cx="1224360" cy="3215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defTabSz="45720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600">
                <a:latin typeface="Times New Roman"/>
                <a:ea typeface="Times New Roman"/>
                <a:cs typeface="Times New Roman"/>
                <a:sym typeface="Times New Roman"/>
              </a:defRPr>
            </a:lvl1pPr>
          </a:lstStyle>
          <a:p>
            <a:r>
              <a:t>Prior Vocab 1</a:t>
            </a:r>
          </a:p>
        </p:txBody>
      </p:sp>
    </p:spTree>
    <p:extLst>
      <p:ext uri="{BB962C8B-B14F-4D97-AF65-F5344CB8AC3E}">
        <p14:creationId xmlns:p14="http://schemas.microsoft.com/office/powerpoint/2010/main" val="2009738012"/>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 name="Oceanic_gyres.png" descr="Oceanic_gyres.png"/>
          <p:cNvPicPr>
            <a:picLocks noChangeAspect="1"/>
          </p:cNvPicPr>
          <p:nvPr/>
        </p:nvPicPr>
        <p:blipFill>
          <a:blip r:embed="rId2"/>
          <a:stretch>
            <a:fillRect/>
          </a:stretch>
        </p:blipFill>
        <p:spPr>
          <a:xfrm>
            <a:off x="2363289" y="2214067"/>
            <a:ext cx="8151222" cy="5325466"/>
          </a:xfrm>
          <a:prstGeom prst="rect">
            <a:avLst/>
          </a:prstGeom>
          <a:ln w="12700">
            <a:miter lim="400000"/>
          </a:ln>
        </p:spPr>
      </p:pic>
      <p:sp>
        <p:nvSpPr>
          <p:cNvPr id="182" name="Major Ocean Gyres (simplified)"/>
          <p:cNvSpPr txBox="1"/>
          <p:nvPr/>
        </p:nvSpPr>
        <p:spPr>
          <a:xfrm>
            <a:off x="608098" y="857250"/>
            <a:ext cx="6482182" cy="647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Major Ocean Gyres (simplified)</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 name="World_Continents_blank.jpg" descr="World_Continents_blank.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343647" y="1340346"/>
            <a:ext cx="12146223" cy="7670901"/>
          </a:xfrm>
          <a:prstGeom prst="rect">
            <a:avLst/>
          </a:prstGeom>
          <a:ln w="12700">
            <a:miter lim="400000"/>
          </a:ln>
        </p:spPr>
      </p:pic>
      <p:grpSp>
        <p:nvGrpSpPr>
          <p:cNvPr id="188" name="Group"/>
          <p:cNvGrpSpPr/>
          <p:nvPr/>
        </p:nvGrpSpPr>
        <p:grpSpPr>
          <a:xfrm>
            <a:off x="638333" y="4098478"/>
            <a:ext cx="11619701" cy="1369514"/>
            <a:chOff x="0" y="0"/>
            <a:chExt cx="11619700" cy="1369513"/>
          </a:xfrm>
        </p:grpSpPr>
        <p:sp>
          <p:nvSpPr>
            <p:cNvPr id="185" name="Line"/>
            <p:cNvSpPr/>
            <p:nvPr/>
          </p:nvSpPr>
          <p:spPr>
            <a:xfrm>
              <a:off x="1744379" y="684609"/>
              <a:ext cx="9875321" cy="1"/>
            </a:xfrm>
            <a:prstGeom prst="line">
              <a:avLst/>
            </a:prstGeom>
            <a:noFill/>
            <a:ln w="25400" cap="flat">
              <a:solidFill>
                <a:srgbClr val="000000"/>
              </a:solidFill>
              <a:custDash>
                <a:ds d="200000" sp="200000"/>
              </a:custDash>
              <a:miter lim="400000"/>
            </a:ln>
            <a:effectLst/>
          </p:spPr>
          <p:txBody>
            <a:bodyPr wrap="square" lIns="50800" tIns="50800" rIns="50800" bIns="50800" numCol="1" anchor="ctr">
              <a:noAutofit/>
            </a:bodyPr>
            <a:lstStyle/>
            <a:p>
              <a:pPr>
                <a:defRPr sz="2400"/>
              </a:pPr>
              <a:endParaRPr/>
            </a:p>
          </p:txBody>
        </p:sp>
        <p:pic>
          <p:nvPicPr>
            <p:cNvPr id="186" name="768px-Simple_compass_rose.svg.png" descr="768px-Simple_compass_rose.svg.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1947" y="0"/>
              <a:ext cx="1369515" cy="1369514"/>
            </a:xfrm>
            <a:prstGeom prst="rect">
              <a:avLst/>
            </a:prstGeom>
            <a:ln w="12700" cap="flat">
              <a:noFill/>
              <a:miter lim="400000"/>
            </a:ln>
            <a:effectLst/>
          </p:spPr>
        </p:pic>
        <p:sp>
          <p:nvSpPr>
            <p:cNvPr id="187" name="Line"/>
            <p:cNvSpPr/>
            <p:nvPr/>
          </p:nvSpPr>
          <p:spPr>
            <a:xfrm>
              <a:off x="0" y="684609"/>
              <a:ext cx="309030" cy="1"/>
            </a:xfrm>
            <a:prstGeom prst="line">
              <a:avLst/>
            </a:prstGeom>
            <a:noFill/>
            <a:ln w="25400" cap="flat">
              <a:solidFill>
                <a:srgbClr val="000000"/>
              </a:solidFill>
              <a:custDash>
                <a:ds d="200000" sp="200000"/>
              </a:custDash>
              <a:miter lim="400000"/>
            </a:ln>
            <a:effectLst/>
          </p:spPr>
          <p:txBody>
            <a:bodyPr wrap="square" lIns="50800" tIns="50800" rIns="50800" bIns="50800" numCol="1" anchor="ctr">
              <a:noAutofit/>
            </a:bodyPr>
            <a:lstStyle/>
            <a:p>
              <a:pPr>
                <a:defRPr sz="2400"/>
              </a:pPr>
              <a:endParaRPr/>
            </a:p>
          </p:txBody>
        </p:sp>
      </p:grpSp>
      <p:sp>
        <p:nvSpPr>
          <p:cNvPr id="189" name="The largest land (white) areas on the map are known as…"/>
          <p:cNvSpPr txBox="1"/>
          <p:nvPr/>
        </p:nvSpPr>
        <p:spPr>
          <a:xfrm>
            <a:off x="1679733" y="311146"/>
            <a:ext cx="8544246" cy="8890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2600"/>
            </a:pPr>
            <a:r>
              <a:t>The largest </a:t>
            </a:r>
            <a:r>
              <a:rPr b="1">
                <a:latin typeface="Helvetica"/>
                <a:ea typeface="Helvetica"/>
                <a:cs typeface="Helvetica"/>
                <a:sym typeface="Helvetica"/>
              </a:rPr>
              <a:t>land</a:t>
            </a:r>
            <a:r>
              <a:t> (white) areas on the </a:t>
            </a:r>
            <a:r>
              <a:rPr b="1">
                <a:latin typeface="Helvetica"/>
                <a:ea typeface="Helvetica"/>
                <a:cs typeface="Helvetica"/>
                <a:sym typeface="Helvetica"/>
              </a:rPr>
              <a:t>map</a:t>
            </a:r>
            <a:r>
              <a:t> are known as </a:t>
            </a:r>
          </a:p>
          <a:p>
            <a:pPr>
              <a:defRPr sz="2600"/>
            </a:pPr>
            <a:r>
              <a:t>__________________</a:t>
            </a:r>
          </a:p>
        </p:txBody>
      </p:sp>
      <p:sp>
        <p:nvSpPr>
          <p:cNvPr id="190" name="Arizona Geographic Alliance geoalliance.asu.edu/azga"/>
          <p:cNvSpPr txBox="1"/>
          <p:nvPr/>
        </p:nvSpPr>
        <p:spPr>
          <a:xfrm>
            <a:off x="7976362" y="9311679"/>
            <a:ext cx="4188473" cy="304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1300"/>
            </a:pPr>
            <a:r>
              <a:t>Arizona Geographic Alliance </a:t>
            </a:r>
            <a:r>
              <a:rPr u="sng">
                <a:hlinkClick r:id="rId4"/>
              </a:rPr>
              <a:t>geoalliance.asu.edu/azga</a:t>
            </a:r>
          </a:p>
        </p:txBody>
      </p:sp>
      <p:sp>
        <p:nvSpPr>
          <p:cNvPr id="191" name="Continents-blank"/>
          <p:cNvSpPr txBox="1"/>
          <p:nvPr/>
        </p:nvSpPr>
        <p:spPr>
          <a:xfrm>
            <a:off x="638333" y="-10421"/>
            <a:ext cx="1513980" cy="3215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defTabSz="45720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600">
                <a:latin typeface="Times New Roman"/>
                <a:ea typeface="Times New Roman"/>
                <a:cs typeface="Times New Roman"/>
                <a:sym typeface="Times New Roman"/>
              </a:defRPr>
            </a:lvl1pPr>
          </a:lstStyle>
          <a:p>
            <a:r>
              <a:t>Continents-blank</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World_Continents_blank.jpg" descr="World_Continents_blank.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343647" y="1340346"/>
            <a:ext cx="12146223" cy="7670901"/>
          </a:xfrm>
          <a:prstGeom prst="rect">
            <a:avLst/>
          </a:prstGeom>
          <a:ln w="12700">
            <a:miter lim="400000"/>
          </a:ln>
        </p:spPr>
      </p:pic>
      <p:grpSp>
        <p:nvGrpSpPr>
          <p:cNvPr id="126" name="Group"/>
          <p:cNvGrpSpPr/>
          <p:nvPr/>
        </p:nvGrpSpPr>
        <p:grpSpPr>
          <a:xfrm>
            <a:off x="638333" y="4098478"/>
            <a:ext cx="11619701" cy="1369514"/>
            <a:chOff x="0" y="0"/>
            <a:chExt cx="11619700" cy="1369513"/>
          </a:xfrm>
        </p:grpSpPr>
        <p:sp>
          <p:nvSpPr>
            <p:cNvPr id="123" name="Line"/>
            <p:cNvSpPr/>
            <p:nvPr/>
          </p:nvSpPr>
          <p:spPr>
            <a:xfrm>
              <a:off x="1744379" y="684609"/>
              <a:ext cx="9875321" cy="1"/>
            </a:xfrm>
            <a:prstGeom prst="line">
              <a:avLst/>
            </a:prstGeom>
            <a:noFill/>
            <a:ln w="25400" cap="flat">
              <a:solidFill>
                <a:srgbClr val="000000"/>
              </a:solidFill>
              <a:custDash>
                <a:ds d="200000" sp="200000"/>
              </a:custDash>
              <a:miter lim="400000"/>
            </a:ln>
            <a:effectLst/>
          </p:spPr>
          <p:txBody>
            <a:bodyPr wrap="square" lIns="50800" tIns="50800" rIns="50800" bIns="50800" numCol="1" anchor="ctr">
              <a:noAutofit/>
            </a:bodyPr>
            <a:lstStyle/>
            <a:p>
              <a:pPr>
                <a:defRPr sz="2400"/>
              </a:pPr>
              <a:endParaRPr/>
            </a:p>
          </p:txBody>
        </p:sp>
        <p:pic>
          <p:nvPicPr>
            <p:cNvPr id="124" name="768px-Simple_compass_rose.svg.png" descr="768px-Simple_compass_rose.svg.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1947" y="0"/>
              <a:ext cx="1369515" cy="1369514"/>
            </a:xfrm>
            <a:prstGeom prst="rect">
              <a:avLst/>
            </a:prstGeom>
            <a:ln w="12700" cap="flat">
              <a:noFill/>
              <a:miter lim="400000"/>
            </a:ln>
            <a:effectLst/>
          </p:spPr>
        </p:pic>
        <p:sp>
          <p:nvSpPr>
            <p:cNvPr id="125" name="Line"/>
            <p:cNvSpPr/>
            <p:nvPr/>
          </p:nvSpPr>
          <p:spPr>
            <a:xfrm>
              <a:off x="0" y="684609"/>
              <a:ext cx="309030" cy="1"/>
            </a:xfrm>
            <a:prstGeom prst="line">
              <a:avLst/>
            </a:prstGeom>
            <a:noFill/>
            <a:ln w="25400" cap="flat">
              <a:solidFill>
                <a:srgbClr val="000000"/>
              </a:solidFill>
              <a:custDash>
                <a:ds d="200000" sp="200000"/>
              </a:custDash>
              <a:miter lim="400000"/>
            </a:ln>
            <a:effectLst/>
          </p:spPr>
          <p:txBody>
            <a:bodyPr wrap="square" lIns="50800" tIns="50800" rIns="50800" bIns="50800" numCol="1" anchor="ctr">
              <a:noAutofit/>
            </a:bodyPr>
            <a:lstStyle/>
            <a:p>
              <a:pPr>
                <a:defRPr sz="2400"/>
              </a:pPr>
              <a:endParaRPr/>
            </a:p>
          </p:txBody>
        </p:sp>
      </p:grpSp>
      <p:sp>
        <p:nvSpPr>
          <p:cNvPr id="127" name="The largest land (white) areas on the map are known as…"/>
          <p:cNvSpPr txBox="1"/>
          <p:nvPr/>
        </p:nvSpPr>
        <p:spPr>
          <a:xfrm>
            <a:off x="1781333" y="323846"/>
            <a:ext cx="8544246" cy="8890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2600"/>
            </a:pPr>
            <a:r>
              <a:t>The largest </a:t>
            </a:r>
            <a:r>
              <a:rPr b="1">
                <a:latin typeface="Helvetica"/>
                <a:ea typeface="Helvetica"/>
                <a:cs typeface="Helvetica"/>
                <a:sym typeface="Helvetica"/>
              </a:rPr>
              <a:t>land</a:t>
            </a:r>
            <a:r>
              <a:t> (white) areas on the </a:t>
            </a:r>
            <a:r>
              <a:rPr b="1">
                <a:latin typeface="Helvetica"/>
                <a:ea typeface="Helvetica"/>
                <a:cs typeface="Helvetica"/>
                <a:sym typeface="Helvetica"/>
              </a:rPr>
              <a:t>map</a:t>
            </a:r>
            <a:r>
              <a:t> are known as </a:t>
            </a:r>
          </a:p>
          <a:p>
            <a:pPr>
              <a:defRPr sz="2600"/>
            </a:pPr>
            <a:r>
              <a:t>__________________</a:t>
            </a:r>
          </a:p>
        </p:txBody>
      </p:sp>
      <p:sp>
        <p:nvSpPr>
          <p:cNvPr id="128" name="Arizona Geographic Alliance geoalliance.asu.edu/azga"/>
          <p:cNvSpPr txBox="1"/>
          <p:nvPr/>
        </p:nvSpPr>
        <p:spPr>
          <a:xfrm>
            <a:off x="7976362" y="9311679"/>
            <a:ext cx="4188473" cy="304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1300"/>
            </a:pPr>
            <a:r>
              <a:t>Arizona Geographic Alliance </a:t>
            </a:r>
            <a:r>
              <a:rPr u="sng">
                <a:hlinkClick r:id="rId4"/>
              </a:rPr>
              <a:t>geoalliance.asu.edu/azga</a:t>
            </a:r>
          </a:p>
        </p:txBody>
      </p:sp>
      <p:sp>
        <p:nvSpPr>
          <p:cNvPr id="129" name="6. South…"/>
          <p:cNvSpPr txBox="1"/>
          <p:nvPr/>
        </p:nvSpPr>
        <p:spPr>
          <a:xfrm>
            <a:off x="3462166" y="5003800"/>
            <a:ext cx="1025868" cy="609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1700" b="1">
                <a:latin typeface="Helvetica"/>
                <a:ea typeface="Helvetica"/>
                <a:cs typeface="Helvetica"/>
                <a:sym typeface="Helvetica"/>
              </a:defRPr>
            </a:pPr>
            <a:r>
              <a:t>6. South</a:t>
            </a:r>
          </a:p>
          <a:p>
            <a:pPr>
              <a:defRPr sz="1700" b="1">
                <a:latin typeface="Helvetica"/>
                <a:ea typeface="Helvetica"/>
                <a:cs typeface="Helvetica"/>
                <a:sym typeface="Helvetica"/>
              </a:defRPr>
            </a:pPr>
            <a:r>
              <a:t>America</a:t>
            </a:r>
          </a:p>
        </p:txBody>
      </p:sp>
      <p:sp>
        <p:nvSpPr>
          <p:cNvPr id="130" name="9. North…"/>
          <p:cNvSpPr txBox="1"/>
          <p:nvPr/>
        </p:nvSpPr>
        <p:spPr>
          <a:xfrm>
            <a:off x="2057741" y="2794000"/>
            <a:ext cx="989918" cy="609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1700" b="1">
                <a:latin typeface="Helvetica"/>
                <a:ea typeface="Helvetica"/>
                <a:cs typeface="Helvetica"/>
                <a:sym typeface="Helvetica"/>
              </a:defRPr>
            </a:pPr>
            <a:r>
              <a:t>9. North</a:t>
            </a:r>
          </a:p>
          <a:p>
            <a:pPr>
              <a:defRPr sz="1700" b="1">
                <a:latin typeface="Helvetica"/>
                <a:ea typeface="Helvetica"/>
                <a:cs typeface="Helvetica"/>
                <a:sym typeface="Helvetica"/>
              </a:defRPr>
            </a:pPr>
            <a:r>
              <a:t>America</a:t>
            </a:r>
          </a:p>
        </p:txBody>
      </p:sp>
      <p:sp>
        <p:nvSpPr>
          <p:cNvPr id="131" name="4. Continents"/>
          <p:cNvSpPr txBox="1"/>
          <p:nvPr/>
        </p:nvSpPr>
        <p:spPr>
          <a:xfrm>
            <a:off x="4682693" y="685802"/>
            <a:ext cx="2741526" cy="46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2400" b="1">
                <a:latin typeface="Helvetica"/>
                <a:ea typeface="Helvetica"/>
                <a:cs typeface="Helvetica"/>
                <a:sym typeface="Helvetica"/>
              </a:defRPr>
            </a:lvl1pPr>
          </a:lstStyle>
          <a:p>
            <a:r>
              <a:rPr dirty="0"/>
              <a:t>4. Continents</a:t>
            </a:r>
          </a:p>
        </p:txBody>
      </p:sp>
      <p:sp>
        <p:nvSpPr>
          <p:cNvPr id="132" name="8. Asia"/>
          <p:cNvSpPr txBox="1"/>
          <p:nvPr/>
        </p:nvSpPr>
        <p:spPr>
          <a:xfrm>
            <a:off x="8945959" y="2920999"/>
            <a:ext cx="802482" cy="355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700" b="1">
                <a:latin typeface="Helvetica"/>
                <a:ea typeface="Helvetica"/>
                <a:cs typeface="Helvetica"/>
                <a:sym typeface="Helvetica"/>
              </a:defRPr>
            </a:lvl1pPr>
          </a:lstStyle>
          <a:p>
            <a:r>
              <a:t>8. Asia</a:t>
            </a:r>
          </a:p>
        </p:txBody>
      </p:sp>
      <p:sp>
        <p:nvSpPr>
          <p:cNvPr id="133" name="5. Europe"/>
          <p:cNvSpPr txBox="1"/>
          <p:nvPr/>
        </p:nvSpPr>
        <p:spPr>
          <a:xfrm>
            <a:off x="5953360" y="2538190"/>
            <a:ext cx="1098080" cy="355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700" b="1">
                <a:latin typeface="Helvetica"/>
                <a:ea typeface="Helvetica"/>
                <a:cs typeface="Helvetica"/>
                <a:sym typeface="Helvetica"/>
              </a:defRPr>
            </a:lvl1pPr>
          </a:lstStyle>
          <a:p>
            <a:r>
              <a:t>5. Europe</a:t>
            </a:r>
          </a:p>
        </p:txBody>
      </p:sp>
      <p:sp>
        <p:nvSpPr>
          <p:cNvPr id="134" name="7. Africa"/>
          <p:cNvSpPr txBox="1"/>
          <p:nvPr/>
        </p:nvSpPr>
        <p:spPr>
          <a:xfrm>
            <a:off x="6402300" y="4200078"/>
            <a:ext cx="1008051" cy="381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800" b="1">
                <a:latin typeface="Helvetica"/>
                <a:ea typeface="Helvetica"/>
                <a:cs typeface="Helvetica"/>
                <a:sym typeface="Helvetica"/>
              </a:defRPr>
            </a:lvl1pPr>
          </a:lstStyle>
          <a:p>
            <a:r>
              <a:t>7. Africa</a:t>
            </a:r>
          </a:p>
        </p:txBody>
      </p:sp>
      <p:sp>
        <p:nvSpPr>
          <p:cNvPr id="135" name="1. Compass Rose…"/>
          <p:cNvSpPr txBox="1"/>
          <p:nvPr/>
        </p:nvSpPr>
        <p:spPr>
          <a:xfrm>
            <a:off x="639545" y="5404491"/>
            <a:ext cx="2185566" cy="558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1600" b="1">
                <a:latin typeface="Helvetica"/>
                <a:ea typeface="Helvetica"/>
                <a:cs typeface="Helvetica"/>
                <a:sym typeface="Helvetica"/>
              </a:defRPr>
            </a:pPr>
            <a:r>
              <a:t>1. Compass Rose</a:t>
            </a:r>
          </a:p>
          <a:p>
            <a:pPr>
              <a:defRPr sz="1400" b="1">
                <a:latin typeface="Helvetica"/>
                <a:ea typeface="Helvetica"/>
                <a:cs typeface="Helvetica"/>
                <a:sym typeface="Helvetica"/>
              </a:defRPr>
            </a:pPr>
            <a:r>
              <a:rPr u="sng"/>
              <a:t>N</a:t>
            </a:r>
            <a:r>
              <a:t>orth, </a:t>
            </a:r>
            <a:r>
              <a:rPr u="sng"/>
              <a:t>E</a:t>
            </a:r>
            <a:r>
              <a:t>ast, </a:t>
            </a:r>
            <a:r>
              <a:rPr u="sng"/>
              <a:t>S</a:t>
            </a:r>
            <a:r>
              <a:t>outh, </a:t>
            </a:r>
            <a:r>
              <a:rPr u="sng"/>
              <a:t>W</a:t>
            </a:r>
            <a:r>
              <a:t>est</a:t>
            </a:r>
          </a:p>
        </p:txBody>
      </p:sp>
      <p:sp>
        <p:nvSpPr>
          <p:cNvPr id="136" name="3. Ocean…"/>
          <p:cNvSpPr txBox="1"/>
          <p:nvPr/>
        </p:nvSpPr>
        <p:spPr>
          <a:xfrm>
            <a:off x="4984139" y="6621879"/>
            <a:ext cx="2158306" cy="622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1800" b="1">
                <a:latin typeface="Helvetica"/>
                <a:ea typeface="Helvetica"/>
                <a:cs typeface="Helvetica"/>
                <a:sym typeface="Helvetica"/>
              </a:defRPr>
            </a:pPr>
            <a:r>
              <a:t>3. Ocean</a:t>
            </a:r>
          </a:p>
          <a:p>
            <a:pPr>
              <a:defRPr sz="1600" b="1">
                <a:latin typeface="Helvetica"/>
                <a:ea typeface="Helvetica"/>
                <a:cs typeface="Helvetica"/>
                <a:sym typeface="Helvetica"/>
              </a:defRPr>
            </a:pPr>
            <a:r>
              <a:t>(all of the grey areas)</a:t>
            </a:r>
          </a:p>
        </p:txBody>
      </p:sp>
      <p:sp>
        <p:nvSpPr>
          <p:cNvPr id="137" name="2. Scale"/>
          <p:cNvSpPr txBox="1"/>
          <p:nvPr/>
        </p:nvSpPr>
        <p:spPr>
          <a:xfrm>
            <a:off x="5878100" y="8725396"/>
            <a:ext cx="1013167" cy="393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900" b="1">
                <a:latin typeface="Helvetica"/>
                <a:ea typeface="Helvetica"/>
                <a:cs typeface="Helvetica"/>
                <a:sym typeface="Helvetica"/>
              </a:defRPr>
            </a:lvl1pPr>
          </a:lstStyle>
          <a:p>
            <a:r>
              <a:t>2. Scale</a:t>
            </a:r>
          </a:p>
        </p:txBody>
      </p:sp>
      <p:sp>
        <p:nvSpPr>
          <p:cNvPr id="138" name="11. Antartica"/>
          <p:cNvSpPr txBox="1"/>
          <p:nvPr/>
        </p:nvSpPr>
        <p:spPr>
          <a:xfrm>
            <a:off x="6273632" y="7794287"/>
            <a:ext cx="1465586" cy="381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800" b="1">
                <a:latin typeface="Helvetica"/>
                <a:ea typeface="Helvetica"/>
                <a:cs typeface="Helvetica"/>
                <a:sym typeface="Helvetica"/>
              </a:defRPr>
            </a:lvl1pPr>
          </a:lstStyle>
          <a:p>
            <a:r>
              <a:t>11. Antartica</a:t>
            </a:r>
          </a:p>
        </p:txBody>
      </p:sp>
      <p:sp>
        <p:nvSpPr>
          <p:cNvPr id="139" name="10. Australia"/>
          <p:cNvSpPr txBox="1"/>
          <p:nvPr/>
        </p:nvSpPr>
        <p:spPr>
          <a:xfrm>
            <a:off x="10186789" y="5613399"/>
            <a:ext cx="1465474" cy="381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800" b="1">
                <a:latin typeface="Helvetica"/>
                <a:ea typeface="Helvetica"/>
                <a:cs typeface="Helvetica"/>
                <a:sym typeface="Helvetica"/>
              </a:defRPr>
            </a:lvl1pPr>
          </a:lstStyle>
          <a:p>
            <a:r>
              <a:t>10. Australia</a:t>
            </a:r>
          </a:p>
        </p:txBody>
      </p:sp>
      <p:sp>
        <p:nvSpPr>
          <p:cNvPr id="140" name="Prior Vocab 2"/>
          <p:cNvSpPr txBox="1"/>
          <p:nvPr/>
        </p:nvSpPr>
        <p:spPr>
          <a:xfrm>
            <a:off x="638333" y="0"/>
            <a:ext cx="1224360" cy="3215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defTabSz="45720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600">
                <a:latin typeface="Times New Roman"/>
                <a:ea typeface="Times New Roman"/>
                <a:cs typeface="Times New Roman"/>
                <a:sym typeface="Times New Roman"/>
              </a:defRPr>
            </a:lvl1pPr>
          </a:lstStyle>
          <a:p>
            <a:r>
              <a:t>Prior Vocab 2</a:t>
            </a:r>
          </a:p>
        </p:txBody>
      </p:sp>
    </p:spTree>
    <p:extLst>
      <p:ext uri="{BB962C8B-B14F-4D97-AF65-F5344CB8AC3E}">
        <p14:creationId xmlns:p14="http://schemas.microsoft.com/office/powerpoint/2010/main" val="291123780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 name="World_Continents_blank.jpg" descr="World_Continents_blank.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343647" y="1340346"/>
            <a:ext cx="12146223" cy="6887569"/>
          </a:xfrm>
          <a:prstGeom prst="rect">
            <a:avLst/>
          </a:prstGeom>
          <a:ln w="12700">
            <a:miter lim="400000"/>
          </a:ln>
        </p:spPr>
      </p:pic>
      <p:sp>
        <p:nvSpPr>
          <p:cNvPr id="143" name="Line"/>
          <p:cNvSpPr/>
          <p:nvPr/>
        </p:nvSpPr>
        <p:spPr>
          <a:xfrm>
            <a:off x="2382713" y="4783087"/>
            <a:ext cx="9875321" cy="1"/>
          </a:xfrm>
          <a:prstGeom prst="line">
            <a:avLst/>
          </a:prstGeom>
          <a:ln w="50800">
            <a:solidFill>
              <a:srgbClr val="000000"/>
            </a:solidFill>
            <a:custDash>
              <a:ds d="200000" sp="200000"/>
            </a:custDash>
            <a:miter lim="400000"/>
          </a:ln>
        </p:spPr>
        <p:txBody>
          <a:bodyPr lIns="50800" tIns="50800" rIns="50800" bIns="50800" anchor="ctr"/>
          <a:lstStyle/>
          <a:p>
            <a:pPr>
              <a:defRPr sz="2400"/>
            </a:pPr>
            <a:endParaRPr/>
          </a:p>
        </p:txBody>
      </p:sp>
      <p:pic>
        <p:nvPicPr>
          <p:cNvPr id="144" name="768px-Simple_compass_rose.svg.png" descr="768px-Simple_compass_rose.svg.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0281" y="4098478"/>
            <a:ext cx="1369514" cy="1369514"/>
          </a:xfrm>
          <a:prstGeom prst="rect">
            <a:avLst/>
          </a:prstGeom>
          <a:ln w="12700">
            <a:miter lim="400000"/>
          </a:ln>
        </p:spPr>
      </p:pic>
      <p:sp>
        <p:nvSpPr>
          <p:cNvPr id="145" name="Line"/>
          <p:cNvSpPr/>
          <p:nvPr/>
        </p:nvSpPr>
        <p:spPr>
          <a:xfrm>
            <a:off x="638333" y="4783087"/>
            <a:ext cx="309030" cy="1"/>
          </a:xfrm>
          <a:prstGeom prst="line">
            <a:avLst/>
          </a:prstGeom>
          <a:ln w="50800">
            <a:solidFill>
              <a:srgbClr val="000000"/>
            </a:solidFill>
            <a:custDash>
              <a:ds d="200000" sp="200000"/>
            </a:custDash>
            <a:miter lim="400000"/>
          </a:ln>
        </p:spPr>
        <p:txBody>
          <a:bodyPr lIns="50800" tIns="50800" rIns="50800" bIns="50800" anchor="ctr"/>
          <a:lstStyle/>
          <a:p>
            <a:pPr>
              <a:defRPr sz="2400"/>
            </a:pPr>
            <a:endParaRPr/>
          </a:p>
        </p:txBody>
      </p:sp>
      <p:sp>
        <p:nvSpPr>
          <p:cNvPr id="146" name="The world is often thought of as having…"/>
          <p:cNvSpPr txBox="1"/>
          <p:nvPr/>
        </p:nvSpPr>
        <p:spPr>
          <a:xfrm>
            <a:off x="2381391" y="221357"/>
            <a:ext cx="7472478" cy="889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2600"/>
            </a:pPr>
            <a:r>
              <a:t>The world is often thought of as having </a:t>
            </a:r>
          </a:p>
          <a:p>
            <a:pPr>
              <a:defRPr sz="2600"/>
            </a:pPr>
            <a:r>
              <a:t>a northern half (hemi-) and a southern half (hemi-)</a:t>
            </a:r>
          </a:p>
        </p:txBody>
      </p:sp>
      <p:sp>
        <p:nvSpPr>
          <p:cNvPr id="147" name="Arizona Geographic Alliance geoalliance.asu.edu/azga"/>
          <p:cNvSpPr txBox="1"/>
          <p:nvPr/>
        </p:nvSpPr>
        <p:spPr>
          <a:xfrm>
            <a:off x="8069560" y="8610990"/>
            <a:ext cx="4188473" cy="304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1300"/>
            </a:pPr>
            <a:r>
              <a:t>Arizona Geographic Alliance </a:t>
            </a:r>
            <a:r>
              <a:rPr u="sng">
                <a:hlinkClick r:id="rId4"/>
              </a:rPr>
              <a:t>geoalliance.asu.edu/azga</a:t>
            </a:r>
          </a:p>
        </p:txBody>
      </p:sp>
      <p:sp>
        <p:nvSpPr>
          <p:cNvPr id="148" name="South…"/>
          <p:cNvSpPr txBox="1"/>
          <p:nvPr/>
        </p:nvSpPr>
        <p:spPr>
          <a:xfrm>
            <a:off x="3545333" y="5016499"/>
            <a:ext cx="859534"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1600">
                <a:solidFill>
                  <a:srgbClr val="A6AAA9"/>
                </a:solidFill>
                <a:latin typeface="Helvetica"/>
                <a:ea typeface="Helvetica"/>
                <a:cs typeface="Helvetica"/>
                <a:sym typeface="Helvetica"/>
              </a:defRPr>
            </a:pPr>
            <a:r>
              <a:t>South</a:t>
            </a:r>
          </a:p>
          <a:p>
            <a:pPr>
              <a:defRPr sz="1600">
                <a:solidFill>
                  <a:srgbClr val="A6AAA9"/>
                </a:solidFill>
                <a:latin typeface="Helvetica"/>
                <a:ea typeface="Helvetica"/>
                <a:cs typeface="Helvetica"/>
                <a:sym typeface="Helvetica"/>
              </a:defRPr>
            </a:pPr>
            <a:r>
              <a:t>America</a:t>
            </a:r>
          </a:p>
        </p:txBody>
      </p:sp>
      <p:sp>
        <p:nvSpPr>
          <p:cNvPr id="149" name="North…"/>
          <p:cNvSpPr txBox="1"/>
          <p:nvPr/>
        </p:nvSpPr>
        <p:spPr>
          <a:xfrm>
            <a:off x="2122933" y="2806699"/>
            <a:ext cx="859534"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1600">
                <a:solidFill>
                  <a:srgbClr val="A6AAA9"/>
                </a:solidFill>
                <a:latin typeface="Helvetica"/>
                <a:ea typeface="Helvetica"/>
                <a:cs typeface="Helvetica"/>
                <a:sym typeface="Helvetica"/>
              </a:defRPr>
            </a:pPr>
            <a:r>
              <a:t>North</a:t>
            </a:r>
          </a:p>
          <a:p>
            <a:pPr>
              <a:defRPr sz="1600">
                <a:solidFill>
                  <a:srgbClr val="A6AAA9"/>
                </a:solidFill>
                <a:latin typeface="Helvetica"/>
                <a:ea typeface="Helvetica"/>
                <a:cs typeface="Helvetica"/>
                <a:sym typeface="Helvetica"/>
              </a:defRPr>
            </a:pPr>
            <a:r>
              <a:t>America</a:t>
            </a:r>
          </a:p>
        </p:txBody>
      </p:sp>
      <p:sp>
        <p:nvSpPr>
          <p:cNvPr id="150" name="Asia"/>
          <p:cNvSpPr txBox="1"/>
          <p:nvPr/>
        </p:nvSpPr>
        <p:spPr>
          <a:xfrm>
            <a:off x="9092406" y="2927349"/>
            <a:ext cx="509588" cy="342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600">
                <a:solidFill>
                  <a:srgbClr val="A6AAA9"/>
                </a:solidFill>
                <a:latin typeface="Helvetica"/>
                <a:ea typeface="Helvetica"/>
                <a:cs typeface="Helvetica"/>
                <a:sym typeface="Helvetica"/>
              </a:defRPr>
            </a:lvl1pPr>
          </a:lstStyle>
          <a:p>
            <a:r>
              <a:t>Asia</a:t>
            </a:r>
          </a:p>
        </p:txBody>
      </p:sp>
      <p:sp>
        <p:nvSpPr>
          <p:cNvPr id="151" name="Europe"/>
          <p:cNvSpPr txBox="1"/>
          <p:nvPr/>
        </p:nvSpPr>
        <p:spPr>
          <a:xfrm>
            <a:off x="6117629" y="2544540"/>
            <a:ext cx="769542" cy="342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600">
                <a:solidFill>
                  <a:srgbClr val="A6AAA9"/>
                </a:solidFill>
                <a:latin typeface="Helvetica"/>
                <a:ea typeface="Helvetica"/>
                <a:cs typeface="Helvetica"/>
                <a:sym typeface="Helvetica"/>
              </a:defRPr>
            </a:lvl1pPr>
          </a:lstStyle>
          <a:p>
            <a:r>
              <a:t>Europe</a:t>
            </a:r>
          </a:p>
        </p:txBody>
      </p:sp>
      <p:sp>
        <p:nvSpPr>
          <p:cNvPr id="152" name="Africa"/>
          <p:cNvSpPr txBox="1"/>
          <p:nvPr/>
        </p:nvSpPr>
        <p:spPr>
          <a:xfrm>
            <a:off x="6589470" y="4219128"/>
            <a:ext cx="633711" cy="342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600">
                <a:solidFill>
                  <a:srgbClr val="A6AAA9"/>
                </a:solidFill>
                <a:latin typeface="Helvetica"/>
                <a:ea typeface="Helvetica"/>
                <a:cs typeface="Helvetica"/>
                <a:sym typeface="Helvetica"/>
              </a:defRPr>
            </a:lvl1pPr>
          </a:lstStyle>
          <a:p>
            <a:r>
              <a:t>Africa</a:t>
            </a:r>
          </a:p>
        </p:txBody>
      </p:sp>
      <p:sp>
        <p:nvSpPr>
          <p:cNvPr id="153" name="Australia"/>
          <p:cNvSpPr txBox="1"/>
          <p:nvPr/>
        </p:nvSpPr>
        <p:spPr>
          <a:xfrm>
            <a:off x="10406062" y="5695949"/>
            <a:ext cx="904876" cy="342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600">
                <a:solidFill>
                  <a:srgbClr val="A6AAA9"/>
                </a:solidFill>
                <a:latin typeface="Helvetica"/>
                <a:ea typeface="Helvetica"/>
                <a:cs typeface="Helvetica"/>
                <a:sym typeface="Helvetica"/>
              </a:defRPr>
            </a:lvl1pPr>
          </a:lstStyle>
          <a:p>
            <a:r>
              <a:t>Australia</a:t>
            </a:r>
          </a:p>
        </p:txBody>
      </p:sp>
      <p:sp>
        <p:nvSpPr>
          <p:cNvPr id="154" name="Antartica"/>
          <p:cNvSpPr txBox="1"/>
          <p:nvPr/>
        </p:nvSpPr>
        <p:spPr>
          <a:xfrm>
            <a:off x="6315052" y="7778749"/>
            <a:ext cx="916187" cy="342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600">
                <a:solidFill>
                  <a:srgbClr val="A6AAA9"/>
                </a:solidFill>
                <a:latin typeface="Helvetica"/>
                <a:ea typeface="Helvetica"/>
                <a:cs typeface="Helvetica"/>
                <a:sym typeface="Helvetica"/>
              </a:defRPr>
            </a:lvl1pPr>
          </a:lstStyle>
          <a:p>
            <a:r>
              <a:t>Antartica</a:t>
            </a:r>
          </a:p>
        </p:txBody>
      </p:sp>
      <p:sp>
        <p:nvSpPr>
          <p:cNvPr id="155" name="South"/>
          <p:cNvSpPr txBox="1"/>
          <p:nvPr/>
        </p:nvSpPr>
        <p:spPr>
          <a:xfrm>
            <a:off x="1390553" y="5404491"/>
            <a:ext cx="581950" cy="304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1300" b="1">
                <a:latin typeface="Helvetica"/>
                <a:ea typeface="Helvetica"/>
                <a:cs typeface="Helvetica"/>
                <a:sym typeface="Helvetica"/>
              </a:defRPr>
            </a:pPr>
            <a:r>
              <a:rPr u="sng"/>
              <a:t>S</a:t>
            </a:r>
            <a:r>
              <a:t>outh</a:t>
            </a:r>
          </a:p>
        </p:txBody>
      </p:sp>
      <p:sp>
        <p:nvSpPr>
          <p:cNvPr id="156" name="Ocean…"/>
          <p:cNvSpPr txBox="1"/>
          <p:nvPr/>
        </p:nvSpPr>
        <p:spPr>
          <a:xfrm>
            <a:off x="5267424" y="6666329"/>
            <a:ext cx="1591736" cy="533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1500">
                <a:solidFill>
                  <a:srgbClr val="A6AAA9"/>
                </a:solidFill>
                <a:latin typeface="Helvetica"/>
                <a:ea typeface="Helvetica"/>
                <a:cs typeface="Helvetica"/>
                <a:sym typeface="Helvetica"/>
              </a:defRPr>
            </a:pPr>
            <a:r>
              <a:t>Ocean</a:t>
            </a:r>
          </a:p>
          <a:p>
            <a:pPr>
              <a:defRPr sz="1300">
                <a:solidFill>
                  <a:srgbClr val="A6AAA9"/>
                </a:solidFill>
                <a:latin typeface="Helvetica"/>
                <a:ea typeface="Helvetica"/>
                <a:cs typeface="Helvetica"/>
                <a:sym typeface="Helvetica"/>
              </a:defRPr>
            </a:pPr>
            <a:r>
              <a:t>(all of the grey area)</a:t>
            </a:r>
          </a:p>
        </p:txBody>
      </p:sp>
      <p:sp>
        <p:nvSpPr>
          <p:cNvPr id="157" name="14. Equator"/>
          <p:cNvSpPr txBox="1"/>
          <p:nvPr/>
        </p:nvSpPr>
        <p:spPr>
          <a:xfrm>
            <a:off x="4760466" y="4541935"/>
            <a:ext cx="2741526" cy="46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2400" b="1">
                <a:latin typeface="Helvetica"/>
                <a:ea typeface="Helvetica"/>
                <a:cs typeface="Helvetica"/>
                <a:sym typeface="Helvetica"/>
              </a:defRPr>
            </a:lvl1pPr>
          </a:lstStyle>
          <a:p>
            <a:r>
              <a:t>14. Equator</a:t>
            </a:r>
          </a:p>
        </p:txBody>
      </p:sp>
      <p:sp>
        <p:nvSpPr>
          <p:cNvPr id="158" name="13. North Pole"/>
          <p:cNvSpPr txBox="1"/>
          <p:nvPr/>
        </p:nvSpPr>
        <p:spPr>
          <a:xfrm>
            <a:off x="4696966" y="1146370"/>
            <a:ext cx="2741526" cy="46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2400" b="1">
                <a:latin typeface="Helvetica"/>
                <a:ea typeface="Helvetica"/>
                <a:cs typeface="Helvetica"/>
                <a:sym typeface="Helvetica"/>
              </a:defRPr>
            </a:lvl1pPr>
          </a:lstStyle>
          <a:p>
            <a:r>
              <a:t>13. North Pole</a:t>
            </a:r>
          </a:p>
        </p:txBody>
      </p:sp>
      <p:sp>
        <p:nvSpPr>
          <p:cNvPr id="159" name="15. South Pole"/>
          <p:cNvSpPr txBox="1"/>
          <p:nvPr/>
        </p:nvSpPr>
        <p:spPr>
          <a:xfrm>
            <a:off x="4756029" y="7950199"/>
            <a:ext cx="2741526" cy="46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2400" b="1">
                <a:latin typeface="Helvetica"/>
                <a:ea typeface="Helvetica"/>
                <a:cs typeface="Helvetica"/>
                <a:sym typeface="Helvetica"/>
              </a:defRPr>
            </a:lvl1pPr>
          </a:lstStyle>
          <a:p>
            <a:r>
              <a:t>15. South Pole</a:t>
            </a:r>
          </a:p>
        </p:txBody>
      </p:sp>
      <p:sp>
        <p:nvSpPr>
          <p:cNvPr id="160" name="North"/>
          <p:cNvSpPr txBox="1"/>
          <p:nvPr/>
        </p:nvSpPr>
        <p:spPr>
          <a:xfrm>
            <a:off x="1404298" y="3869878"/>
            <a:ext cx="554460" cy="304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1300" b="1">
                <a:latin typeface="Helvetica"/>
                <a:ea typeface="Helvetica"/>
                <a:cs typeface="Helvetica"/>
                <a:sym typeface="Helvetica"/>
              </a:defRPr>
            </a:pPr>
            <a:r>
              <a:rPr u="sng"/>
              <a:t>N</a:t>
            </a:r>
            <a:r>
              <a:t>orth</a:t>
            </a:r>
          </a:p>
        </p:txBody>
      </p:sp>
      <p:sp>
        <p:nvSpPr>
          <p:cNvPr id="161" name="Line"/>
          <p:cNvSpPr/>
          <p:nvPr/>
        </p:nvSpPr>
        <p:spPr>
          <a:xfrm flipV="1">
            <a:off x="6128357" y="1616270"/>
            <a:ext cx="1" cy="2891840"/>
          </a:xfrm>
          <a:prstGeom prst="line">
            <a:avLst/>
          </a:prstGeom>
          <a:ln w="38100">
            <a:solidFill>
              <a:schemeClr val="accent3"/>
            </a:solidFill>
            <a:miter lim="400000"/>
            <a:headEnd type="triangle"/>
            <a:tailEnd type="triangle"/>
          </a:ln>
        </p:spPr>
        <p:txBody>
          <a:bodyPr lIns="50800" tIns="50800" rIns="50800" bIns="50800" anchor="ctr"/>
          <a:lstStyle/>
          <a:p>
            <a:pPr>
              <a:defRPr sz="2400"/>
            </a:pPr>
            <a:endParaRPr/>
          </a:p>
        </p:txBody>
      </p:sp>
      <p:sp>
        <p:nvSpPr>
          <p:cNvPr id="162" name="16. Northern  Hemisphere"/>
          <p:cNvSpPr txBox="1"/>
          <p:nvPr/>
        </p:nvSpPr>
        <p:spPr>
          <a:xfrm>
            <a:off x="773808" y="3244849"/>
            <a:ext cx="11285944" cy="46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2400" b="1">
                <a:latin typeface="Helvetica"/>
                <a:ea typeface="Helvetica"/>
                <a:cs typeface="Helvetica"/>
                <a:sym typeface="Helvetica"/>
              </a:defRPr>
            </a:lvl1pPr>
          </a:lstStyle>
          <a:p>
            <a:r>
              <a:t>                                              16. Northern  Hemisphere                                                     </a:t>
            </a:r>
          </a:p>
        </p:txBody>
      </p:sp>
      <p:sp>
        <p:nvSpPr>
          <p:cNvPr id="163" name="Line"/>
          <p:cNvSpPr/>
          <p:nvPr/>
        </p:nvSpPr>
        <p:spPr>
          <a:xfrm flipV="1">
            <a:off x="6117629" y="5016500"/>
            <a:ext cx="1" cy="2891840"/>
          </a:xfrm>
          <a:prstGeom prst="line">
            <a:avLst/>
          </a:prstGeom>
          <a:ln w="38100">
            <a:solidFill>
              <a:schemeClr val="accent1">
                <a:satOff val="-3355"/>
                <a:lumOff val="26614"/>
              </a:schemeClr>
            </a:solidFill>
            <a:miter lim="400000"/>
            <a:headEnd type="triangle"/>
            <a:tailEnd type="triangle"/>
          </a:ln>
        </p:spPr>
        <p:txBody>
          <a:bodyPr lIns="50800" tIns="50800" rIns="50800" bIns="50800" anchor="ctr"/>
          <a:lstStyle/>
          <a:p>
            <a:pPr>
              <a:defRPr sz="2400"/>
            </a:pPr>
            <a:endParaRPr/>
          </a:p>
        </p:txBody>
      </p:sp>
      <p:sp>
        <p:nvSpPr>
          <p:cNvPr id="164" name="12. Southern Hemisphere"/>
          <p:cNvSpPr txBox="1"/>
          <p:nvPr/>
        </p:nvSpPr>
        <p:spPr>
          <a:xfrm>
            <a:off x="792512" y="5927920"/>
            <a:ext cx="11285943" cy="46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2400" b="1">
                <a:latin typeface="Helvetica"/>
                <a:ea typeface="Helvetica"/>
                <a:cs typeface="Helvetica"/>
                <a:sym typeface="Helvetica"/>
              </a:defRPr>
            </a:lvl1pPr>
          </a:lstStyle>
          <a:p>
            <a:r>
              <a:t>                                              12. Southern Hemisphere                                                     </a:t>
            </a:r>
          </a:p>
        </p:txBody>
      </p:sp>
      <p:sp>
        <p:nvSpPr>
          <p:cNvPr id="165" name="Line"/>
          <p:cNvSpPr/>
          <p:nvPr/>
        </p:nvSpPr>
        <p:spPr>
          <a:xfrm flipV="1">
            <a:off x="1028700" y="5016499"/>
            <a:ext cx="1" cy="2345740"/>
          </a:xfrm>
          <a:prstGeom prst="line">
            <a:avLst/>
          </a:prstGeom>
          <a:ln w="38100">
            <a:solidFill>
              <a:schemeClr val="accent1">
                <a:satOff val="-3355"/>
                <a:lumOff val="26614"/>
              </a:schemeClr>
            </a:solidFill>
            <a:miter lim="400000"/>
            <a:headEnd type="triangle"/>
            <a:tailEnd type="triangle"/>
          </a:ln>
        </p:spPr>
        <p:txBody>
          <a:bodyPr lIns="50800" tIns="50800" rIns="50800" bIns="50800" anchor="ctr"/>
          <a:lstStyle/>
          <a:p>
            <a:pPr>
              <a:defRPr sz="2400"/>
            </a:pPr>
            <a:endParaRPr/>
          </a:p>
        </p:txBody>
      </p:sp>
      <p:sp>
        <p:nvSpPr>
          <p:cNvPr id="166" name="Line"/>
          <p:cNvSpPr/>
          <p:nvPr/>
        </p:nvSpPr>
        <p:spPr>
          <a:xfrm flipV="1">
            <a:off x="11435080" y="4853280"/>
            <a:ext cx="1" cy="2345740"/>
          </a:xfrm>
          <a:prstGeom prst="line">
            <a:avLst/>
          </a:prstGeom>
          <a:ln w="38100">
            <a:solidFill>
              <a:schemeClr val="accent1">
                <a:satOff val="-3355"/>
                <a:lumOff val="26614"/>
              </a:schemeClr>
            </a:solidFill>
            <a:miter lim="400000"/>
            <a:headEnd type="triangle"/>
            <a:tailEnd type="triangle"/>
          </a:ln>
        </p:spPr>
        <p:txBody>
          <a:bodyPr lIns="50800" tIns="50800" rIns="50800" bIns="50800" anchor="ctr"/>
          <a:lstStyle/>
          <a:p>
            <a:pPr>
              <a:defRPr sz="2400"/>
            </a:pPr>
            <a:endParaRPr/>
          </a:p>
        </p:txBody>
      </p:sp>
      <p:sp>
        <p:nvSpPr>
          <p:cNvPr id="167" name="Line"/>
          <p:cNvSpPr/>
          <p:nvPr/>
        </p:nvSpPr>
        <p:spPr>
          <a:xfrm flipV="1">
            <a:off x="11435080" y="2431146"/>
            <a:ext cx="1" cy="2345740"/>
          </a:xfrm>
          <a:prstGeom prst="line">
            <a:avLst/>
          </a:prstGeom>
          <a:ln w="38100">
            <a:solidFill>
              <a:schemeClr val="accent3"/>
            </a:solidFill>
            <a:miter lim="400000"/>
            <a:headEnd type="triangle"/>
            <a:tailEnd type="triangle"/>
          </a:ln>
        </p:spPr>
        <p:txBody>
          <a:bodyPr lIns="50800" tIns="50800" rIns="50800" bIns="50800" anchor="ctr"/>
          <a:lstStyle/>
          <a:p>
            <a:pPr>
              <a:defRPr sz="2400"/>
            </a:pPr>
            <a:endParaRPr/>
          </a:p>
        </p:txBody>
      </p:sp>
      <p:sp>
        <p:nvSpPr>
          <p:cNvPr id="168" name="Line"/>
          <p:cNvSpPr/>
          <p:nvPr/>
        </p:nvSpPr>
        <p:spPr>
          <a:xfrm flipV="1">
            <a:off x="1021080" y="2218030"/>
            <a:ext cx="1" cy="2345740"/>
          </a:xfrm>
          <a:prstGeom prst="line">
            <a:avLst/>
          </a:prstGeom>
          <a:ln w="38100">
            <a:solidFill>
              <a:schemeClr val="accent3"/>
            </a:solidFill>
            <a:miter lim="400000"/>
            <a:headEnd type="triangle"/>
            <a:tailEnd type="triangle"/>
          </a:ln>
        </p:spPr>
        <p:txBody>
          <a:bodyPr lIns="50800" tIns="50800" rIns="50800" bIns="50800" anchor="ctr"/>
          <a:lstStyle/>
          <a:p>
            <a:pPr>
              <a:defRPr sz="2400"/>
            </a:pPr>
            <a:endParaRPr/>
          </a:p>
        </p:txBody>
      </p:sp>
      <p:sp>
        <p:nvSpPr>
          <p:cNvPr id="169" name="Line"/>
          <p:cNvSpPr/>
          <p:nvPr/>
        </p:nvSpPr>
        <p:spPr>
          <a:xfrm flipV="1">
            <a:off x="3562019" y="5038599"/>
            <a:ext cx="1" cy="2891840"/>
          </a:xfrm>
          <a:prstGeom prst="line">
            <a:avLst/>
          </a:prstGeom>
          <a:ln w="38100">
            <a:solidFill>
              <a:schemeClr val="accent1">
                <a:satOff val="-3355"/>
                <a:lumOff val="26614"/>
              </a:schemeClr>
            </a:solidFill>
            <a:miter lim="400000"/>
            <a:headEnd type="triangle"/>
            <a:tailEnd type="triangle"/>
          </a:ln>
        </p:spPr>
        <p:txBody>
          <a:bodyPr lIns="50800" tIns="50800" rIns="50800" bIns="50800" anchor="ctr"/>
          <a:lstStyle/>
          <a:p>
            <a:pPr>
              <a:defRPr sz="2400"/>
            </a:pPr>
            <a:endParaRPr/>
          </a:p>
        </p:txBody>
      </p:sp>
      <p:sp>
        <p:nvSpPr>
          <p:cNvPr id="170" name="Line"/>
          <p:cNvSpPr/>
          <p:nvPr/>
        </p:nvSpPr>
        <p:spPr>
          <a:xfrm flipV="1">
            <a:off x="9008585" y="4951900"/>
            <a:ext cx="1" cy="2891841"/>
          </a:xfrm>
          <a:prstGeom prst="line">
            <a:avLst/>
          </a:prstGeom>
          <a:ln w="38100">
            <a:solidFill>
              <a:schemeClr val="accent1">
                <a:satOff val="-3355"/>
                <a:lumOff val="26614"/>
              </a:schemeClr>
            </a:solidFill>
            <a:miter lim="400000"/>
            <a:headEnd type="triangle"/>
            <a:tailEnd type="triangle"/>
          </a:ln>
        </p:spPr>
        <p:txBody>
          <a:bodyPr lIns="50800" tIns="50800" rIns="50800" bIns="50800" anchor="ctr"/>
          <a:lstStyle/>
          <a:p>
            <a:pPr>
              <a:defRPr sz="2400"/>
            </a:pPr>
            <a:endParaRPr/>
          </a:p>
        </p:txBody>
      </p:sp>
      <p:sp>
        <p:nvSpPr>
          <p:cNvPr id="171" name="Line"/>
          <p:cNvSpPr/>
          <p:nvPr/>
        </p:nvSpPr>
        <p:spPr>
          <a:xfrm flipV="1">
            <a:off x="3545333" y="1638439"/>
            <a:ext cx="1" cy="2891840"/>
          </a:xfrm>
          <a:prstGeom prst="line">
            <a:avLst/>
          </a:prstGeom>
          <a:ln w="38100">
            <a:solidFill>
              <a:schemeClr val="accent3"/>
            </a:solidFill>
            <a:miter lim="400000"/>
            <a:headEnd type="triangle"/>
            <a:tailEnd type="triangle"/>
          </a:ln>
        </p:spPr>
        <p:txBody>
          <a:bodyPr lIns="50800" tIns="50800" rIns="50800" bIns="50800" anchor="ctr"/>
          <a:lstStyle/>
          <a:p>
            <a:pPr>
              <a:defRPr sz="2400"/>
            </a:pPr>
            <a:endParaRPr/>
          </a:p>
        </p:txBody>
      </p:sp>
      <p:sp>
        <p:nvSpPr>
          <p:cNvPr id="172" name="Line"/>
          <p:cNvSpPr/>
          <p:nvPr/>
        </p:nvSpPr>
        <p:spPr>
          <a:xfrm flipV="1">
            <a:off x="9008585" y="1722435"/>
            <a:ext cx="1" cy="2891841"/>
          </a:xfrm>
          <a:prstGeom prst="line">
            <a:avLst/>
          </a:prstGeom>
          <a:ln w="38100">
            <a:solidFill>
              <a:schemeClr val="accent3"/>
            </a:solidFill>
            <a:miter lim="400000"/>
            <a:headEnd type="triangle"/>
            <a:tailEnd type="triangle"/>
          </a:ln>
        </p:spPr>
        <p:txBody>
          <a:bodyPr lIns="50800" tIns="50800" rIns="50800" bIns="50800" anchor="ctr"/>
          <a:lstStyle/>
          <a:p>
            <a:pPr>
              <a:defRPr sz="2400"/>
            </a:pPr>
            <a:endParaRPr/>
          </a:p>
        </p:txBody>
      </p:sp>
      <p:sp>
        <p:nvSpPr>
          <p:cNvPr id="173" name="Prior Vocab 3"/>
          <p:cNvSpPr txBox="1"/>
          <p:nvPr/>
        </p:nvSpPr>
        <p:spPr>
          <a:xfrm>
            <a:off x="638333" y="-28298"/>
            <a:ext cx="1224360" cy="3215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defTabSz="45720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600">
                <a:latin typeface="Times New Roman"/>
                <a:ea typeface="Times New Roman"/>
                <a:cs typeface="Times New Roman"/>
                <a:sym typeface="Times New Roman"/>
              </a:defRPr>
            </a:lvl1pPr>
          </a:lstStyle>
          <a:p>
            <a:r>
              <a:t>Prior Vocab 3</a:t>
            </a:r>
          </a:p>
        </p:txBody>
      </p:sp>
    </p:spTree>
    <p:extLst>
      <p:ext uri="{BB962C8B-B14F-4D97-AF65-F5344CB8AC3E}">
        <p14:creationId xmlns:p14="http://schemas.microsoft.com/office/powerpoint/2010/main" val="303974679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5" name="Group"/>
          <p:cNvGrpSpPr/>
          <p:nvPr/>
        </p:nvGrpSpPr>
        <p:grpSpPr>
          <a:xfrm>
            <a:off x="944116" y="1526381"/>
            <a:ext cx="11088291" cy="7321551"/>
            <a:chOff x="0" y="0"/>
            <a:chExt cx="11088290" cy="7321550"/>
          </a:xfrm>
        </p:grpSpPr>
        <p:pic>
          <p:nvPicPr>
            <p:cNvPr id="175" name="Image" descr="Image"/>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0" y="6350"/>
              <a:ext cx="11088093" cy="7315201"/>
            </a:xfrm>
            <a:prstGeom prst="rect">
              <a:avLst/>
            </a:prstGeom>
            <a:ln w="12700" cap="flat">
              <a:noFill/>
              <a:miter lim="400000"/>
            </a:ln>
            <a:effectLst/>
          </p:spPr>
        </p:pic>
        <p:sp>
          <p:nvSpPr>
            <p:cNvPr id="176" name="Line"/>
            <p:cNvSpPr/>
            <p:nvPr/>
          </p:nvSpPr>
          <p:spPr>
            <a:xfrm rot="10965009">
              <a:off x="3636929" y="3505520"/>
              <a:ext cx="5703396" cy="193254"/>
            </a:xfrm>
            <a:custGeom>
              <a:avLst/>
              <a:gdLst/>
              <a:ahLst/>
              <a:cxnLst>
                <a:cxn ang="0">
                  <a:pos x="wd2" y="hd2"/>
                </a:cxn>
                <a:cxn ang="5400000">
                  <a:pos x="wd2" y="hd2"/>
                </a:cxn>
                <a:cxn ang="10800000">
                  <a:pos x="wd2" y="hd2"/>
                </a:cxn>
                <a:cxn ang="16200000">
                  <a:pos x="wd2" y="hd2"/>
                </a:cxn>
              </a:cxnLst>
              <a:rect l="0" t="0" r="r" b="b"/>
              <a:pathLst>
                <a:path w="21600" h="20885" extrusionOk="0">
                  <a:moveTo>
                    <a:pt x="0" y="15613"/>
                  </a:moveTo>
                  <a:cubicBezTo>
                    <a:pt x="3564" y="4472"/>
                    <a:pt x="7147" y="-715"/>
                    <a:pt x="10732" y="79"/>
                  </a:cubicBezTo>
                  <a:cubicBezTo>
                    <a:pt x="14366" y="883"/>
                    <a:pt x="17995" y="7831"/>
                    <a:pt x="21600" y="20885"/>
                  </a:cubicBezTo>
                </a:path>
              </a:pathLst>
            </a:custGeom>
            <a:noFill/>
            <a:ln w="38100" cap="flat">
              <a:solidFill>
                <a:schemeClr val="accent4">
                  <a:hueOff val="384618"/>
                  <a:satOff val="3869"/>
                  <a:lumOff val="5802"/>
                </a:schemeClr>
              </a:solidFill>
              <a:custDash>
                <a:ds d="200000" sp="200000"/>
              </a:custDash>
              <a:miter lim="400000"/>
            </a:ln>
            <a:effectLst/>
          </p:spPr>
          <p:txBody>
            <a:bodyPr wrap="square" lIns="50800" tIns="50800" rIns="50800" bIns="50800" numCol="1" anchor="ctr">
              <a:noAutofit/>
            </a:bodyPr>
            <a:lstStyle/>
            <a:p>
              <a:pPr>
                <a:defRPr sz="2400"/>
              </a:pPr>
              <a:endParaRPr/>
            </a:p>
          </p:txBody>
        </p:sp>
        <p:sp>
          <p:nvSpPr>
            <p:cNvPr id="177" name="North Pole (the “top” of the world)"/>
            <p:cNvSpPr txBox="1"/>
            <p:nvPr/>
          </p:nvSpPr>
          <p:spPr>
            <a:xfrm>
              <a:off x="6776564" y="-1"/>
              <a:ext cx="4311727" cy="4318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sz="2200">
                  <a:solidFill>
                    <a:schemeClr val="accent3">
                      <a:satOff val="18648"/>
                      <a:lumOff val="5971"/>
                    </a:schemeClr>
                  </a:solidFill>
                </a:defRPr>
              </a:lvl1pPr>
            </a:lstStyle>
            <a:p>
              <a:r>
                <a:t>North Pole (the “top” of the world)</a:t>
              </a:r>
            </a:p>
          </p:txBody>
        </p:sp>
        <p:sp>
          <p:nvSpPr>
            <p:cNvPr id="178" name="South Pole (the “bottom” of the world)"/>
            <p:cNvSpPr txBox="1"/>
            <p:nvPr/>
          </p:nvSpPr>
          <p:spPr>
            <a:xfrm>
              <a:off x="6284540" y="6832599"/>
              <a:ext cx="4803751" cy="4318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sz="2200">
                  <a:solidFill>
                    <a:schemeClr val="accent1">
                      <a:satOff val="-3355"/>
                      <a:lumOff val="26614"/>
                    </a:schemeClr>
                  </a:solidFill>
                </a:defRPr>
              </a:lvl1pPr>
            </a:lstStyle>
            <a:p>
              <a:r>
                <a:t>South Pole (the “bottom” of the world)</a:t>
              </a:r>
            </a:p>
          </p:txBody>
        </p:sp>
        <p:sp>
          <p:nvSpPr>
            <p:cNvPr id="179" name="Line"/>
            <p:cNvSpPr/>
            <p:nvPr/>
          </p:nvSpPr>
          <p:spPr>
            <a:xfrm flipH="1" flipV="1">
              <a:off x="6284541" y="6546833"/>
              <a:ext cx="399496" cy="399496"/>
            </a:xfrm>
            <a:prstGeom prst="line">
              <a:avLst/>
            </a:prstGeom>
            <a:noFill/>
            <a:ln w="38100" cap="flat">
              <a:solidFill>
                <a:schemeClr val="accent1">
                  <a:satOff val="-3355"/>
                  <a:lumOff val="26614"/>
                </a:schemeClr>
              </a:solidFill>
              <a:prstDash val="solid"/>
              <a:miter lim="400000"/>
              <a:tailEnd type="triangle" w="med" len="med"/>
            </a:ln>
            <a:effectLst/>
          </p:spPr>
          <p:txBody>
            <a:bodyPr wrap="square" lIns="50800" tIns="50800" rIns="50800" bIns="50800" numCol="1" anchor="ctr">
              <a:noAutofit/>
            </a:bodyPr>
            <a:lstStyle/>
            <a:p>
              <a:pPr>
                <a:defRPr sz="2400"/>
              </a:pPr>
              <a:endParaRPr/>
            </a:p>
          </p:txBody>
        </p:sp>
        <p:sp>
          <p:nvSpPr>
            <p:cNvPr id="180" name="Line"/>
            <p:cNvSpPr/>
            <p:nvPr/>
          </p:nvSpPr>
          <p:spPr>
            <a:xfrm flipH="1">
              <a:off x="6697506" y="367562"/>
              <a:ext cx="418331" cy="418330"/>
            </a:xfrm>
            <a:prstGeom prst="line">
              <a:avLst/>
            </a:prstGeom>
            <a:noFill/>
            <a:ln w="38100" cap="flat">
              <a:solidFill>
                <a:schemeClr val="accent3">
                  <a:satOff val="18648"/>
                  <a:lumOff val="5971"/>
                </a:schemeClr>
              </a:solidFill>
              <a:prstDash val="solid"/>
              <a:miter lim="400000"/>
              <a:tailEnd type="triangle" w="med" len="med"/>
            </a:ln>
            <a:effectLst/>
          </p:spPr>
          <p:txBody>
            <a:bodyPr wrap="square" lIns="50800" tIns="50800" rIns="50800" bIns="50800" numCol="1" anchor="ctr">
              <a:noAutofit/>
            </a:bodyPr>
            <a:lstStyle/>
            <a:p>
              <a:pPr>
                <a:defRPr sz="2400"/>
              </a:pPr>
              <a:endParaRPr/>
            </a:p>
          </p:txBody>
        </p:sp>
        <p:sp>
          <p:nvSpPr>
            <p:cNvPr id="181" name="Equator"/>
            <p:cNvSpPr txBox="1"/>
            <p:nvPr/>
          </p:nvSpPr>
          <p:spPr>
            <a:xfrm>
              <a:off x="9676112" y="3435349"/>
              <a:ext cx="1136944" cy="4572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sz="2300">
                  <a:solidFill>
                    <a:schemeClr val="accent4">
                      <a:hueOff val="384618"/>
                      <a:satOff val="3869"/>
                      <a:lumOff val="5802"/>
                    </a:schemeClr>
                  </a:solidFill>
                </a:defRPr>
              </a:lvl1pPr>
            </a:lstStyle>
            <a:p>
              <a:r>
                <a:t>Equator</a:t>
              </a:r>
            </a:p>
          </p:txBody>
        </p:sp>
        <p:sp>
          <p:nvSpPr>
            <p:cNvPr id="182" name="Northern Hemisphere"/>
            <p:cNvSpPr txBox="1"/>
            <p:nvPr/>
          </p:nvSpPr>
          <p:spPr>
            <a:xfrm>
              <a:off x="417826" y="1137486"/>
              <a:ext cx="2805203" cy="4318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sz="2200">
                  <a:solidFill>
                    <a:schemeClr val="accent3">
                      <a:satOff val="18648"/>
                      <a:lumOff val="5971"/>
                    </a:schemeClr>
                  </a:solidFill>
                </a:defRPr>
              </a:lvl1pPr>
            </a:lstStyle>
            <a:p>
              <a:r>
                <a:t>Northern Hemisphere</a:t>
              </a:r>
            </a:p>
          </p:txBody>
        </p:sp>
        <p:sp>
          <p:nvSpPr>
            <p:cNvPr id="183" name="Southern Hemisphere"/>
            <p:cNvSpPr txBox="1"/>
            <p:nvPr/>
          </p:nvSpPr>
          <p:spPr>
            <a:xfrm>
              <a:off x="417826" y="5105399"/>
              <a:ext cx="2831466" cy="4318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sz="2200">
                  <a:solidFill>
                    <a:schemeClr val="accent1">
                      <a:satOff val="-3355"/>
                      <a:lumOff val="26614"/>
                    </a:schemeClr>
                  </a:solidFill>
                </a:defRPr>
              </a:lvl1pPr>
            </a:lstStyle>
            <a:p>
              <a:r>
                <a:t>Southern Hemisphere</a:t>
              </a:r>
            </a:p>
          </p:txBody>
        </p:sp>
        <p:sp>
          <p:nvSpPr>
            <p:cNvPr id="184" name="Line"/>
            <p:cNvSpPr/>
            <p:nvPr/>
          </p:nvSpPr>
          <p:spPr>
            <a:xfrm>
              <a:off x="535506" y="3337343"/>
              <a:ext cx="2805202" cy="1"/>
            </a:xfrm>
            <a:prstGeom prst="line">
              <a:avLst/>
            </a:prstGeom>
            <a:noFill/>
            <a:ln w="25400" cap="flat">
              <a:solidFill>
                <a:schemeClr val="accent4">
                  <a:hueOff val="384618"/>
                  <a:satOff val="3869"/>
                  <a:lumOff val="5802"/>
                </a:schemeClr>
              </a:solidFill>
              <a:prstDash val="solid"/>
              <a:miter lim="400000"/>
            </a:ln>
            <a:effectLst/>
          </p:spPr>
          <p:txBody>
            <a:bodyPr wrap="square" lIns="50800" tIns="50800" rIns="50800" bIns="50800" numCol="1" anchor="ctr">
              <a:noAutofit/>
            </a:bodyPr>
            <a:lstStyle/>
            <a:p>
              <a:pPr>
                <a:defRPr sz="2400"/>
              </a:pPr>
              <a:endParaRPr/>
            </a:p>
          </p:txBody>
        </p:sp>
      </p:grpSp>
      <p:sp>
        <p:nvSpPr>
          <p:cNvPr id="186" name="http://www.urbanexile.net/wordpress/wp-content/uploads/2014/01/earthtut_render_006.png"/>
          <p:cNvSpPr txBox="1"/>
          <p:nvPr/>
        </p:nvSpPr>
        <p:spPr>
          <a:xfrm>
            <a:off x="6239860" y="8959850"/>
            <a:ext cx="5792547" cy="266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100"/>
            </a:lvl1pPr>
          </a:lstStyle>
          <a:p>
            <a:r>
              <a:t>http://www.urbanexile.net/wordpress/wp-content/uploads/2014/01/earthtut_render_006.png</a:t>
            </a:r>
          </a:p>
        </p:txBody>
      </p:sp>
      <p:sp>
        <p:nvSpPr>
          <p:cNvPr id="187" name="Geography Describes Our World!"/>
          <p:cNvSpPr txBox="1"/>
          <p:nvPr/>
        </p:nvSpPr>
        <p:spPr>
          <a:xfrm>
            <a:off x="2992967" y="527050"/>
            <a:ext cx="6990589" cy="647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Geography Describes Our World!</a:t>
            </a:r>
          </a:p>
        </p:txBody>
      </p:sp>
      <p:sp>
        <p:nvSpPr>
          <p:cNvPr id="188" name="Prior Vocab 4"/>
          <p:cNvSpPr txBox="1"/>
          <p:nvPr/>
        </p:nvSpPr>
        <p:spPr>
          <a:xfrm>
            <a:off x="638333" y="-28298"/>
            <a:ext cx="1224360" cy="3215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defTabSz="45720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600">
                <a:latin typeface="Times New Roman"/>
                <a:ea typeface="Times New Roman"/>
                <a:cs typeface="Times New Roman"/>
                <a:sym typeface="Times New Roman"/>
              </a:defRPr>
            </a:lvl1pPr>
          </a:lstStyle>
          <a:p>
            <a:r>
              <a:t>Prior Vocab 4</a:t>
            </a:r>
          </a:p>
        </p:txBody>
      </p:sp>
    </p:spTree>
    <p:extLst>
      <p:ext uri="{BB962C8B-B14F-4D97-AF65-F5344CB8AC3E}">
        <p14:creationId xmlns:p14="http://schemas.microsoft.com/office/powerpoint/2010/main" val="132209586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Geography…"/>
          <p:cNvSpPr txBox="1"/>
          <p:nvPr/>
        </p:nvSpPr>
        <p:spPr>
          <a:xfrm>
            <a:off x="1150699" y="336549"/>
            <a:ext cx="10703402" cy="8293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r>
              <a:t>Geography</a:t>
            </a:r>
          </a:p>
          <a:p>
            <a:pPr algn="l"/>
            <a:endParaRPr/>
          </a:p>
          <a:p>
            <a:pPr marL="635000" indent="-635000" algn="l">
              <a:buSzPct val="100000"/>
              <a:buAutoNum type="arabicPeriod"/>
            </a:pPr>
            <a:r>
              <a:t>Study of the </a:t>
            </a:r>
            <a:r>
              <a:rPr u="sng"/>
              <a:t>physical features</a:t>
            </a:r>
            <a:r>
              <a:t> of earth and atmosphere</a:t>
            </a:r>
          </a:p>
          <a:p>
            <a:pPr marL="1333500" lvl="2" indent="-444500" algn="l">
              <a:buSzPct val="75000"/>
              <a:buChar char="-"/>
            </a:pPr>
            <a:r>
              <a:rPr i="1">
                <a:latin typeface="Helvetica"/>
                <a:ea typeface="Helvetica"/>
                <a:cs typeface="Helvetica"/>
                <a:sym typeface="Helvetica"/>
              </a:rPr>
              <a:t>topography</a:t>
            </a:r>
            <a:r>
              <a:t> such as mountains, oceans, deserts, forests, rivers</a:t>
            </a:r>
          </a:p>
          <a:p>
            <a:pPr marL="1333500" lvl="2" indent="-444500" algn="l">
              <a:buSzPct val="75000"/>
              <a:buChar char="-"/>
            </a:pPr>
            <a:r>
              <a:t>weather, climate</a:t>
            </a:r>
          </a:p>
          <a:p>
            <a:pPr algn="l"/>
            <a:endParaRPr/>
          </a:p>
          <a:p>
            <a:pPr marL="635000" indent="-635000" algn="l">
              <a:buSzPct val="100000"/>
              <a:buAutoNum type="arabicPeriod" startAt="2"/>
            </a:pPr>
            <a:r>
              <a:t>Maps where and how humans are organized</a:t>
            </a:r>
          </a:p>
          <a:p>
            <a:pPr lvl="2" algn="l"/>
            <a:r>
              <a:t>- cities, states, countries, territories…</a:t>
            </a:r>
          </a:p>
          <a:p>
            <a:pPr>
              <a:defRPr b="1">
                <a:latin typeface="Helvetica"/>
                <a:ea typeface="Helvetica"/>
                <a:cs typeface="Helvetica"/>
                <a:sym typeface="Helvetica"/>
              </a:defRPr>
            </a:pPr>
            <a:endParaRPr/>
          </a:p>
          <a:p>
            <a:pPr>
              <a:defRPr b="1">
                <a:latin typeface="Helvetica"/>
                <a:ea typeface="Helvetica"/>
                <a:cs typeface="Helvetica"/>
                <a:sym typeface="Helvetica"/>
              </a:defRPr>
            </a:pPr>
            <a:r>
              <a:t>The BIG Question!</a:t>
            </a:r>
          </a:p>
          <a:p>
            <a:pPr>
              <a:defRPr b="1">
                <a:latin typeface="Helvetica"/>
                <a:ea typeface="Helvetica"/>
                <a:cs typeface="Helvetica"/>
                <a:sym typeface="Helvetica"/>
              </a:defRPr>
            </a:pPr>
            <a:r>
              <a:t>How do the earth’s physical features influence where and how humans organize?</a:t>
            </a:r>
          </a:p>
        </p:txBody>
      </p:sp>
      <p:sp>
        <p:nvSpPr>
          <p:cNvPr id="191" name="Prior Vocab 5"/>
          <p:cNvSpPr txBox="1"/>
          <p:nvPr/>
        </p:nvSpPr>
        <p:spPr>
          <a:xfrm>
            <a:off x="638333" y="-28298"/>
            <a:ext cx="1224360" cy="3215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defTabSz="45720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600">
                <a:latin typeface="Times New Roman"/>
                <a:ea typeface="Times New Roman"/>
                <a:cs typeface="Times New Roman"/>
                <a:sym typeface="Times New Roman"/>
              </a:defRPr>
            </a:lvl1pPr>
          </a:lstStyle>
          <a:p>
            <a:r>
              <a:t>Prior Vocab 5</a:t>
            </a:r>
          </a:p>
        </p:txBody>
      </p:sp>
    </p:spTree>
    <p:extLst>
      <p:ext uri="{BB962C8B-B14F-4D97-AF65-F5344CB8AC3E}">
        <p14:creationId xmlns:p14="http://schemas.microsoft.com/office/powerpoint/2010/main" val="363289686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New Geography Vocabulary!…"/>
          <p:cNvSpPr txBox="1"/>
          <p:nvPr/>
        </p:nvSpPr>
        <p:spPr>
          <a:xfrm>
            <a:off x="1267627" y="1796627"/>
            <a:ext cx="10921554" cy="58230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defTabSz="457200">
              <a:defRPr sz="1700" b="1" u="sng">
                <a:uFill>
                  <a:solidFill>
                    <a:srgbClr val="000000"/>
                  </a:solidFill>
                </a:uFill>
                <a:latin typeface="Helvetica Neue"/>
                <a:ea typeface="Helvetica Neue"/>
                <a:cs typeface="Helvetica Neue"/>
                <a:sym typeface="Helvetica Neue"/>
              </a:defRPr>
            </a:pPr>
            <a:r>
              <a:rPr dirty="0"/>
              <a:t>New Geography Vocabulary!</a:t>
            </a:r>
          </a:p>
          <a:p>
            <a:pPr algn="l" defTabSz="457200">
              <a:defRPr sz="1500">
                <a:uFill>
                  <a:solidFill>
                    <a:srgbClr val="000000"/>
                  </a:solidFill>
                </a:uFill>
                <a:latin typeface="Helvetica Neue"/>
                <a:ea typeface="Helvetica Neue"/>
                <a:cs typeface="Helvetica Neue"/>
                <a:sym typeface="Helvetica Neue"/>
              </a:defRPr>
            </a:pPr>
            <a:endParaRPr dirty="0"/>
          </a:p>
          <a:p>
            <a:pPr algn="l" defTabSz="457200">
              <a:defRPr sz="1500">
                <a:uFill>
                  <a:solidFill>
                    <a:srgbClr val="000000"/>
                  </a:solidFill>
                </a:uFill>
                <a:latin typeface="Helvetica Neue"/>
                <a:ea typeface="Helvetica Neue"/>
                <a:cs typeface="Helvetica Neue"/>
                <a:sym typeface="Helvetica Neue"/>
              </a:defRPr>
            </a:pPr>
            <a:endParaRPr dirty="0"/>
          </a:p>
          <a:p>
            <a:pPr algn="l" defTabSz="457200">
              <a:lnSpc>
                <a:spcPct val="12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600">
                <a:uFill>
                  <a:solidFill>
                    <a:srgbClr val="000000"/>
                  </a:solidFill>
                </a:uFill>
                <a:latin typeface="Times New Roman"/>
                <a:ea typeface="Times New Roman"/>
                <a:cs typeface="Times New Roman"/>
                <a:sym typeface="Times New Roman"/>
              </a:defRPr>
            </a:pPr>
            <a:r>
              <a:rPr b="1" dirty="0"/>
              <a:t>The Silk Road:</a:t>
            </a:r>
            <a:r>
              <a:rPr dirty="0"/>
              <a:t> </a:t>
            </a:r>
            <a:r>
              <a:rPr lang="en-US" dirty="0"/>
              <a:t>a</a:t>
            </a:r>
            <a:r>
              <a:rPr dirty="0"/>
              <a:t> trade route between Asia, Europe and Africa that started out as a route to get silk fabrics from China to willing (and wealthy!) buyers in Europe and Africa (see “The Silk Road” map for more details)</a:t>
            </a:r>
          </a:p>
          <a:p>
            <a:pPr algn="l" defTabSz="457200">
              <a:lnSpc>
                <a:spcPct val="12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600">
                <a:uFill>
                  <a:solidFill>
                    <a:srgbClr val="000000"/>
                  </a:solidFill>
                </a:uFill>
                <a:latin typeface="Times New Roman"/>
                <a:ea typeface="Times New Roman"/>
                <a:cs typeface="Times New Roman"/>
                <a:sym typeface="Times New Roman"/>
              </a:defRPr>
            </a:pPr>
            <a:endParaRPr dirty="0"/>
          </a:p>
          <a:p>
            <a:pPr algn="l" defTabSz="457200">
              <a:lnSpc>
                <a:spcPct val="12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600">
                <a:uFill>
                  <a:solidFill>
                    <a:srgbClr val="000000"/>
                  </a:solidFill>
                </a:uFill>
                <a:latin typeface="Times New Roman"/>
                <a:ea typeface="Times New Roman"/>
                <a:cs typeface="Times New Roman"/>
                <a:sym typeface="Times New Roman"/>
              </a:defRPr>
            </a:pPr>
            <a:r>
              <a:rPr b="1" dirty="0"/>
              <a:t>India, China, the East Indies (islands)</a:t>
            </a:r>
            <a:r>
              <a:rPr dirty="0"/>
              <a:t>: Asian lands that had very desirable trade goods that attracted trade from Europe and Africa (see “The Silk Road” and “Now What, Europe? maps)</a:t>
            </a:r>
          </a:p>
          <a:p>
            <a:pPr algn="l" defTabSz="457200">
              <a:lnSpc>
                <a:spcPct val="12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600">
                <a:uFill>
                  <a:solidFill>
                    <a:srgbClr val="000000"/>
                  </a:solidFill>
                </a:uFill>
                <a:latin typeface="Times New Roman"/>
                <a:ea typeface="Times New Roman"/>
                <a:cs typeface="Times New Roman"/>
                <a:sym typeface="Times New Roman"/>
              </a:defRPr>
            </a:pPr>
            <a:endParaRPr dirty="0"/>
          </a:p>
          <a:p>
            <a:pPr algn="l" defTabSz="457200">
              <a:lnSpc>
                <a:spcPct val="12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600" b="1">
                <a:uFill>
                  <a:solidFill>
                    <a:srgbClr val="000000"/>
                  </a:solidFill>
                </a:uFill>
                <a:latin typeface="Times New Roman"/>
                <a:ea typeface="Times New Roman"/>
                <a:cs typeface="Times New Roman"/>
                <a:sym typeface="Times New Roman"/>
              </a:defRPr>
            </a:pPr>
            <a:r>
              <a:rPr lang="en-US" dirty="0"/>
              <a:t>v</a:t>
            </a:r>
            <a:r>
              <a:rPr dirty="0"/>
              <a:t>irtual representation:</a:t>
            </a:r>
            <a:r>
              <a:rPr b="0" dirty="0"/>
              <a:t> </a:t>
            </a:r>
            <a:r>
              <a:rPr lang="en-US" b="0" dirty="0"/>
              <a:t>p</a:t>
            </a:r>
            <a:r>
              <a:rPr b="0" dirty="0"/>
              <a:t>resenting information about things by drawings, maps or digital displays such as Google maps and </a:t>
            </a:r>
          </a:p>
          <a:p>
            <a:pPr algn="l" defTabSz="457200">
              <a:lnSpc>
                <a:spcPct val="12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600" b="1">
                <a:uFill>
                  <a:solidFill>
                    <a:srgbClr val="000000"/>
                  </a:solidFill>
                </a:uFill>
                <a:latin typeface="Times New Roman"/>
                <a:ea typeface="Times New Roman"/>
                <a:cs typeface="Times New Roman"/>
                <a:sym typeface="Times New Roman"/>
              </a:defRPr>
            </a:pPr>
            <a:r>
              <a:rPr b="0" dirty="0"/>
              <a:t>windy. com</a:t>
            </a:r>
          </a:p>
          <a:p>
            <a:pPr algn="l" defTabSz="457200">
              <a:lnSpc>
                <a:spcPct val="12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600" b="1">
                <a:uFill>
                  <a:solidFill>
                    <a:srgbClr val="000000"/>
                  </a:solidFill>
                </a:uFill>
                <a:latin typeface="Times New Roman"/>
                <a:ea typeface="Times New Roman"/>
                <a:cs typeface="Times New Roman"/>
                <a:sym typeface="Times New Roman"/>
              </a:defRPr>
            </a:pPr>
            <a:endParaRPr b="0" dirty="0"/>
          </a:p>
          <a:p>
            <a:pPr algn="l" defTabSz="457200">
              <a:lnSpc>
                <a:spcPct val="12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600" b="1">
                <a:uFill>
                  <a:solidFill>
                    <a:srgbClr val="000000"/>
                  </a:solidFill>
                </a:uFill>
                <a:latin typeface="Times New Roman"/>
                <a:ea typeface="Times New Roman"/>
                <a:cs typeface="Times New Roman"/>
                <a:sym typeface="Times New Roman"/>
              </a:defRPr>
            </a:pPr>
            <a:r>
              <a:rPr lang="en-US" dirty="0"/>
              <a:t>prevailing winds</a:t>
            </a:r>
            <a:r>
              <a:rPr dirty="0"/>
              <a:t>:</a:t>
            </a:r>
            <a:r>
              <a:rPr b="0" dirty="0"/>
              <a:t> </a:t>
            </a:r>
            <a:r>
              <a:rPr lang="en-US" dirty="0"/>
              <a:t>t</a:t>
            </a:r>
            <a:r>
              <a:rPr b="0" dirty="0"/>
              <a:t>he direction a wind usually blows in any given area. Prevailing winds can be generally predicted by where you are located within prevailing wind bands that are caused in part by how the sun heats the eart</a:t>
            </a:r>
            <a:r>
              <a:rPr lang="en-US" b="0" dirty="0"/>
              <a:t>h.</a:t>
            </a:r>
            <a:endParaRPr lang="en-US" dirty="0"/>
          </a:p>
          <a:p>
            <a:pPr algn="l" defTabSz="457200">
              <a:lnSpc>
                <a:spcPct val="12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600" b="1">
                <a:uFill>
                  <a:solidFill>
                    <a:srgbClr val="000000"/>
                  </a:solidFill>
                </a:uFill>
                <a:latin typeface="Times New Roman"/>
                <a:ea typeface="Times New Roman"/>
                <a:cs typeface="Times New Roman"/>
                <a:sym typeface="Times New Roman"/>
              </a:defRPr>
            </a:pPr>
            <a:endParaRPr lang="en-US" dirty="0"/>
          </a:p>
          <a:p>
            <a:pPr algn="l" defTabSz="457200">
              <a:lnSpc>
                <a:spcPct val="12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600" b="1">
                <a:uFill>
                  <a:solidFill>
                    <a:srgbClr val="000000"/>
                  </a:solidFill>
                </a:uFill>
                <a:latin typeface="Times New Roman"/>
                <a:ea typeface="Times New Roman"/>
                <a:cs typeface="Times New Roman"/>
                <a:sym typeface="Times New Roman"/>
              </a:defRPr>
            </a:pPr>
            <a:r>
              <a:rPr lang="en-US" dirty="0"/>
              <a:t>ocean gyres</a:t>
            </a:r>
            <a:r>
              <a:rPr lang="en-US"/>
              <a:t>:</a:t>
            </a:r>
            <a:r>
              <a:rPr lang="en-US" b="0"/>
              <a:t> major </a:t>
            </a:r>
            <a:r>
              <a:rPr lang="en-US" b="0" dirty="0"/>
              <a:t>current directions of water flow in the oceans that can effect ocean </a:t>
            </a:r>
            <a:r>
              <a:rPr lang="en-US" dirty="0"/>
              <a:t>navigation</a:t>
            </a:r>
          </a:p>
          <a:p>
            <a:pPr algn="l" defTabSz="457200">
              <a:lnSpc>
                <a:spcPct val="12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600" b="1">
                <a:uFill>
                  <a:solidFill>
                    <a:srgbClr val="000000"/>
                  </a:solidFill>
                </a:uFill>
                <a:latin typeface="Times New Roman"/>
                <a:ea typeface="Times New Roman"/>
                <a:cs typeface="Times New Roman"/>
                <a:sym typeface="Times New Roman"/>
              </a:defRPr>
            </a:pPr>
            <a:endParaRPr lang="en-US" dirty="0"/>
          </a:p>
          <a:p>
            <a:pPr algn="l" defTabSz="457200">
              <a:lnSpc>
                <a:spcPct val="12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1600" b="1">
                <a:uFill>
                  <a:solidFill>
                    <a:srgbClr val="000000"/>
                  </a:solidFill>
                </a:uFill>
                <a:latin typeface="Times New Roman"/>
                <a:ea typeface="Times New Roman"/>
                <a:cs typeface="Times New Roman"/>
                <a:sym typeface="Times New Roman"/>
              </a:defRPr>
            </a:pPr>
            <a:r>
              <a:rPr lang="en-US" dirty="0"/>
              <a:t>navigation</a:t>
            </a:r>
            <a:r>
              <a:rPr dirty="0"/>
              <a:t>:</a:t>
            </a:r>
            <a:r>
              <a:rPr b="0" dirty="0"/>
              <a:t> </a:t>
            </a:r>
            <a:r>
              <a:rPr lang="en-US" dirty="0"/>
              <a:t>p</a:t>
            </a:r>
            <a:r>
              <a:rPr b="0" dirty="0"/>
              <a:t>lanning and tracking directions of travel. Sailing ships have </a:t>
            </a:r>
            <a:r>
              <a:rPr i="1" dirty="0"/>
              <a:t>navigators</a:t>
            </a:r>
            <a:r>
              <a:rPr b="0" dirty="0"/>
              <a:t> to guide them safely across oceans by knowing where they are on maps (via nightly celestial observations in the 15th-17th centuries) and by taking into account effects of weather, prevailing winds and ocean gyres.</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Major West/East Relations in the 1300’s…"/>
          <p:cNvSpPr txBox="1"/>
          <p:nvPr/>
        </p:nvSpPr>
        <p:spPr>
          <a:xfrm>
            <a:off x="2082248" y="470535"/>
            <a:ext cx="8306904" cy="9867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nSpc>
                <a:spcPct val="70000"/>
              </a:lnSpc>
              <a:defRPr sz="3400">
                <a:latin typeface="Lucida Calligraphy"/>
                <a:ea typeface="Lucida Calligraphy"/>
                <a:cs typeface="Lucida Calligraphy"/>
                <a:sym typeface="Lucida Calligraphy"/>
              </a:defRPr>
            </a:pPr>
            <a:r>
              <a:t>…Major West/East Relations in the 1300’s</a:t>
            </a:r>
          </a:p>
          <a:p>
            <a:pPr>
              <a:lnSpc>
                <a:spcPct val="70000"/>
              </a:lnSpc>
              <a:defRPr sz="3400">
                <a:latin typeface="Lucida Calligraphy"/>
                <a:ea typeface="Lucida Calligraphy"/>
                <a:cs typeface="Lucida Calligraphy"/>
                <a:sym typeface="Lucida Calligraphy"/>
              </a:defRPr>
            </a:pPr>
            <a:r>
              <a:t>(~700 years ago)</a:t>
            </a:r>
          </a:p>
        </p:txBody>
      </p:sp>
      <p:sp>
        <p:nvSpPr>
          <p:cNvPr id="122" name="Retrieved 7/13/2019 from: https://en.wikipedia.org/wiki/Silk_Road#/media/File:Silk_route.jpg"/>
          <p:cNvSpPr txBox="1"/>
          <p:nvPr/>
        </p:nvSpPr>
        <p:spPr>
          <a:xfrm>
            <a:off x="3923350" y="9194477"/>
            <a:ext cx="8383931" cy="342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1600"/>
            </a:pPr>
            <a:r>
              <a:t>Retrieved 7/13/2019 from: </a:t>
            </a:r>
            <a:r>
              <a:rPr u="sng">
                <a:hlinkClick r:id="rId2"/>
              </a:rPr>
              <a:t>https://en.wikipedia.org/wiki/Silk_Road#/media/File:Silk_route.jpg</a:t>
            </a:r>
          </a:p>
        </p:txBody>
      </p:sp>
      <p:pic>
        <p:nvPicPr>
          <p:cNvPr id="123" name="800px-Silk_route.jpg" descr="800px-Silk_route.jpg"/>
          <p:cNvPicPr>
            <a:picLocks noChangeAspect="1"/>
          </p:cNvPicPr>
          <p:nvPr/>
        </p:nvPicPr>
        <p:blipFill>
          <a:blip r:embed="rId3"/>
          <a:stretch>
            <a:fillRect/>
          </a:stretch>
        </p:blipFill>
        <p:spPr>
          <a:xfrm>
            <a:off x="912663" y="1642516"/>
            <a:ext cx="11394618" cy="7420745"/>
          </a:xfrm>
          <a:prstGeom prst="rect">
            <a:avLst/>
          </a:prstGeom>
          <a:ln w="12700">
            <a:miter lim="400000"/>
          </a:ln>
        </p:spPr>
      </p:pic>
      <p:sp>
        <p:nvSpPr>
          <p:cNvPr id="124" name="silk, jade, precious metals, spices, grain, glassware, porcelain, horses, gunpowder, weapons, armor, textiles, ideas, culture…"/>
          <p:cNvSpPr txBox="1"/>
          <p:nvPr/>
        </p:nvSpPr>
        <p:spPr>
          <a:xfrm>
            <a:off x="1108011" y="1346200"/>
            <a:ext cx="10750678" cy="330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500"/>
            </a:lvl1pPr>
          </a:lstStyle>
          <a:p>
            <a:r>
              <a:t>silk, jade, precious metals, spices, grain, glassware, porcelain, horses, gunpowder, weapons, armor, textiles, ideas, culture…</a:t>
            </a:r>
          </a:p>
        </p:txBody>
      </p:sp>
      <p:sp>
        <p:nvSpPr>
          <p:cNvPr id="125" name="The Silk Road"/>
          <p:cNvSpPr txBox="1"/>
          <p:nvPr/>
        </p:nvSpPr>
        <p:spPr>
          <a:xfrm>
            <a:off x="8031339" y="2529982"/>
            <a:ext cx="2801541"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200" b="1">
                <a:solidFill>
                  <a:srgbClr val="A30D08"/>
                </a:solidFill>
                <a:latin typeface="Helvetica"/>
                <a:ea typeface="Helvetica"/>
                <a:cs typeface="Helvetica"/>
                <a:sym typeface="Helvetica"/>
              </a:defRPr>
            </a:lvl1pPr>
          </a:lstStyle>
          <a:p>
            <a:r>
              <a:t>The Silk Road</a:t>
            </a:r>
          </a:p>
        </p:txBody>
      </p:sp>
      <p:sp>
        <p:nvSpPr>
          <p:cNvPr id="126" name="The Silk Road"/>
          <p:cNvSpPr txBox="1"/>
          <p:nvPr/>
        </p:nvSpPr>
        <p:spPr>
          <a:xfrm>
            <a:off x="784308" y="-1"/>
            <a:ext cx="1877803" cy="419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100" b="1">
                <a:solidFill>
                  <a:srgbClr val="A30D08"/>
                </a:solidFill>
                <a:latin typeface="Helvetica"/>
                <a:ea typeface="Helvetica"/>
                <a:cs typeface="Helvetica"/>
                <a:sym typeface="Helvetica"/>
              </a:defRPr>
            </a:lvl1pPr>
          </a:lstStyle>
          <a:p>
            <a:r>
              <a:t>The Silk Road</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 name="World_Continents_blank.jpg" descr="World_Continents_blank.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343647" y="1340346"/>
            <a:ext cx="12146223" cy="7670901"/>
          </a:xfrm>
          <a:prstGeom prst="rect">
            <a:avLst/>
          </a:prstGeom>
          <a:ln w="12700">
            <a:miter lim="400000"/>
          </a:ln>
        </p:spPr>
      </p:pic>
      <p:grpSp>
        <p:nvGrpSpPr>
          <p:cNvPr id="132" name="Group"/>
          <p:cNvGrpSpPr/>
          <p:nvPr/>
        </p:nvGrpSpPr>
        <p:grpSpPr>
          <a:xfrm>
            <a:off x="638333" y="4098478"/>
            <a:ext cx="11619701" cy="1369514"/>
            <a:chOff x="0" y="0"/>
            <a:chExt cx="11619700" cy="1369513"/>
          </a:xfrm>
        </p:grpSpPr>
        <p:sp>
          <p:nvSpPr>
            <p:cNvPr id="129" name="Line"/>
            <p:cNvSpPr/>
            <p:nvPr/>
          </p:nvSpPr>
          <p:spPr>
            <a:xfrm>
              <a:off x="1744379" y="684609"/>
              <a:ext cx="9875321" cy="1"/>
            </a:xfrm>
            <a:prstGeom prst="line">
              <a:avLst/>
            </a:prstGeom>
            <a:noFill/>
            <a:ln w="25400" cap="flat">
              <a:solidFill>
                <a:srgbClr val="000000"/>
              </a:solidFill>
              <a:custDash>
                <a:ds d="200000" sp="200000"/>
              </a:custDash>
              <a:miter lim="400000"/>
            </a:ln>
            <a:effectLst/>
          </p:spPr>
          <p:txBody>
            <a:bodyPr wrap="square" lIns="50800" tIns="50800" rIns="50800" bIns="50800" numCol="1" anchor="ctr">
              <a:noAutofit/>
            </a:bodyPr>
            <a:lstStyle/>
            <a:p>
              <a:pPr>
                <a:defRPr sz="2400"/>
              </a:pPr>
              <a:endParaRPr/>
            </a:p>
          </p:txBody>
        </p:sp>
        <p:pic>
          <p:nvPicPr>
            <p:cNvPr id="130" name="768px-Simple_compass_rose.svg.png" descr="768px-Simple_compass_rose.svg.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1947" y="0"/>
              <a:ext cx="1369515" cy="1369514"/>
            </a:xfrm>
            <a:prstGeom prst="rect">
              <a:avLst/>
            </a:prstGeom>
            <a:ln w="12700" cap="flat">
              <a:noFill/>
              <a:miter lim="400000"/>
            </a:ln>
            <a:effectLst/>
          </p:spPr>
        </p:pic>
        <p:sp>
          <p:nvSpPr>
            <p:cNvPr id="131" name="Line"/>
            <p:cNvSpPr/>
            <p:nvPr/>
          </p:nvSpPr>
          <p:spPr>
            <a:xfrm>
              <a:off x="0" y="684609"/>
              <a:ext cx="309030" cy="1"/>
            </a:xfrm>
            <a:prstGeom prst="line">
              <a:avLst/>
            </a:prstGeom>
            <a:noFill/>
            <a:ln w="25400" cap="flat">
              <a:solidFill>
                <a:srgbClr val="000000"/>
              </a:solidFill>
              <a:custDash>
                <a:ds d="200000" sp="200000"/>
              </a:custDash>
              <a:miter lim="400000"/>
            </a:ln>
            <a:effectLst/>
          </p:spPr>
          <p:txBody>
            <a:bodyPr wrap="square" lIns="50800" tIns="50800" rIns="50800" bIns="50800" numCol="1" anchor="ctr">
              <a:noAutofit/>
            </a:bodyPr>
            <a:lstStyle/>
            <a:p>
              <a:pPr>
                <a:defRPr sz="2400"/>
              </a:pPr>
              <a:endParaRPr/>
            </a:p>
          </p:txBody>
        </p:sp>
      </p:grpSp>
      <p:sp>
        <p:nvSpPr>
          <p:cNvPr id="133" name="Arizona Geographic Alliance geoalliance.asu.edu/azga"/>
          <p:cNvSpPr txBox="1"/>
          <p:nvPr/>
        </p:nvSpPr>
        <p:spPr>
          <a:xfrm>
            <a:off x="7976362" y="9311679"/>
            <a:ext cx="4188473" cy="304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1300"/>
            </a:pPr>
            <a:r>
              <a:t>Arizona Geographic Alliance </a:t>
            </a:r>
            <a:r>
              <a:rPr u="sng">
                <a:hlinkClick r:id="rId4"/>
              </a:rPr>
              <a:t>geoalliance.asu.edu/azga</a:t>
            </a:r>
          </a:p>
        </p:txBody>
      </p:sp>
      <p:sp>
        <p:nvSpPr>
          <p:cNvPr id="134" name="South…"/>
          <p:cNvSpPr txBox="1"/>
          <p:nvPr/>
        </p:nvSpPr>
        <p:spPr>
          <a:xfrm>
            <a:off x="3491895" y="5003800"/>
            <a:ext cx="966410" cy="609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1700" b="1">
                <a:latin typeface="Helvetica"/>
                <a:ea typeface="Helvetica"/>
                <a:cs typeface="Helvetica"/>
                <a:sym typeface="Helvetica"/>
              </a:defRPr>
            </a:pPr>
            <a:r>
              <a:t>South</a:t>
            </a:r>
          </a:p>
          <a:p>
            <a:pPr>
              <a:defRPr sz="1700" b="1">
                <a:latin typeface="Helvetica"/>
                <a:ea typeface="Helvetica"/>
                <a:cs typeface="Helvetica"/>
                <a:sym typeface="Helvetica"/>
              </a:defRPr>
            </a:pPr>
            <a:r>
              <a:t>America</a:t>
            </a:r>
          </a:p>
        </p:txBody>
      </p:sp>
      <p:sp>
        <p:nvSpPr>
          <p:cNvPr id="135" name="North…"/>
          <p:cNvSpPr txBox="1"/>
          <p:nvPr/>
        </p:nvSpPr>
        <p:spPr>
          <a:xfrm>
            <a:off x="2069495" y="2794000"/>
            <a:ext cx="966410" cy="609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1700" b="1">
                <a:latin typeface="Helvetica"/>
                <a:ea typeface="Helvetica"/>
                <a:cs typeface="Helvetica"/>
                <a:sym typeface="Helvetica"/>
              </a:defRPr>
            </a:pPr>
            <a:r>
              <a:t>North</a:t>
            </a:r>
          </a:p>
          <a:p>
            <a:pPr>
              <a:defRPr sz="1700" b="1">
                <a:latin typeface="Helvetica"/>
                <a:ea typeface="Helvetica"/>
                <a:cs typeface="Helvetica"/>
                <a:sym typeface="Helvetica"/>
              </a:defRPr>
            </a:pPr>
            <a:r>
              <a:t>America</a:t>
            </a:r>
          </a:p>
        </p:txBody>
      </p:sp>
      <p:sp>
        <p:nvSpPr>
          <p:cNvPr id="136" name="Asia"/>
          <p:cNvSpPr txBox="1"/>
          <p:nvPr/>
        </p:nvSpPr>
        <p:spPr>
          <a:xfrm>
            <a:off x="9062026" y="2920999"/>
            <a:ext cx="570348" cy="355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700" b="1">
                <a:latin typeface="Helvetica"/>
                <a:ea typeface="Helvetica"/>
                <a:cs typeface="Helvetica"/>
                <a:sym typeface="Helvetica"/>
              </a:defRPr>
            </a:lvl1pPr>
          </a:lstStyle>
          <a:p>
            <a:r>
              <a:t>Asia</a:t>
            </a:r>
          </a:p>
        </p:txBody>
      </p:sp>
      <p:sp>
        <p:nvSpPr>
          <p:cNvPr id="137" name="Europe"/>
          <p:cNvSpPr txBox="1"/>
          <p:nvPr/>
        </p:nvSpPr>
        <p:spPr>
          <a:xfrm>
            <a:off x="6073381" y="2538190"/>
            <a:ext cx="858038" cy="355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700" b="1">
                <a:latin typeface="Helvetica"/>
                <a:ea typeface="Helvetica"/>
                <a:cs typeface="Helvetica"/>
                <a:sym typeface="Helvetica"/>
              </a:defRPr>
            </a:lvl1pPr>
          </a:lstStyle>
          <a:p>
            <a:r>
              <a:t>Europe</a:t>
            </a:r>
          </a:p>
        </p:txBody>
      </p:sp>
      <p:sp>
        <p:nvSpPr>
          <p:cNvPr id="138" name="Africa"/>
          <p:cNvSpPr txBox="1"/>
          <p:nvPr/>
        </p:nvSpPr>
        <p:spPr>
          <a:xfrm>
            <a:off x="6525195" y="4200078"/>
            <a:ext cx="762261" cy="381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800" b="1">
                <a:latin typeface="Helvetica"/>
                <a:ea typeface="Helvetica"/>
                <a:cs typeface="Helvetica"/>
                <a:sym typeface="Helvetica"/>
              </a:defRPr>
            </a:lvl1pPr>
          </a:lstStyle>
          <a:p>
            <a:r>
              <a:t>Africa</a:t>
            </a:r>
          </a:p>
        </p:txBody>
      </p:sp>
      <p:sp>
        <p:nvSpPr>
          <p:cNvPr id="139" name="1. Compass Rose…"/>
          <p:cNvSpPr txBox="1"/>
          <p:nvPr/>
        </p:nvSpPr>
        <p:spPr>
          <a:xfrm>
            <a:off x="639545" y="5404491"/>
            <a:ext cx="2185566" cy="558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1600" b="1">
                <a:latin typeface="Helvetica"/>
                <a:ea typeface="Helvetica"/>
                <a:cs typeface="Helvetica"/>
                <a:sym typeface="Helvetica"/>
              </a:defRPr>
            </a:pPr>
            <a:r>
              <a:t>1. Compass Rose</a:t>
            </a:r>
          </a:p>
          <a:p>
            <a:pPr>
              <a:defRPr sz="1400" b="1">
                <a:latin typeface="Helvetica"/>
                <a:ea typeface="Helvetica"/>
                <a:cs typeface="Helvetica"/>
                <a:sym typeface="Helvetica"/>
              </a:defRPr>
            </a:pPr>
            <a:r>
              <a:rPr u="sng"/>
              <a:t>N</a:t>
            </a:r>
            <a:r>
              <a:t>orth, </a:t>
            </a:r>
            <a:r>
              <a:rPr u="sng"/>
              <a:t>E</a:t>
            </a:r>
            <a:r>
              <a:t>ast, </a:t>
            </a:r>
            <a:r>
              <a:rPr u="sng"/>
              <a:t>S</a:t>
            </a:r>
            <a:r>
              <a:t>outh, </a:t>
            </a:r>
            <a:r>
              <a:rPr u="sng"/>
              <a:t>W</a:t>
            </a:r>
            <a:r>
              <a:t>est</a:t>
            </a:r>
          </a:p>
        </p:txBody>
      </p:sp>
      <p:sp>
        <p:nvSpPr>
          <p:cNvPr id="140" name="Ocean…"/>
          <p:cNvSpPr txBox="1"/>
          <p:nvPr/>
        </p:nvSpPr>
        <p:spPr>
          <a:xfrm>
            <a:off x="4984139" y="6621879"/>
            <a:ext cx="2158306" cy="622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1800" b="1">
                <a:latin typeface="Helvetica"/>
                <a:ea typeface="Helvetica"/>
                <a:cs typeface="Helvetica"/>
                <a:sym typeface="Helvetica"/>
              </a:defRPr>
            </a:pPr>
            <a:r>
              <a:t>Ocean</a:t>
            </a:r>
          </a:p>
          <a:p>
            <a:pPr>
              <a:defRPr sz="1600" b="1">
                <a:latin typeface="Helvetica"/>
                <a:ea typeface="Helvetica"/>
                <a:cs typeface="Helvetica"/>
                <a:sym typeface="Helvetica"/>
              </a:defRPr>
            </a:pPr>
            <a:r>
              <a:t>(all of the grey areas)</a:t>
            </a:r>
          </a:p>
        </p:txBody>
      </p:sp>
      <p:sp>
        <p:nvSpPr>
          <p:cNvPr id="141" name="Scale"/>
          <p:cNvSpPr txBox="1"/>
          <p:nvPr/>
        </p:nvSpPr>
        <p:spPr>
          <a:xfrm>
            <a:off x="6012241" y="8725396"/>
            <a:ext cx="744885" cy="393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900" b="1">
                <a:latin typeface="Helvetica"/>
                <a:ea typeface="Helvetica"/>
                <a:cs typeface="Helvetica"/>
                <a:sym typeface="Helvetica"/>
              </a:defRPr>
            </a:lvl1pPr>
          </a:lstStyle>
          <a:p>
            <a:r>
              <a:t>Scale</a:t>
            </a:r>
          </a:p>
        </p:txBody>
      </p:sp>
      <p:sp>
        <p:nvSpPr>
          <p:cNvPr id="142" name="Antartica"/>
          <p:cNvSpPr txBox="1"/>
          <p:nvPr/>
        </p:nvSpPr>
        <p:spPr>
          <a:xfrm>
            <a:off x="6540843" y="7813337"/>
            <a:ext cx="931165" cy="342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600"/>
            </a:lvl1pPr>
          </a:lstStyle>
          <a:p>
            <a:r>
              <a:t>Antartica</a:t>
            </a:r>
          </a:p>
        </p:txBody>
      </p:sp>
      <p:sp>
        <p:nvSpPr>
          <p:cNvPr id="143" name="Australia"/>
          <p:cNvSpPr txBox="1"/>
          <p:nvPr/>
        </p:nvSpPr>
        <p:spPr>
          <a:xfrm>
            <a:off x="10467151" y="5632449"/>
            <a:ext cx="904749" cy="342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600"/>
            </a:lvl1pPr>
          </a:lstStyle>
          <a:p>
            <a:r>
              <a:t>Australia</a:t>
            </a:r>
          </a:p>
        </p:txBody>
      </p:sp>
      <p:sp>
        <p:nvSpPr>
          <p:cNvPr id="144" name="equator"/>
          <p:cNvSpPr txBox="1"/>
          <p:nvPr/>
        </p:nvSpPr>
        <p:spPr>
          <a:xfrm>
            <a:off x="5361863" y="4686299"/>
            <a:ext cx="902057" cy="381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800"/>
            </a:lvl1pPr>
          </a:lstStyle>
          <a:p>
            <a:r>
              <a:t>equator</a:t>
            </a:r>
          </a:p>
        </p:txBody>
      </p:sp>
      <p:pic>
        <p:nvPicPr>
          <p:cNvPr id="145" name="Shape" descr="Shape"/>
          <p:cNvPicPr>
            <a:picLocks/>
          </p:cNvPicPr>
          <p:nvPr/>
        </p:nvPicPr>
        <p:blipFill>
          <a:blip r:embed="rId5"/>
          <a:stretch>
            <a:fillRect/>
          </a:stretch>
        </p:blipFill>
        <p:spPr>
          <a:xfrm>
            <a:off x="8410906" y="2889393"/>
            <a:ext cx="2690276" cy="2472547"/>
          </a:xfrm>
          <a:prstGeom prst="rect">
            <a:avLst/>
          </a:prstGeom>
        </p:spPr>
      </p:pic>
      <p:sp>
        <p:nvSpPr>
          <p:cNvPr id="147" name="India"/>
          <p:cNvSpPr txBox="1"/>
          <p:nvPr/>
        </p:nvSpPr>
        <p:spPr>
          <a:xfrm>
            <a:off x="8602693" y="3755578"/>
            <a:ext cx="588467" cy="342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600" b="1">
                <a:latin typeface="Helvetica"/>
                <a:ea typeface="Helvetica"/>
                <a:cs typeface="Helvetica"/>
                <a:sym typeface="Helvetica"/>
              </a:defRPr>
            </a:lvl1pPr>
          </a:lstStyle>
          <a:p>
            <a:r>
              <a:t>India</a:t>
            </a:r>
          </a:p>
        </p:txBody>
      </p:sp>
      <p:sp>
        <p:nvSpPr>
          <p:cNvPr id="148" name="China"/>
          <p:cNvSpPr txBox="1"/>
          <p:nvPr/>
        </p:nvSpPr>
        <p:spPr>
          <a:xfrm>
            <a:off x="9290829" y="3232149"/>
            <a:ext cx="678756" cy="342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600" b="1">
                <a:latin typeface="Helvetica"/>
                <a:ea typeface="Helvetica"/>
                <a:cs typeface="Helvetica"/>
                <a:sym typeface="Helvetica"/>
              </a:defRPr>
            </a:lvl1pPr>
          </a:lstStyle>
          <a:p>
            <a:r>
              <a:t>China</a:t>
            </a:r>
          </a:p>
        </p:txBody>
      </p:sp>
      <p:sp>
        <p:nvSpPr>
          <p:cNvPr id="149" name="Indies"/>
          <p:cNvSpPr txBox="1"/>
          <p:nvPr/>
        </p:nvSpPr>
        <p:spPr>
          <a:xfrm>
            <a:off x="10116413" y="4343399"/>
            <a:ext cx="701478" cy="342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600" b="1">
                <a:latin typeface="Helvetica"/>
                <a:ea typeface="Helvetica"/>
                <a:cs typeface="Helvetica"/>
                <a:sym typeface="Helvetica"/>
              </a:defRPr>
            </a:lvl1pPr>
          </a:lstStyle>
          <a:p>
            <a:r>
              <a:t>Indies</a:t>
            </a:r>
          </a:p>
        </p:txBody>
      </p:sp>
      <p:sp>
        <p:nvSpPr>
          <p:cNvPr id="150" name="The Silk Road…"/>
          <p:cNvSpPr txBox="1"/>
          <p:nvPr/>
        </p:nvSpPr>
        <p:spPr>
          <a:xfrm>
            <a:off x="7257405" y="1755282"/>
            <a:ext cx="2690577" cy="86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2500" b="1">
                <a:solidFill>
                  <a:schemeClr val="accent5"/>
                </a:solidFill>
                <a:latin typeface="Helvetica"/>
                <a:ea typeface="Helvetica"/>
                <a:cs typeface="Helvetica"/>
                <a:sym typeface="Helvetica"/>
              </a:defRPr>
            </a:pPr>
            <a:r>
              <a:t>The Silk Road</a:t>
            </a:r>
          </a:p>
          <a:p>
            <a:pPr>
              <a:defRPr sz="2500" b="1">
                <a:solidFill>
                  <a:schemeClr val="accent5"/>
                </a:solidFill>
                <a:latin typeface="Helvetica"/>
                <a:ea typeface="Helvetica"/>
                <a:cs typeface="Helvetica"/>
                <a:sym typeface="Helvetica"/>
              </a:defRPr>
            </a:pPr>
            <a:r>
              <a:t> Trade is Broken!</a:t>
            </a:r>
          </a:p>
        </p:txBody>
      </p:sp>
      <p:sp>
        <p:nvSpPr>
          <p:cNvPr id="151" name="Now What, Europe?"/>
          <p:cNvSpPr txBox="1"/>
          <p:nvPr/>
        </p:nvSpPr>
        <p:spPr>
          <a:xfrm>
            <a:off x="4058436" y="584202"/>
            <a:ext cx="4559053" cy="647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b="1">
                <a:latin typeface="Helvetica"/>
                <a:ea typeface="Helvetica"/>
                <a:cs typeface="Helvetica"/>
                <a:sym typeface="Helvetica"/>
              </a:defRPr>
            </a:lvl1pPr>
          </a:lstStyle>
          <a:p>
            <a:r>
              <a:t>Now What, Europe? </a:t>
            </a:r>
          </a:p>
        </p:txBody>
      </p:sp>
      <p:pic>
        <p:nvPicPr>
          <p:cNvPr id="152" name="Image" descr="Image"/>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484706" y="2601690"/>
            <a:ext cx="858039" cy="689113"/>
          </a:xfrm>
          <a:prstGeom prst="rect">
            <a:avLst/>
          </a:prstGeom>
          <a:ln w="12700">
            <a:miter lim="400000"/>
          </a:ln>
        </p:spPr>
      </p:pic>
      <p:sp>
        <p:nvSpPr>
          <p:cNvPr id="153" name="Line"/>
          <p:cNvSpPr/>
          <p:nvPr/>
        </p:nvSpPr>
        <p:spPr>
          <a:xfrm rot="850159">
            <a:off x="6920193" y="2571748"/>
            <a:ext cx="1861606" cy="346342"/>
          </a:xfrm>
          <a:custGeom>
            <a:avLst/>
            <a:gdLst/>
            <a:ahLst/>
            <a:cxnLst>
              <a:cxn ang="0">
                <a:pos x="wd2" y="hd2"/>
              </a:cxn>
              <a:cxn ang="5400000">
                <a:pos x="wd2" y="hd2"/>
              </a:cxn>
              <a:cxn ang="10800000">
                <a:pos x="wd2" y="hd2"/>
              </a:cxn>
              <a:cxn ang="16200000">
                <a:pos x="wd2" y="hd2"/>
              </a:cxn>
            </a:cxnLst>
            <a:rect l="0" t="0" r="r" b="b"/>
            <a:pathLst>
              <a:path w="21600" h="20347" extrusionOk="0">
                <a:moveTo>
                  <a:pt x="0" y="19552"/>
                </a:moveTo>
                <a:lnTo>
                  <a:pt x="8488" y="4088"/>
                </a:lnTo>
                <a:cubicBezTo>
                  <a:pt x="10811" y="-517"/>
                  <a:pt x="13364" y="-1253"/>
                  <a:pt x="15775" y="1988"/>
                </a:cubicBezTo>
                <a:cubicBezTo>
                  <a:pt x="18035" y="5026"/>
                  <a:pt x="20064" y="11420"/>
                  <a:pt x="21600" y="20347"/>
                </a:cubicBezTo>
              </a:path>
            </a:pathLst>
          </a:custGeom>
          <a:ln w="25400">
            <a:solidFill>
              <a:srgbClr val="000000"/>
            </a:solidFill>
            <a:miter lim="400000"/>
            <a:headEnd type="triangle"/>
            <a:tailEnd type="triangle"/>
          </a:ln>
        </p:spPr>
        <p:txBody>
          <a:bodyPr lIns="50800" tIns="50800" rIns="50800" bIns="50800" anchor="ctr"/>
          <a:lstStyle/>
          <a:p>
            <a:pPr>
              <a:defRPr sz="2400"/>
            </a:pPr>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 name="Worldmap with lat-long.jpg" descr="Worldmap with lat-long.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91247" y="831006"/>
            <a:ext cx="12622306" cy="7654827"/>
          </a:xfrm>
          <a:prstGeom prst="rect">
            <a:avLst/>
          </a:prstGeom>
          <a:ln w="12700">
            <a:miter lim="400000"/>
          </a:ln>
        </p:spPr>
      </p:pic>
      <p:sp>
        <p:nvSpPr>
          <p:cNvPr id="156" name="adapted from Arizona Geographic Alliance geoalliance.asu.edu/azga"/>
          <p:cNvSpPr txBox="1"/>
          <p:nvPr/>
        </p:nvSpPr>
        <p:spPr>
          <a:xfrm>
            <a:off x="7505693" y="8485931"/>
            <a:ext cx="5231411" cy="304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1300"/>
            </a:pPr>
            <a:r>
              <a:t>adapted from Arizona Geographic Alliance </a:t>
            </a:r>
            <a:r>
              <a:rPr u="sng">
                <a:hlinkClick r:id="rId3"/>
              </a:rPr>
              <a:t>geoalliance.asu.edu/azga</a:t>
            </a:r>
          </a:p>
        </p:txBody>
      </p:sp>
      <p:sp>
        <p:nvSpPr>
          <p:cNvPr id="157" name="Prevailing Winds (greatly simplified)"/>
          <p:cNvSpPr txBox="1"/>
          <p:nvPr/>
        </p:nvSpPr>
        <p:spPr>
          <a:xfrm>
            <a:off x="536143" y="171446"/>
            <a:ext cx="6012048" cy="5334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2800" b="1">
                <a:latin typeface="Helvetica"/>
                <a:ea typeface="Helvetica"/>
                <a:cs typeface="Helvetica"/>
                <a:sym typeface="Helvetica"/>
              </a:defRPr>
            </a:pPr>
            <a:r>
              <a:t>Prevailing Winds</a:t>
            </a:r>
            <a:r>
              <a:rPr b="0">
                <a:latin typeface="+mn-lt"/>
                <a:ea typeface="+mn-ea"/>
                <a:cs typeface="+mn-cs"/>
                <a:sym typeface="Helvetica Light"/>
              </a:rPr>
              <a:t> (greatly simplified)</a:t>
            </a:r>
          </a:p>
        </p:txBody>
      </p:sp>
      <p:sp>
        <p:nvSpPr>
          <p:cNvPr id="158" name="Line"/>
          <p:cNvSpPr/>
          <p:nvPr/>
        </p:nvSpPr>
        <p:spPr>
          <a:xfrm>
            <a:off x="2768553" y="8502668"/>
            <a:ext cx="773615" cy="1"/>
          </a:xfrm>
          <a:prstGeom prst="line">
            <a:avLst/>
          </a:prstGeom>
          <a:ln w="38100">
            <a:solidFill>
              <a:schemeClr val="accent6">
                <a:satOff val="24555"/>
                <a:lumOff val="22232"/>
              </a:schemeClr>
            </a:solidFill>
            <a:miter lim="400000"/>
            <a:tailEnd type="triangle"/>
          </a:ln>
        </p:spPr>
        <p:txBody>
          <a:bodyPr lIns="50800" tIns="50800" rIns="50800" bIns="50800" anchor="ctr"/>
          <a:lstStyle/>
          <a:p>
            <a:pPr>
              <a:defRPr sz="2400"/>
            </a:pPr>
            <a:endParaRPr/>
          </a:p>
        </p:txBody>
      </p:sp>
      <p:sp>
        <p:nvSpPr>
          <p:cNvPr id="159" name="Line"/>
          <p:cNvSpPr/>
          <p:nvPr/>
        </p:nvSpPr>
        <p:spPr>
          <a:xfrm flipH="1">
            <a:off x="2768553" y="8794768"/>
            <a:ext cx="773615" cy="1"/>
          </a:xfrm>
          <a:prstGeom prst="line">
            <a:avLst/>
          </a:prstGeom>
          <a:ln w="38100">
            <a:solidFill>
              <a:schemeClr val="accent2"/>
            </a:solidFill>
            <a:miter lim="400000"/>
            <a:tailEnd type="triangle"/>
          </a:ln>
        </p:spPr>
        <p:txBody>
          <a:bodyPr lIns="50800" tIns="50800" rIns="50800" bIns="50800" anchor="ctr"/>
          <a:lstStyle/>
          <a:p>
            <a:pPr>
              <a:defRPr sz="2400"/>
            </a:pPr>
            <a:endParaRPr/>
          </a:p>
        </p:txBody>
      </p:sp>
      <p:pic>
        <p:nvPicPr>
          <p:cNvPr id="160" name="768px-Simple_compass_rose.svg.png" descr="768px-Simple_compass_rose.svg.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51781" y="3597474"/>
            <a:ext cx="1369514" cy="1369515"/>
          </a:xfrm>
          <a:prstGeom prst="rect">
            <a:avLst/>
          </a:prstGeom>
          <a:ln w="12700">
            <a:miter lim="400000"/>
          </a:ln>
        </p:spPr>
      </p:pic>
      <p:sp>
        <p:nvSpPr>
          <p:cNvPr id="161" name="Prevailing Westerly Wind"/>
          <p:cNvSpPr txBox="1"/>
          <p:nvPr/>
        </p:nvSpPr>
        <p:spPr>
          <a:xfrm>
            <a:off x="3566863" y="8337568"/>
            <a:ext cx="2385232" cy="330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500" b="1">
                <a:latin typeface="Helvetica"/>
                <a:ea typeface="Helvetica"/>
                <a:cs typeface="Helvetica"/>
                <a:sym typeface="Helvetica"/>
              </a:defRPr>
            </a:lvl1pPr>
          </a:lstStyle>
          <a:p>
            <a:r>
              <a:t>Prevailing Westerly Wind</a:t>
            </a:r>
          </a:p>
        </p:txBody>
      </p:sp>
      <p:sp>
        <p:nvSpPr>
          <p:cNvPr id="162" name="Prevailing Easterly Wind"/>
          <p:cNvSpPr txBox="1"/>
          <p:nvPr/>
        </p:nvSpPr>
        <p:spPr>
          <a:xfrm>
            <a:off x="3566863" y="8638331"/>
            <a:ext cx="2335840" cy="330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500" b="1">
                <a:latin typeface="Helvetica"/>
                <a:ea typeface="Helvetica"/>
                <a:cs typeface="Helvetica"/>
                <a:sym typeface="Helvetica"/>
              </a:defRPr>
            </a:lvl1pPr>
          </a:lstStyle>
          <a:p>
            <a:r>
              <a:t>Prevailing Easterly Wind</a:t>
            </a:r>
          </a:p>
        </p:txBody>
      </p:sp>
      <p:sp>
        <p:nvSpPr>
          <p:cNvPr id="163" name="Rectangle"/>
          <p:cNvSpPr/>
          <p:nvPr/>
        </p:nvSpPr>
        <p:spPr>
          <a:xfrm>
            <a:off x="2028580" y="2053728"/>
            <a:ext cx="9318576" cy="1095872"/>
          </a:xfrm>
          <a:prstGeom prst="rect">
            <a:avLst/>
          </a:prstGeom>
          <a:solidFill>
            <a:schemeClr val="accent6">
              <a:satOff val="24555"/>
              <a:lumOff val="22232"/>
              <a:alpha val="28394"/>
            </a:schemeClr>
          </a:solidFill>
          <a:ln w="12700">
            <a:miter lim="400000"/>
          </a:ln>
          <a:effectLst>
            <a:outerShdw blurRad="38100" dist="25400" dir="5400000" rotWithShape="0">
              <a:srgbClr val="FFFFFF">
                <a:alpha val="50000"/>
              </a:srgbClr>
            </a:outerShdw>
          </a:effectLst>
        </p:spPr>
        <p:txBody>
          <a:bodyPr lIns="50800" tIns="50800" rIns="50800" bIns="50800" anchor="ctr"/>
          <a:lstStyle/>
          <a:p>
            <a:pPr>
              <a:defRPr sz="2400">
                <a:solidFill>
                  <a:srgbClr val="FFFFFF"/>
                </a:solidFill>
              </a:defRPr>
            </a:pPr>
            <a:endParaRPr/>
          </a:p>
        </p:txBody>
      </p:sp>
      <p:sp>
        <p:nvSpPr>
          <p:cNvPr id="164" name="Line"/>
          <p:cNvSpPr/>
          <p:nvPr/>
        </p:nvSpPr>
        <p:spPr>
          <a:xfrm>
            <a:off x="1346153" y="2716094"/>
            <a:ext cx="773615" cy="1"/>
          </a:xfrm>
          <a:prstGeom prst="line">
            <a:avLst/>
          </a:prstGeom>
          <a:ln w="38100">
            <a:solidFill>
              <a:schemeClr val="accent6">
                <a:satOff val="24555"/>
                <a:lumOff val="22232"/>
              </a:schemeClr>
            </a:solidFill>
            <a:miter lim="400000"/>
            <a:tailEnd type="triangle"/>
          </a:ln>
        </p:spPr>
        <p:txBody>
          <a:bodyPr lIns="50800" tIns="50800" rIns="50800" bIns="50800" anchor="ctr"/>
          <a:lstStyle/>
          <a:p>
            <a:pPr>
              <a:defRPr sz="2400"/>
            </a:pPr>
            <a:endParaRPr/>
          </a:p>
        </p:txBody>
      </p:sp>
      <p:sp>
        <p:nvSpPr>
          <p:cNvPr id="165" name="Line"/>
          <p:cNvSpPr/>
          <p:nvPr/>
        </p:nvSpPr>
        <p:spPr>
          <a:xfrm>
            <a:off x="1346153" y="5848368"/>
            <a:ext cx="773615" cy="1"/>
          </a:xfrm>
          <a:prstGeom prst="line">
            <a:avLst/>
          </a:prstGeom>
          <a:ln w="38100">
            <a:solidFill>
              <a:schemeClr val="accent6">
                <a:satOff val="24555"/>
                <a:lumOff val="22232"/>
              </a:schemeClr>
            </a:solidFill>
            <a:miter lim="400000"/>
            <a:tailEnd type="triangle"/>
          </a:ln>
        </p:spPr>
        <p:txBody>
          <a:bodyPr lIns="50800" tIns="50800" rIns="50800" bIns="50800" anchor="ctr"/>
          <a:lstStyle/>
          <a:p>
            <a:pPr>
              <a:defRPr sz="2400"/>
            </a:pPr>
            <a:endParaRPr/>
          </a:p>
        </p:txBody>
      </p:sp>
      <p:sp>
        <p:nvSpPr>
          <p:cNvPr id="166" name="Line"/>
          <p:cNvSpPr/>
          <p:nvPr/>
        </p:nvSpPr>
        <p:spPr>
          <a:xfrm>
            <a:off x="11137853" y="2716094"/>
            <a:ext cx="773615" cy="1"/>
          </a:xfrm>
          <a:prstGeom prst="line">
            <a:avLst/>
          </a:prstGeom>
          <a:ln w="38100">
            <a:solidFill>
              <a:schemeClr val="accent6">
                <a:satOff val="24555"/>
                <a:lumOff val="22232"/>
              </a:schemeClr>
            </a:solidFill>
            <a:miter lim="400000"/>
            <a:tailEnd type="triangle"/>
          </a:ln>
        </p:spPr>
        <p:txBody>
          <a:bodyPr lIns="50800" tIns="50800" rIns="50800" bIns="50800" anchor="ctr"/>
          <a:lstStyle/>
          <a:p>
            <a:pPr>
              <a:defRPr sz="2400"/>
            </a:pPr>
            <a:endParaRPr/>
          </a:p>
        </p:txBody>
      </p:sp>
      <p:sp>
        <p:nvSpPr>
          <p:cNvPr id="167" name="Line"/>
          <p:cNvSpPr/>
          <p:nvPr/>
        </p:nvSpPr>
        <p:spPr>
          <a:xfrm>
            <a:off x="5372053" y="2716094"/>
            <a:ext cx="773615" cy="1"/>
          </a:xfrm>
          <a:prstGeom prst="line">
            <a:avLst/>
          </a:prstGeom>
          <a:ln w="38100">
            <a:solidFill>
              <a:schemeClr val="accent6">
                <a:satOff val="24555"/>
                <a:lumOff val="22232"/>
              </a:schemeClr>
            </a:solidFill>
            <a:miter lim="400000"/>
            <a:tailEnd type="triangle"/>
          </a:ln>
        </p:spPr>
        <p:txBody>
          <a:bodyPr lIns="50800" tIns="50800" rIns="50800" bIns="50800" anchor="ctr"/>
          <a:lstStyle/>
          <a:p>
            <a:pPr>
              <a:defRPr sz="2400"/>
            </a:pPr>
            <a:endParaRPr/>
          </a:p>
        </p:txBody>
      </p:sp>
      <p:sp>
        <p:nvSpPr>
          <p:cNvPr id="168" name="Line"/>
          <p:cNvSpPr/>
          <p:nvPr/>
        </p:nvSpPr>
        <p:spPr>
          <a:xfrm>
            <a:off x="11137853" y="5848368"/>
            <a:ext cx="773615" cy="1"/>
          </a:xfrm>
          <a:prstGeom prst="line">
            <a:avLst/>
          </a:prstGeom>
          <a:ln w="38100">
            <a:solidFill>
              <a:schemeClr val="accent6">
                <a:satOff val="24555"/>
                <a:lumOff val="22232"/>
              </a:schemeClr>
            </a:solidFill>
            <a:miter lim="400000"/>
            <a:tailEnd type="triangle"/>
          </a:ln>
        </p:spPr>
        <p:txBody>
          <a:bodyPr lIns="50800" tIns="50800" rIns="50800" bIns="50800" anchor="ctr"/>
          <a:lstStyle/>
          <a:p>
            <a:pPr>
              <a:defRPr sz="2400"/>
            </a:pPr>
            <a:endParaRPr/>
          </a:p>
        </p:txBody>
      </p:sp>
      <p:sp>
        <p:nvSpPr>
          <p:cNvPr id="169" name="Line"/>
          <p:cNvSpPr/>
          <p:nvPr/>
        </p:nvSpPr>
        <p:spPr>
          <a:xfrm>
            <a:off x="5372053" y="5848368"/>
            <a:ext cx="773615" cy="1"/>
          </a:xfrm>
          <a:prstGeom prst="line">
            <a:avLst/>
          </a:prstGeom>
          <a:ln w="38100">
            <a:solidFill>
              <a:schemeClr val="accent6">
                <a:satOff val="24555"/>
                <a:lumOff val="22232"/>
              </a:schemeClr>
            </a:solidFill>
            <a:miter lim="400000"/>
            <a:tailEnd type="triangle"/>
          </a:ln>
        </p:spPr>
        <p:txBody>
          <a:bodyPr lIns="50800" tIns="50800" rIns="50800" bIns="50800" anchor="ctr"/>
          <a:lstStyle/>
          <a:p>
            <a:pPr>
              <a:defRPr sz="2400"/>
            </a:pPr>
            <a:endParaRPr/>
          </a:p>
        </p:txBody>
      </p:sp>
      <p:sp>
        <p:nvSpPr>
          <p:cNvPr id="170" name="Rectangle"/>
          <p:cNvSpPr/>
          <p:nvPr/>
        </p:nvSpPr>
        <p:spPr>
          <a:xfrm>
            <a:off x="2028580" y="5384253"/>
            <a:ext cx="9318576" cy="1095872"/>
          </a:xfrm>
          <a:prstGeom prst="rect">
            <a:avLst/>
          </a:prstGeom>
          <a:solidFill>
            <a:schemeClr val="accent6">
              <a:satOff val="24555"/>
              <a:lumOff val="22232"/>
              <a:alpha val="28394"/>
            </a:schemeClr>
          </a:solidFill>
          <a:ln w="12700">
            <a:miter lim="400000"/>
          </a:ln>
          <a:effectLst>
            <a:outerShdw blurRad="38100" dist="25400" dir="5400000" rotWithShape="0">
              <a:srgbClr val="FFFFFF">
                <a:alpha val="50000"/>
              </a:srgbClr>
            </a:outerShdw>
          </a:effectLst>
        </p:spPr>
        <p:txBody>
          <a:bodyPr lIns="50800" tIns="50800" rIns="50800" bIns="50800" anchor="ctr"/>
          <a:lstStyle/>
          <a:p>
            <a:pPr>
              <a:defRPr sz="2400">
                <a:solidFill>
                  <a:srgbClr val="FFFFFF"/>
                </a:solidFill>
              </a:defRPr>
            </a:pPr>
            <a:endParaRPr/>
          </a:p>
        </p:txBody>
      </p:sp>
      <p:sp>
        <p:nvSpPr>
          <p:cNvPr id="171" name="Rectangle"/>
          <p:cNvSpPr/>
          <p:nvPr/>
        </p:nvSpPr>
        <p:spPr>
          <a:xfrm>
            <a:off x="1050379" y="3149600"/>
            <a:ext cx="11249578" cy="2234654"/>
          </a:xfrm>
          <a:prstGeom prst="rect">
            <a:avLst/>
          </a:prstGeom>
          <a:solidFill>
            <a:schemeClr val="accent2">
              <a:hueOff val="-2473793"/>
              <a:satOff val="-50209"/>
              <a:lumOff val="23543"/>
              <a:alpha val="17836"/>
            </a:schemeClr>
          </a:solidFill>
          <a:ln w="12700">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defRPr>
            </a:pPr>
            <a:endParaRPr/>
          </a:p>
        </p:txBody>
      </p:sp>
      <p:sp>
        <p:nvSpPr>
          <p:cNvPr id="172" name="Line"/>
          <p:cNvSpPr/>
          <p:nvPr/>
        </p:nvSpPr>
        <p:spPr>
          <a:xfrm flipH="1">
            <a:off x="1254966" y="3442988"/>
            <a:ext cx="773615" cy="1"/>
          </a:xfrm>
          <a:prstGeom prst="line">
            <a:avLst/>
          </a:prstGeom>
          <a:ln w="38100">
            <a:solidFill>
              <a:schemeClr val="accent2"/>
            </a:solidFill>
            <a:miter lim="400000"/>
            <a:tailEnd type="triangle"/>
          </a:ln>
        </p:spPr>
        <p:txBody>
          <a:bodyPr lIns="50800" tIns="50800" rIns="50800" bIns="50800" anchor="ctr"/>
          <a:lstStyle/>
          <a:p>
            <a:pPr>
              <a:defRPr sz="2400"/>
            </a:pPr>
            <a:endParaRPr/>
          </a:p>
        </p:txBody>
      </p:sp>
      <p:sp>
        <p:nvSpPr>
          <p:cNvPr id="173" name="Line"/>
          <p:cNvSpPr/>
          <p:nvPr/>
        </p:nvSpPr>
        <p:spPr>
          <a:xfrm flipH="1">
            <a:off x="1254966" y="5121474"/>
            <a:ext cx="773615" cy="1"/>
          </a:xfrm>
          <a:prstGeom prst="line">
            <a:avLst/>
          </a:prstGeom>
          <a:ln w="38100">
            <a:solidFill>
              <a:schemeClr val="accent2"/>
            </a:solidFill>
            <a:miter lim="400000"/>
            <a:tailEnd type="triangle"/>
          </a:ln>
        </p:spPr>
        <p:txBody>
          <a:bodyPr lIns="50800" tIns="50800" rIns="50800" bIns="50800" anchor="ctr"/>
          <a:lstStyle/>
          <a:p>
            <a:pPr>
              <a:defRPr sz="2400"/>
            </a:pPr>
            <a:endParaRPr/>
          </a:p>
        </p:txBody>
      </p:sp>
      <p:sp>
        <p:nvSpPr>
          <p:cNvPr id="174" name="Line"/>
          <p:cNvSpPr/>
          <p:nvPr/>
        </p:nvSpPr>
        <p:spPr>
          <a:xfrm flipH="1">
            <a:off x="5372053" y="3442988"/>
            <a:ext cx="773615" cy="1"/>
          </a:xfrm>
          <a:prstGeom prst="line">
            <a:avLst/>
          </a:prstGeom>
          <a:ln w="38100">
            <a:solidFill>
              <a:schemeClr val="accent2"/>
            </a:solidFill>
            <a:miter lim="400000"/>
            <a:tailEnd type="triangle"/>
          </a:ln>
        </p:spPr>
        <p:txBody>
          <a:bodyPr lIns="50800" tIns="50800" rIns="50800" bIns="50800" anchor="ctr"/>
          <a:lstStyle/>
          <a:p>
            <a:pPr>
              <a:defRPr sz="2400"/>
            </a:pPr>
            <a:endParaRPr/>
          </a:p>
        </p:txBody>
      </p:sp>
      <p:sp>
        <p:nvSpPr>
          <p:cNvPr id="175" name="Line"/>
          <p:cNvSpPr/>
          <p:nvPr/>
        </p:nvSpPr>
        <p:spPr>
          <a:xfrm flipH="1">
            <a:off x="5372053" y="5121474"/>
            <a:ext cx="773615" cy="1"/>
          </a:xfrm>
          <a:prstGeom prst="line">
            <a:avLst/>
          </a:prstGeom>
          <a:ln w="38100">
            <a:solidFill>
              <a:schemeClr val="accent2"/>
            </a:solidFill>
            <a:miter lim="400000"/>
            <a:tailEnd type="triangle"/>
          </a:ln>
        </p:spPr>
        <p:txBody>
          <a:bodyPr lIns="50800" tIns="50800" rIns="50800" bIns="50800" anchor="ctr"/>
          <a:lstStyle/>
          <a:p>
            <a:pPr>
              <a:defRPr sz="2400"/>
            </a:pPr>
            <a:endParaRPr/>
          </a:p>
        </p:txBody>
      </p:sp>
      <p:sp>
        <p:nvSpPr>
          <p:cNvPr id="176" name="Line"/>
          <p:cNvSpPr/>
          <p:nvPr/>
        </p:nvSpPr>
        <p:spPr>
          <a:xfrm flipH="1">
            <a:off x="11137853" y="3427683"/>
            <a:ext cx="773615" cy="1"/>
          </a:xfrm>
          <a:prstGeom prst="line">
            <a:avLst/>
          </a:prstGeom>
          <a:ln w="38100">
            <a:solidFill>
              <a:schemeClr val="accent2"/>
            </a:solidFill>
            <a:miter lim="400000"/>
            <a:tailEnd type="triangle"/>
          </a:ln>
        </p:spPr>
        <p:txBody>
          <a:bodyPr lIns="50800" tIns="50800" rIns="50800" bIns="50800" anchor="ctr"/>
          <a:lstStyle/>
          <a:p>
            <a:pPr>
              <a:defRPr sz="2400"/>
            </a:pPr>
            <a:endParaRPr/>
          </a:p>
        </p:txBody>
      </p:sp>
      <p:sp>
        <p:nvSpPr>
          <p:cNvPr id="177" name="Line"/>
          <p:cNvSpPr/>
          <p:nvPr/>
        </p:nvSpPr>
        <p:spPr>
          <a:xfrm flipH="1">
            <a:off x="11137853" y="5106169"/>
            <a:ext cx="773615" cy="1"/>
          </a:xfrm>
          <a:prstGeom prst="line">
            <a:avLst/>
          </a:prstGeom>
          <a:ln w="38100">
            <a:solidFill>
              <a:schemeClr val="accent2"/>
            </a:solidFill>
            <a:miter lim="400000"/>
            <a:tailEnd type="triangle"/>
          </a:ln>
        </p:spPr>
        <p:txBody>
          <a:bodyPr lIns="50800" tIns="50800" rIns="50800" bIns="50800" anchor="ctr"/>
          <a:lstStyle/>
          <a:p>
            <a:pPr>
              <a:defRPr sz="2400"/>
            </a:pPr>
            <a:endParaRPr/>
          </a:p>
        </p:txBody>
      </p:sp>
      <p:sp>
        <p:nvSpPr>
          <p:cNvPr id="178" name="Line"/>
          <p:cNvSpPr/>
          <p:nvPr/>
        </p:nvSpPr>
        <p:spPr>
          <a:xfrm flipH="1" flipV="1">
            <a:off x="2654943" y="6742902"/>
            <a:ext cx="8065850" cy="1"/>
          </a:xfrm>
          <a:prstGeom prst="line">
            <a:avLst/>
          </a:prstGeom>
          <a:ln w="38100">
            <a:solidFill>
              <a:schemeClr val="accent2"/>
            </a:solidFill>
            <a:miter lim="400000"/>
            <a:tailEnd type="triangle"/>
          </a:ln>
        </p:spPr>
        <p:txBody>
          <a:bodyPr lIns="50800" tIns="50800" rIns="50800" bIns="50800" anchor="ctr"/>
          <a:lstStyle/>
          <a:p>
            <a:pPr>
              <a:defRPr sz="2400"/>
            </a:pPr>
            <a:endParaRPr/>
          </a:p>
        </p:txBody>
      </p:sp>
      <p:sp>
        <p:nvSpPr>
          <p:cNvPr id="179" name="Line"/>
          <p:cNvSpPr/>
          <p:nvPr/>
        </p:nvSpPr>
        <p:spPr>
          <a:xfrm flipH="1" flipV="1">
            <a:off x="2642243" y="1764502"/>
            <a:ext cx="8065850" cy="1"/>
          </a:xfrm>
          <a:prstGeom prst="line">
            <a:avLst/>
          </a:prstGeom>
          <a:ln w="38100">
            <a:solidFill>
              <a:schemeClr val="accent2"/>
            </a:solidFill>
            <a:miter lim="400000"/>
            <a:tailEnd type="triangle"/>
          </a:ln>
        </p:spPr>
        <p:txBody>
          <a:bodyPr lIns="50800" tIns="50800" rIns="50800" bIns="50800" anchor="ctr"/>
          <a:lstStyle/>
          <a:p>
            <a:pPr>
              <a:defRPr sz="2400"/>
            </a:pPr>
            <a:endParaRPr/>
          </a:p>
        </p:txBody>
      </p:sp>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41</TotalTime>
  <Words>868</Words>
  <Application>Microsoft Macintosh PowerPoint</Application>
  <PresentationFormat>Custom</PresentationFormat>
  <Paragraphs>131</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Helvetica</vt:lpstr>
      <vt:lpstr>Helvetica Light</vt:lpstr>
      <vt:lpstr>Helvetica Neue</vt:lpstr>
      <vt:lpstr>Lucida Calligraphy</vt:lpstr>
      <vt:lpstr>Times New Roman</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Gale Ekiss</cp:lastModifiedBy>
  <cp:revision>3</cp:revision>
  <dcterms:modified xsi:type="dcterms:W3CDTF">2019-09-09T20:45:13Z</dcterms:modified>
</cp:coreProperties>
</file>