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11"/>
  </p:notesMasterIdLst>
  <p:sldIdLst>
    <p:sldId id="256" r:id="rId2"/>
    <p:sldId id="258" r:id="rId3"/>
    <p:sldId id="259" r:id="rId4"/>
    <p:sldId id="260" r:id="rId5"/>
    <p:sldId id="261" r:id="rId6"/>
    <p:sldId id="262" r:id="rId7"/>
    <p:sldId id="265" r:id="rId8"/>
    <p:sldId id="267" r:id="rId9"/>
    <p:sldId id="263" r:id="rId10"/>
  </p:sldIdLst>
  <p:sldSz cx="9144000" cy="5143500" type="screen16x9"/>
  <p:notesSz cx="6858000" cy="9144000"/>
  <p:embeddedFontLst>
    <p:embeddedFont>
      <p:font typeface="Nunito" pitchFamily="2" charset="77"/>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a:srgbClr val="FFE4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94674"/>
  </p:normalViewPr>
  <p:slideViewPr>
    <p:cSldViewPr snapToGrid="0">
      <p:cViewPr varScale="1">
        <p:scale>
          <a:sx n="159" d="100"/>
          <a:sy n="159" d="100"/>
        </p:scale>
        <p:origin x="496" y="192"/>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80835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solidFill>
                  <a:schemeClr val="bg2"/>
                </a:solidFill>
              </a:rPr>
              <a:t>https://</a:t>
            </a:r>
            <a:r>
              <a:rPr lang="en-US" sz="1100" dirty="0" err="1">
                <a:solidFill>
                  <a:schemeClr val="bg2"/>
                </a:solidFill>
              </a:rPr>
              <a:t>ncar.github.io</a:t>
            </a:r>
            <a:r>
              <a:rPr lang="en-US" sz="1100" dirty="0">
                <a:solidFill>
                  <a:schemeClr val="bg2"/>
                </a:solidFill>
              </a:rPr>
              <a:t>/hydrology/</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solidFill>
                  <a:schemeClr val="bg2"/>
                </a:solidFill>
              </a:rPr>
              <a:t>https://</a:t>
            </a:r>
            <a:r>
              <a:rPr lang="en-US" sz="1100" dirty="0" err="1">
                <a:solidFill>
                  <a:schemeClr val="bg2"/>
                </a:solidFill>
              </a:rPr>
              <a:t>www.eea.europa.eu</a:t>
            </a:r>
            <a:r>
              <a:rPr lang="en-US" sz="1100" dirty="0">
                <a:solidFill>
                  <a:schemeClr val="bg2"/>
                </a:solidFill>
              </a:rPr>
              <a:t>/airs/2017/natural-capital/</a:t>
            </a:r>
            <a:r>
              <a:rPr lang="en-US" sz="1100" dirty="0" err="1">
                <a:solidFill>
                  <a:schemeClr val="bg2"/>
                </a:solidFill>
              </a:rPr>
              <a:t>copy_of_surface</a:t>
            </a:r>
            <a:r>
              <a:rPr lang="en-US" sz="1100" dirty="0">
                <a:solidFill>
                  <a:schemeClr val="bg2"/>
                </a:solidFill>
              </a:rPr>
              <a:t>-waters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solidFill>
                  <a:schemeClr val="bg2"/>
                </a:solidFill>
              </a:rPr>
              <a:t>https://</a:t>
            </a:r>
            <a:r>
              <a:rPr lang="en-US" sz="1100" dirty="0" err="1">
                <a:solidFill>
                  <a:schemeClr val="bg2"/>
                </a:solidFill>
              </a:rPr>
              <a:t>www.groundwater.org</a:t>
            </a:r>
            <a:r>
              <a:rPr lang="en-US" sz="1100" dirty="0">
                <a:solidFill>
                  <a:schemeClr val="bg2"/>
                </a:solidFill>
              </a:rPr>
              <a:t>/get-informed/basics/</a:t>
            </a:r>
            <a:r>
              <a:rPr lang="en-US" sz="1100" dirty="0" err="1">
                <a:solidFill>
                  <a:schemeClr val="bg2"/>
                </a:solidFill>
              </a:rPr>
              <a:t>groundwater.html</a:t>
            </a:r>
            <a:endParaRPr lang="en-US" sz="1100" dirty="0">
              <a:solidFill>
                <a:schemeClr val="bg2"/>
              </a:solidFil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solidFill>
                  <a:schemeClr val="bg2"/>
                </a:solidFill>
              </a:rPr>
              <a:t>https://</a:t>
            </a:r>
            <a:r>
              <a:rPr lang="en-US" sz="1100" dirty="0" err="1">
                <a:solidFill>
                  <a:schemeClr val="bg2"/>
                </a:solidFill>
              </a:rPr>
              <a:t>www.tucsonaz.gov</a:t>
            </a:r>
            <a:r>
              <a:rPr lang="en-US" sz="1100" dirty="0">
                <a:solidFill>
                  <a:schemeClr val="bg2"/>
                </a:solidFill>
              </a:rPr>
              <a:t>/water/apply-for-reclaimed-water-service</a:t>
            </a:r>
          </a:p>
          <a:p>
            <a:endParaRPr lang="en-US" dirty="0"/>
          </a:p>
        </p:txBody>
      </p:sp>
    </p:spTree>
    <p:extLst>
      <p:ext uri="{BB962C8B-B14F-4D97-AF65-F5344CB8AC3E}">
        <p14:creationId xmlns:p14="http://schemas.microsoft.com/office/powerpoint/2010/main" val="3841336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Not sure if this slide is needed.</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0" name="Google Shape;30;p2"/>
          <p:cNvGrpSpPr/>
          <p:nvPr/>
        </p:nvGrpSpPr>
        <p:grpSpPr>
          <a:xfrm>
            <a:off x="199149" y="4055652"/>
            <a:ext cx="2795413"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4" name="Google Shape;34;p2"/>
          <p:cNvSpPr txBox="1">
            <a:spLocks noGrp="1"/>
          </p:cNvSpPr>
          <p:nvPr>
            <p:ph type="ctrTitle"/>
          </p:nvPr>
        </p:nvSpPr>
        <p:spPr>
          <a:xfrm>
            <a:off x="1858703" y="1822833"/>
            <a:ext cx="5361300" cy="1448100"/>
          </a:xfrm>
          <a:prstGeom prst="rect">
            <a:avLst/>
          </a:prstGeom>
          <a:noFill/>
          <a:ln>
            <a:noFill/>
          </a:ln>
        </p:spPr>
        <p:txBody>
          <a:bodyPr spcFirstLastPara="1" wrap="square" lIns="91425" tIns="91425" rIns="91425" bIns="91425" anchor="ctr" anchorCtr="0"/>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a:noFill/>
          <a:ln>
            <a:noFill/>
          </a:ln>
        </p:spPr>
        <p:txBody>
          <a:bodyPr spcFirstLastPara="1" wrap="square" lIns="91425" tIns="91425" rIns="91425" bIns="91425" anchor="t" anchorCtr="0"/>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1" name="Google Shape;111;p11"/>
          <p:cNvGrpSpPr/>
          <p:nvPr/>
        </p:nvGrpSpPr>
        <p:grpSpPr>
          <a:xfrm>
            <a:off x="5959222" y="4119576"/>
            <a:ext cx="2520951"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5" name="Google Shape;115;p11"/>
          <p:cNvGrpSpPr/>
          <p:nvPr/>
        </p:nvGrpSpPr>
        <p:grpSpPr>
          <a:xfrm>
            <a:off x="199149" y="2"/>
            <a:ext cx="2795413"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9" name="Google Shape;119;p11"/>
          <p:cNvSpPr txBox="1">
            <a:spLocks noGrp="1"/>
          </p:cNvSpPr>
          <p:nvPr>
            <p:ph type="title" hasCustomPrompt="1"/>
          </p:nvPr>
        </p:nvSpPr>
        <p:spPr>
          <a:xfrm>
            <a:off x="1385850" y="1383850"/>
            <a:ext cx="6372300" cy="1379700"/>
          </a:xfrm>
          <a:prstGeom prst="rect">
            <a:avLst/>
          </a:prstGeom>
          <a:noFill/>
          <a:ln>
            <a:noFill/>
          </a:ln>
        </p:spPr>
        <p:txBody>
          <a:bodyPr spcFirstLastPara="1" wrap="square" lIns="91425" tIns="91425" rIns="91425" bIns="91425" anchor="ctr" anchorCtr="0"/>
          <a:lstStyle>
            <a:lvl1pPr lvl="0" algn="ctr">
              <a:lnSpc>
                <a:spcPct val="100000"/>
              </a:lnSpc>
              <a:spcBef>
                <a:spcPts val="0"/>
              </a:spcBef>
              <a:spcAft>
                <a:spcPts val="0"/>
              </a:spcAft>
              <a:buClr>
                <a:schemeClr val="dk2"/>
              </a:buClr>
              <a:buSzPts val="8600"/>
              <a:buNone/>
              <a:defRPr sz="8600">
                <a:solidFill>
                  <a:schemeClr val="dk2"/>
                </a:solidFill>
              </a:defRPr>
            </a:lvl1pPr>
            <a:lvl2pPr lvl="1" algn="ctr">
              <a:lnSpc>
                <a:spcPct val="100000"/>
              </a:lnSpc>
              <a:spcBef>
                <a:spcPts val="0"/>
              </a:spcBef>
              <a:spcAft>
                <a:spcPts val="0"/>
              </a:spcAft>
              <a:buClr>
                <a:schemeClr val="dk2"/>
              </a:buClr>
              <a:buSzPts val="8600"/>
              <a:buNone/>
              <a:defRPr sz="8600">
                <a:solidFill>
                  <a:schemeClr val="dk2"/>
                </a:solidFill>
              </a:defRPr>
            </a:lvl2pPr>
            <a:lvl3pPr lvl="2" algn="ctr">
              <a:lnSpc>
                <a:spcPct val="100000"/>
              </a:lnSpc>
              <a:spcBef>
                <a:spcPts val="0"/>
              </a:spcBef>
              <a:spcAft>
                <a:spcPts val="0"/>
              </a:spcAft>
              <a:buClr>
                <a:schemeClr val="dk2"/>
              </a:buClr>
              <a:buSzPts val="8600"/>
              <a:buNone/>
              <a:defRPr sz="8600">
                <a:solidFill>
                  <a:schemeClr val="dk2"/>
                </a:solidFill>
              </a:defRPr>
            </a:lvl3pPr>
            <a:lvl4pPr lvl="3" algn="ctr">
              <a:lnSpc>
                <a:spcPct val="100000"/>
              </a:lnSpc>
              <a:spcBef>
                <a:spcPts val="0"/>
              </a:spcBef>
              <a:spcAft>
                <a:spcPts val="0"/>
              </a:spcAft>
              <a:buClr>
                <a:schemeClr val="dk2"/>
              </a:buClr>
              <a:buSzPts val="8600"/>
              <a:buNone/>
              <a:defRPr sz="8600">
                <a:solidFill>
                  <a:schemeClr val="dk2"/>
                </a:solidFill>
              </a:defRPr>
            </a:lvl4pPr>
            <a:lvl5pPr lvl="4" algn="ctr">
              <a:lnSpc>
                <a:spcPct val="100000"/>
              </a:lnSpc>
              <a:spcBef>
                <a:spcPts val="0"/>
              </a:spcBef>
              <a:spcAft>
                <a:spcPts val="0"/>
              </a:spcAft>
              <a:buClr>
                <a:schemeClr val="dk2"/>
              </a:buClr>
              <a:buSzPts val="8600"/>
              <a:buNone/>
              <a:defRPr sz="8600">
                <a:solidFill>
                  <a:schemeClr val="dk2"/>
                </a:solidFill>
              </a:defRPr>
            </a:lvl5pPr>
            <a:lvl6pPr lvl="5" algn="ctr">
              <a:lnSpc>
                <a:spcPct val="100000"/>
              </a:lnSpc>
              <a:spcBef>
                <a:spcPts val="0"/>
              </a:spcBef>
              <a:spcAft>
                <a:spcPts val="0"/>
              </a:spcAft>
              <a:buClr>
                <a:schemeClr val="dk2"/>
              </a:buClr>
              <a:buSzPts val="8600"/>
              <a:buNone/>
              <a:defRPr sz="8600">
                <a:solidFill>
                  <a:schemeClr val="dk2"/>
                </a:solidFill>
              </a:defRPr>
            </a:lvl6pPr>
            <a:lvl7pPr lvl="6" algn="ctr">
              <a:lnSpc>
                <a:spcPct val="100000"/>
              </a:lnSpc>
              <a:spcBef>
                <a:spcPts val="0"/>
              </a:spcBef>
              <a:spcAft>
                <a:spcPts val="0"/>
              </a:spcAft>
              <a:buClr>
                <a:schemeClr val="dk2"/>
              </a:buClr>
              <a:buSzPts val="8600"/>
              <a:buNone/>
              <a:defRPr sz="8600">
                <a:solidFill>
                  <a:schemeClr val="dk2"/>
                </a:solidFill>
              </a:defRPr>
            </a:lvl7pPr>
            <a:lvl8pPr lvl="7" algn="ctr">
              <a:lnSpc>
                <a:spcPct val="100000"/>
              </a:lnSpc>
              <a:spcBef>
                <a:spcPts val="0"/>
              </a:spcBef>
              <a:spcAft>
                <a:spcPts val="0"/>
              </a:spcAft>
              <a:buClr>
                <a:schemeClr val="dk2"/>
              </a:buClr>
              <a:buSzPts val="8600"/>
              <a:buNone/>
              <a:defRPr sz="8600">
                <a:solidFill>
                  <a:schemeClr val="dk2"/>
                </a:solidFill>
              </a:defRPr>
            </a:lvl8pPr>
            <a:lvl9pPr lvl="8" algn="ctr">
              <a:lnSpc>
                <a:spcPct val="100000"/>
              </a:lnSpc>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a:noFill/>
          <a:ln>
            <a:noFill/>
          </a:ln>
        </p:spPr>
        <p:txBody>
          <a:bodyPr spcFirstLastPara="1" wrap="square" lIns="91425" tIns="91425" rIns="91425" bIns="91425" anchor="t" anchorCtr="0"/>
          <a:lstStyle>
            <a:lvl1pPr marL="457200" lvl="0" indent="-311150" algn="ctr">
              <a:lnSpc>
                <a:spcPct val="115000"/>
              </a:lnSpc>
              <a:spcBef>
                <a:spcPts val="0"/>
              </a:spcBef>
              <a:spcAft>
                <a:spcPts val="0"/>
              </a:spcAft>
              <a:buSzPts val="1300"/>
              <a:buChar char="●"/>
              <a:defRPr/>
            </a:lvl1pPr>
            <a:lvl2pPr marL="914400" lvl="1" indent="-298450" algn="ctr">
              <a:lnSpc>
                <a:spcPct val="115000"/>
              </a:lnSpc>
              <a:spcBef>
                <a:spcPts val="1600"/>
              </a:spcBef>
              <a:spcAft>
                <a:spcPts val="0"/>
              </a:spcAft>
              <a:buSzPts val="1100"/>
              <a:buChar char="○"/>
              <a:defRPr/>
            </a:lvl2pPr>
            <a:lvl3pPr marL="1371600" lvl="2" indent="-298450" algn="ctr">
              <a:lnSpc>
                <a:spcPct val="115000"/>
              </a:lnSpc>
              <a:spcBef>
                <a:spcPts val="1600"/>
              </a:spcBef>
              <a:spcAft>
                <a:spcPts val="0"/>
              </a:spcAft>
              <a:buSzPts val="1100"/>
              <a:buChar char="■"/>
              <a:defRPr/>
            </a:lvl3pPr>
            <a:lvl4pPr marL="1828800" lvl="3" indent="-298450" algn="ctr">
              <a:lnSpc>
                <a:spcPct val="115000"/>
              </a:lnSpc>
              <a:spcBef>
                <a:spcPts val="1600"/>
              </a:spcBef>
              <a:spcAft>
                <a:spcPts val="0"/>
              </a:spcAft>
              <a:buSzPts val="1100"/>
              <a:buChar char="●"/>
              <a:defRPr/>
            </a:lvl4pPr>
            <a:lvl5pPr marL="2286000" lvl="4" indent="-298450" algn="ctr">
              <a:lnSpc>
                <a:spcPct val="115000"/>
              </a:lnSpc>
              <a:spcBef>
                <a:spcPts val="1600"/>
              </a:spcBef>
              <a:spcAft>
                <a:spcPts val="0"/>
              </a:spcAft>
              <a:buSzPts val="1100"/>
              <a:buChar char="○"/>
              <a:defRPr/>
            </a:lvl5pPr>
            <a:lvl6pPr marL="2743200" lvl="5" indent="-298450" algn="ctr">
              <a:lnSpc>
                <a:spcPct val="115000"/>
              </a:lnSpc>
              <a:spcBef>
                <a:spcPts val="1600"/>
              </a:spcBef>
              <a:spcAft>
                <a:spcPts val="0"/>
              </a:spcAft>
              <a:buSzPts val="1100"/>
              <a:buChar char="■"/>
              <a:defRPr/>
            </a:lvl6pPr>
            <a:lvl7pPr marL="3200400" lvl="6" indent="-298450" algn="ctr">
              <a:lnSpc>
                <a:spcPct val="115000"/>
              </a:lnSpc>
              <a:spcBef>
                <a:spcPts val="1600"/>
              </a:spcBef>
              <a:spcAft>
                <a:spcPts val="0"/>
              </a:spcAft>
              <a:buSzPts val="1100"/>
              <a:buChar char="●"/>
              <a:defRPr/>
            </a:lvl7pPr>
            <a:lvl8pPr marL="3657600" lvl="7" indent="-298450" algn="ctr">
              <a:lnSpc>
                <a:spcPct val="115000"/>
              </a:lnSpc>
              <a:spcBef>
                <a:spcPts val="1600"/>
              </a:spcBef>
              <a:spcAft>
                <a:spcPts val="0"/>
              </a:spcAft>
              <a:buSzPts val="1100"/>
              <a:buChar char="○"/>
              <a:defRPr/>
            </a:lvl8pPr>
            <a:lvl9pPr marL="4114800" lvl="8" indent="-298450" algn="ctr">
              <a:lnSpc>
                <a:spcPct val="115000"/>
              </a:lnSpc>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3"/>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3"/>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3"/>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42" name="Google Shape;42;p3"/>
          <p:cNvSpPr txBox="1">
            <a:spLocks noGrp="1"/>
          </p:cNvSpPr>
          <p:nvPr>
            <p:ph type="body" idx="1"/>
          </p:nvPr>
        </p:nvSpPr>
        <p:spPr>
          <a:xfrm>
            <a:off x="819150" y="1990725"/>
            <a:ext cx="7505700" cy="2448000"/>
          </a:xfrm>
          <a:prstGeom prst="rect">
            <a:avLst/>
          </a:prstGeom>
          <a:noFill/>
          <a:ln>
            <a:noFill/>
          </a:ln>
        </p:spPr>
        <p:txBody>
          <a:bodyPr spcFirstLastPara="1" wrap="square" lIns="91425" tIns="91425" rIns="91425" bIns="91425" anchor="t" anchorCtr="0"/>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43" name="Google Shape;43;p3"/>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44"/>
        <p:cNvGrpSpPr/>
        <p:nvPr/>
      </p:nvGrpSpPr>
      <p:grpSpPr>
        <a:xfrm>
          <a:off x="0" y="0"/>
          <a:ext cx="0" cy="0"/>
          <a:chOff x="0" y="0"/>
          <a:chExt cx="0" cy="0"/>
        </a:xfrm>
      </p:grpSpPr>
      <p:sp>
        <p:nvSpPr>
          <p:cNvPr id="45" name="Google Shape;45;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4"/>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49" name="Google Shape;49;p4"/>
          <p:cNvSpPr txBox="1">
            <a:spLocks noGrp="1"/>
          </p:cNvSpPr>
          <p:nvPr>
            <p:ph type="body" idx="1"/>
          </p:nvPr>
        </p:nvSpPr>
        <p:spPr>
          <a:xfrm>
            <a:off x="819150" y="1990725"/>
            <a:ext cx="3686100" cy="2448000"/>
          </a:xfrm>
          <a:prstGeom prst="rect">
            <a:avLst/>
          </a:prstGeom>
          <a:noFill/>
          <a:ln>
            <a:noFill/>
          </a:ln>
        </p:spPr>
        <p:txBody>
          <a:bodyPr spcFirstLastPara="1" wrap="square" lIns="91425" tIns="91425" rIns="91425" bIns="91425" anchor="t" anchorCtr="0"/>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50" name="Google Shape;50;p4"/>
          <p:cNvSpPr txBox="1">
            <a:spLocks noGrp="1"/>
          </p:cNvSpPr>
          <p:nvPr>
            <p:ph type="body" idx="2"/>
          </p:nvPr>
        </p:nvSpPr>
        <p:spPr>
          <a:xfrm>
            <a:off x="4638675" y="1990725"/>
            <a:ext cx="3686100" cy="2448000"/>
          </a:xfrm>
          <a:prstGeom prst="rect">
            <a:avLst/>
          </a:prstGeom>
          <a:noFill/>
          <a:ln>
            <a:noFill/>
          </a:ln>
        </p:spPr>
        <p:txBody>
          <a:bodyPr spcFirstLastPara="1" wrap="square" lIns="91425" tIns="91425" rIns="91425" bIns="91425" anchor="t" anchorCtr="0"/>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51" name="Google Shape;51;p4"/>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52"/>
        <p:cNvGrpSpPr/>
        <p:nvPr/>
      </p:nvGrpSpPr>
      <p:grpSpPr>
        <a:xfrm>
          <a:off x="0" y="0"/>
          <a:ext cx="0" cy="0"/>
          <a:chOff x="0" y="0"/>
          <a:chExt cx="0" cy="0"/>
        </a:xfrm>
      </p:grpSpPr>
      <p:sp>
        <p:nvSpPr>
          <p:cNvPr id="53" name="Google Shape;53;p5"/>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4" name="Google Shape;54;p5"/>
          <p:cNvGrpSpPr/>
          <p:nvPr/>
        </p:nvGrpSpPr>
        <p:grpSpPr>
          <a:xfrm>
            <a:off x="5594190" y="3961115"/>
            <a:ext cx="2910144" cy="1182340"/>
            <a:chOff x="6917201" y="0"/>
            <a:chExt cx="2227777" cy="863400"/>
          </a:xfrm>
        </p:grpSpPr>
        <p:sp>
          <p:nvSpPr>
            <p:cNvPr id="55" name="Google Shape;55;p5"/>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5"/>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5"/>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8" name="Google Shape;58;p5"/>
          <p:cNvGrpSpPr/>
          <p:nvPr/>
        </p:nvGrpSpPr>
        <p:grpSpPr>
          <a:xfrm>
            <a:off x="199149" y="2"/>
            <a:ext cx="2795413" cy="1083308"/>
            <a:chOff x="6917201" y="0"/>
            <a:chExt cx="2227777" cy="863400"/>
          </a:xfrm>
        </p:grpSpPr>
        <p:sp>
          <p:nvSpPr>
            <p:cNvPr id="59" name="Google Shape;59;p5"/>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5"/>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5"/>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2" name="Google Shape;62;p5"/>
          <p:cNvSpPr txBox="1">
            <a:spLocks noGrp="1"/>
          </p:cNvSpPr>
          <p:nvPr>
            <p:ph type="title"/>
          </p:nvPr>
        </p:nvSpPr>
        <p:spPr>
          <a:xfrm>
            <a:off x="1888684" y="1746100"/>
            <a:ext cx="5377500" cy="1646100"/>
          </a:xfrm>
          <a:prstGeom prst="rect">
            <a:avLst/>
          </a:prstGeom>
          <a:noFill/>
          <a:ln>
            <a:noFill/>
          </a:ln>
        </p:spPr>
        <p:txBody>
          <a:bodyPr spcFirstLastPara="1" wrap="square" lIns="91425" tIns="91425" rIns="91425" bIns="91425" anchor="ctr" anchorCtr="0"/>
          <a:lstStyle>
            <a:lvl1pPr lvl="0" algn="ctr">
              <a:lnSpc>
                <a:spcPct val="100000"/>
              </a:lnSpc>
              <a:spcBef>
                <a:spcPts val="0"/>
              </a:spcBef>
              <a:spcAft>
                <a:spcPts val="0"/>
              </a:spcAft>
              <a:buClr>
                <a:schemeClr val="dk2"/>
              </a:buClr>
              <a:buSzPts val="3200"/>
              <a:buNone/>
              <a:defRPr sz="3200">
                <a:solidFill>
                  <a:schemeClr val="dk2"/>
                </a:solidFill>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6"/>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7"/>
          <p:cNvSpPr txBox="1">
            <a:spLocks noGrp="1"/>
          </p:cNvSpPr>
          <p:nvPr>
            <p:ph type="title"/>
          </p:nvPr>
        </p:nvSpPr>
        <p:spPr>
          <a:xfrm>
            <a:off x="819150" y="845600"/>
            <a:ext cx="3709200" cy="13830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a:noFill/>
          <a:ln>
            <a:noFill/>
          </a:ln>
        </p:spPr>
        <p:txBody>
          <a:bodyPr spcFirstLastPara="1" wrap="square" lIns="91425" tIns="91425" rIns="91425" bIns="91425" anchor="t" anchorCtr="0"/>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9" name="Google Shape;89;p8"/>
          <p:cNvGrpSpPr/>
          <p:nvPr/>
        </p:nvGrpSpPr>
        <p:grpSpPr>
          <a:xfrm>
            <a:off x="5886353" y="1243"/>
            <a:ext cx="3257454"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3" name="Google Shape;93;p8"/>
          <p:cNvSpPr txBox="1">
            <a:spLocks noGrp="1"/>
          </p:cNvSpPr>
          <p:nvPr>
            <p:ph type="title"/>
          </p:nvPr>
        </p:nvSpPr>
        <p:spPr>
          <a:xfrm>
            <a:off x="1393929" y="1301146"/>
            <a:ext cx="6366900" cy="2539200"/>
          </a:xfrm>
          <a:prstGeom prst="rect">
            <a:avLst/>
          </a:prstGeom>
          <a:noFill/>
          <a:ln>
            <a:noFill/>
          </a:ln>
        </p:spPr>
        <p:txBody>
          <a:bodyPr spcFirstLastPara="1" wrap="square" lIns="91425" tIns="91425" rIns="91425" bIns="91425" anchor="ctr" anchorCtr="0"/>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3200"/>
              <a:buNone/>
              <a:defRPr sz="3200"/>
            </a:lvl2pPr>
            <a:lvl3pPr lvl="2" algn="ctr">
              <a:lnSpc>
                <a:spcPct val="100000"/>
              </a:lnSpc>
              <a:spcBef>
                <a:spcPts val="0"/>
              </a:spcBef>
              <a:spcAft>
                <a:spcPts val="0"/>
              </a:spcAft>
              <a:buSzPts val="3200"/>
              <a:buNone/>
              <a:defRPr sz="3200"/>
            </a:lvl3pPr>
            <a:lvl4pPr lvl="3" algn="ctr">
              <a:lnSpc>
                <a:spcPct val="100000"/>
              </a:lnSpc>
              <a:spcBef>
                <a:spcPts val="0"/>
              </a:spcBef>
              <a:spcAft>
                <a:spcPts val="0"/>
              </a:spcAft>
              <a:buSzPts val="3200"/>
              <a:buNone/>
              <a:defRPr sz="3200"/>
            </a:lvl4pPr>
            <a:lvl5pPr lvl="4" algn="ctr">
              <a:lnSpc>
                <a:spcPct val="100000"/>
              </a:lnSpc>
              <a:spcBef>
                <a:spcPts val="0"/>
              </a:spcBef>
              <a:spcAft>
                <a:spcPts val="0"/>
              </a:spcAft>
              <a:buSzPts val="3200"/>
              <a:buNone/>
              <a:defRPr sz="3200"/>
            </a:lvl5pPr>
            <a:lvl6pPr lvl="5" algn="ctr">
              <a:lnSpc>
                <a:spcPct val="100000"/>
              </a:lnSpc>
              <a:spcBef>
                <a:spcPts val="0"/>
              </a:spcBef>
              <a:spcAft>
                <a:spcPts val="0"/>
              </a:spcAft>
              <a:buSzPts val="3200"/>
              <a:buNone/>
              <a:defRPr sz="3200"/>
            </a:lvl6pPr>
            <a:lvl7pPr lvl="6" algn="ctr">
              <a:lnSpc>
                <a:spcPct val="100000"/>
              </a:lnSpc>
              <a:spcBef>
                <a:spcPts val="0"/>
              </a:spcBef>
              <a:spcAft>
                <a:spcPts val="0"/>
              </a:spcAft>
              <a:buSzPts val="3200"/>
              <a:buNone/>
              <a:defRPr sz="3200"/>
            </a:lvl7pPr>
            <a:lvl8pPr lvl="7" algn="ctr">
              <a:lnSpc>
                <a:spcPct val="100000"/>
              </a:lnSpc>
              <a:spcBef>
                <a:spcPts val="0"/>
              </a:spcBef>
              <a:spcAft>
                <a:spcPts val="0"/>
              </a:spcAft>
              <a:buSzPts val="3200"/>
              <a:buNone/>
              <a:defRPr sz="3200"/>
            </a:lvl8pPr>
            <a:lvl9pPr lvl="8" algn="ctr">
              <a:lnSpc>
                <a:spcPct val="100000"/>
              </a:lnSpc>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9"/>
          <p:cNvSpPr txBox="1">
            <a:spLocks noGrp="1"/>
          </p:cNvSpPr>
          <p:nvPr>
            <p:ph type="title"/>
          </p:nvPr>
        </p:nvSpPr>
        <p:spPr>
          <a:xfrm>
            <a:off x="819150" y="845600"/>
            <a:ext cx="6424200" cy="7050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a:noFill/>
          <a:ln>
            <a:noFill/>
          </a:ln>
        </p:spPr>
        <p:txBody>
          <a:bodyPr spcFirstLastPara="1" wrap="square" lIns="91425" tIns="91425" rIns="91425" bIns="91425" anchor="t" anchorCtr="0"/>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0"/>
          <p:cNvSpPr txBox="1">
            <a:spLocks noGrp="1"/>
          </p:cNvSpPr>
          <p:nvPr>
            <p:ph type="body" idx="1"/>
          </p:nvPr>
        </p:nvSpPr>
        <p:spPr>
          <a:xfrm>
            <a:off x="328025" y="4163500"/>
            <a:ext cx="7415100" cy="605100"/>
          </a:xfrm>
          <a:prstGeom prst="rect">
            <a:avLst/>
          </a:prstGeom>
          <a:noFill/>
          <a:ln>
            <a:noFill/>
          </a:ln>
        </p:spPr>
        <p:txBody>
          <a:bodyPr spcFirstLastPara="1" wrap="square" lIns="91425" tIns="91425" rIns="91425" bIns="91425" anchor="b" anchorCtr="0"/>
          <a:lstStyle>
            <a:lvl1pPr marL="457200" lvl="0" indent="-228600" algn="l">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1pPr>
            <a:lvl2pPr marR="0" lvl="1"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160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8.gif"/><Relationship Id="rId5" Type="http://schemas.openxmlformats.org/officeDocument/2006/relationships/image" Target="../media/image7.tiff"/><Relationship Id="rId4" Type="http://schemas.openxmlformats.org/officeDocument/2006/relationships/image" Target="../media/image6.tif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487351" y="1672953"/>
            <a:ext cx="4201187" cy="1176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800"/>
              <a:buNone/>
            </a:pPr>
            <a:r>
              <a:rPr lang="en"/>
              <a:t>Arizona and the  Colorado River</a:t>
            </a:r>
            <a:endParaRPr/>
          </a:p>
        </p:txBody>
      </p:sp>
      <p:pic>
        <p:nvPicPr>
          <p:cNvPr id="129" name="Google Shape;129;p13"/>
          <p:cNvPicPr preferRelativeResize="0"/>
          <p:nvPr/>
        </p:nvPicPr>
        <p:blipFill rotWithShape="1">
          <a:blip r:embed="rId3">
            <a:alphaModFix/>
          </a:blip>
          <a:srcRect/>
          <a:stretch/>
        </p:blipFill>
        <p:spPr>
          <a:xfrm>
            <a:off x="5012817" y="1026156"/>
            <a:ext cx="3367212" cy="321562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5"/>
          <p:cNvSpPr txBox="1">
            <a:spLocks noGrp="1"/>
          </p:cNvSpPr>
          <p:nvPr>
            <p:ph type="title"/>
          </p:nvPr>
        </p:nvSpPr>
        <p:spPr>
          <a:xfrm>
            <a:off x="711058" y="548405"/>
            <a:ext cx="7505700" cy="95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Where does the Colorado River Start?</a:t>
            </a:r>
            <a:endParaRPr/>
          </a:p>
        </p:txBody>
      </p:sp>
      <p:sp>
        <p:nvSpPr>
          <p:cNvPr id="141" name="Google Shape;141;p15"/>
          <p:cNvSpPr txBox="1">
            <a:spLocks noGrp="1"/>
          </p:cNvSpPr>
          <p:nvPr>
            <p:ph type="body" idx="1"/>
          </p:nvPr>
        </p:nvSpPr>
        <p:spPr>
          <a:xfrm>
            <a:off x="778615" y="1274755"/>
            <a:ext cx="3686100" cy="3520892"/>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300"/>
              <a:buNone/>
            </a:pPr>
            <a:r>
              <a:rPr lang="en" sz="1800">
                <a:solidFill>
                  <a:srgbClr val="222222"/>
                </a:solidFill>
                <a:highlight>
                  <a:srgbClr val="FFFFFF"/>
                </a:highlight>
                <a:latin typeface="Arial"/>
                <a:ea typeface="Arial"/>
                <a:cs typeface="Arial"/>
                <a:sym typeface="Arial"/>
              </a:rPr>
              <a:t>If you ask Colorado, they say the headwaters for the Colorado River are in the </a:t>
            </a:r>
            <a:r>
              <a:rPr lang="en" sz="1050">
                <a:solidFill>
                  <a:srgbClr val="222222"/>
                </a:solidFill>
                <a:highlight>
                  <a:srgbClr val="FFFFFF"/>
                </a:highlight>
                <a:latin typeface="Arial"/>
                <a:ea typeface="Arial"/>
                <a:cs typeface="Arial"/>
                <a:sym typeface="Arial"/>
              </a:rPr>
              <a:t> </a:t>
            </a:r>
            <a:r>
              <a:rPr lang="en" sz="1800">
                <a:solidFill>
                  <a:srgbClr val="222222"/>
                </a:solidFill>
                <a:highlight>
                  <a:srgbClr val="FFFFFF"/>
                </a:highlight>
                <a:latin typeface="Arial"/>
                <a:ea typeface="Arial"/>
                <a:cs typeface="Arial"/>
                <a:sym typeface="Arial"/>
              </a:rPr>
              <a:t>Rocky Mountains at La Poudre Lake in northern Colorado.</a:t>
            </a:r>
            <a:endParaRPr sz="1800">
              <a:latin typeface="Arial"/>
              <a:ea typeface="Arial"/>
              <a:cs typeface="Arial"/>
              <a:sym typeface="Arial"/>
            </a:endParaRPr>
          </a:p>
          <a:p>
            <a:pPr marL="0" lvl="0" indent="0" algn="l" rtl="0">
              <a:lnSpc>
                <a:spcPct val="115000"/>
              </a:lnSpc>
              <a:spcBef>
                <a:spcPts val="1600"/>
              </a:spcBef>
              <a:spcAft>
                <a:spcPts val="0"/>
              </a:spcAft>
              <a:buSzPts val="1300"/>
              <a:buNone/>
            </a:pPr>
            <a:r>
              <a:rPr lang="en" sz="1800">
                <a:latin typeface="Arial"/>
                <a:ea typeface="Arial"/>
                <a:cs typeface="Arial"/>
                <a:sym typeface="Arial"/>
              </a:rPr>
              <a:t>If you ask Wyoming, they claim the headwaters for the Colorado River begin at the Green River.</a:t>
            </a:r>
            <a:endParaRPr sz="1800"/>
          </a:p>
          <a:p>
            <a:pPr marL="0" lvl="0" indent="0" algn="l" rtl="0">
              <a:lnSpc>
                <a:spcPct val="115000"/>
              </a:lnSpc>
              <a:spcBef>
                <a:spcPts val="1600"/>
              </a:spcBef>
              <a:spcAft>
                <a:spcPts val="0"/>
              </a:spcAft>
              <a:buSzPts val="1300"/>
              <a:buNone/>
            </a:pPr>
            <a:endParaRPr sz="1800"/>
          </a:p>
          <a:p>
            <a:pPr marL="0" lvl="0" indent="0" algn="l" rtl="0">
              <a:lnSpc>
                <a:spcPct val="115000"/>
              </a:lnSpc>
              <a:spcBef>
                <a:spcPts val="1600"/>
              </a:spcBef>
              <a:spcAft>
                <a:spcPts val="0"/>
              </a:spcAft>
              <a:buSzPts val="1300"/>
              <a:buNone/>
            </a:pPr>
            <a:endParaRPr sz="1800"/>
          </a:p>
          <a:p>
            <a:pPr marL="0" lvl="0" indent="0" algn="l" rtl="0">
              <a:lnSpc>
                <a:spcPct val="115000"/>
              </a:lnSpc>
              <a:spcBef>
                <a:spcPts val="1600"/>
              </a:spcBef>
              <a:spcAft>
                <a:spcPts val="0"/>
              </a:spcAft>
              <a:buSzPts val="1300"/>
              <a:buNone/>
            </a:pPr>
            <a:endParaRPr sz="1800"/>
          </a:p>
          <a:p>
            <a:pPr marL="0" lvl="0" indent="0" algn="l" rtl="0">
              <a:lnSpc>
                <a:spcPct val="115000"/>
              </a:lnSpc>
              <a:spcBef>
                <a:spcPts val="1600"/>
              </a:spcBef>
              <a:spcAft>
                <a:spcPts val="1600"/>
              </a:spcAft>
              <a:buSzPts val="1300"/>
              <a:buNone/>
            </a:pPr>
            <a:endParaRPr sz="1800"/>
          </a:p>
        </p:txBody>
      </p:sp>
      <p:pic>
        <p:nvPicPr>
          <p:cNvPr id="142" name="Google Shape;142;p15"/>
          <p:cNvPicPr preferRelativeResize="0"/>
          <p:nvPr/>
        </p:nvPicPr>
        <p:blipFill rotWithShape="1">
          <a:blip r:embed="rId3">
            <a:alphaModFix/>
          </a:blip>
          <a:srcRect/>
          <a:stretch/>
        </p:blipFill>
        <p:spPr>
          <a:xfrm>
            <a:off x="4810143" y="1256323"/>
            <a:ext cx="3580584" cy="329616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6"/>
          <p:cNvSpPr txBox="1">
            <a:spLocks noGrp="1"/>
          </p:cNvSpPr>
          <p:nvPr>
            <p:ph type="title"/>
          </p:nvPr>
        </p:nvSpPr>
        <p:spPr>
          <a:xfrm>
            <a:off x="567489" y="467352"/>
            <a:ext cx="8025912" cy="95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How does the Colorado River get to Arizona?</a:t>
            </a:r>
            <a:endParaRPr/>
          </a:p>
        </p:txBody>
      </p:sp>
      <p:sp>
        <p:nvSpPr>
          <p:cNvPr id="148" name="Google Shape;148;p16"/>
          <p:cNvSpPr txBox="1">
            <a:spLocks noGrp="1"/>
          </p:cNvSpPr>
          <p:nvPr>
            <p:ph type="body" idx="1"/>
          </p:nvPr>
        </p:nvSpPr>
        <p:spPr>
          <a:xfrm>
            <a:off x="400289" y="986148"/>
            <a:ext cx="4031527" cy="463354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300"/>
              <a:buNone/>
            </a:pPr>
            <a:r>
              <a:rPr lang="en" sz="1800" dirty="0">
                <a:solidFill>
                  <a:srgbClr val="222222"/>
                </a:solidFill>
                <a:highlight>
                  <a:srgbClr val="FFFFFF"/>
                </a:highlight>
                <a:latin typeface="Arial"/>
                <a:ea typeface="Arial"/>
                <a:cs typeface="Arial"/>
                <a:sym typeface="Arial"/>
              </a:rPr>
              <a:t> The river flows southwest through the Colorado Plateau of western Colorado, through southeastern Utah and through northwestern Arizona where it flows through the Grand Canyon. It turns south near Las Vegas, Nevada, forming the Arizona–Nevada  border at Lake Mead and the Arizona–California border a few miles below Davis Dam. </a:t>
            </a:r>
            <a:endParaRPr dirty="0"/>
          </a:p>
        </p:txBody>
      </p:sp>
      <p:pic>
        <p:nvPicPr>
          <p:cNvPr id="149" name="Google Shape;149;p16"/>
          <p:cNvPicPr preferRelativeResize="0"/>
          <p:nvPr/>
        </p:nvPicPr>
        <p:blipFill rotWithShape="1">
          <a:blip r:embed="rId3">
            <a:alphaModFix/>
          </a:blip>
          <a:srcRect/>
          <a:stretch/>
        </p:blipFill>
        <p:spPr>
          <a:xfrm>
            <a:off x="4810143" y="1256323"/>
            <a:ext cx="3580584" cy="329616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7"/>
          <p:cNvSpPr txBox="1">
            <a:spLocks noGrp="1"/>
          </p:cNvSpPr>
          <p:nvPr>
            <p:ph type="title"/>
          </p:nvPr>
        </p:nvSpPr>
        <p:spPr>
          <a:xfrm>
            <a:off x="131030" y="256257"/>
            <a:ext cx="8789100" cy="658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sz="2400"/>
              <a:t>What are the two basins of the Colorado River?</a:t>
            </a:r>
            <a:endParaRPr sz="2400"/>
          </a:p>
        </p:txBody>
      </p:sp>
      <p:pic>
        <p:nvPicPr>
          <p:cNvPr id="155" name="Google Shape;155;p17"/>
          <p:cNvPicPr preferRelativeResize="0"/>
          <p:nvPr/>
        </p:nvPicPr>
        <p:blipFill rotWithShape="1">
          <a:blip r:embed="rId3">
            <a:alphaModFix/>
          </a:blip>
          <a:srcRect/>
          <a:stretch/>
        </p:blipFill>
        <p:spPr>
          <a:xfrm>
            <a:off x="1810559" y="1036772"/>
            <a:ext cx="5053352" cy="374536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8"/>
          <p:cNvSpPr txBox="1">
            <a:spLocks noGrp="1"/>
          </p:cNvSpPr>
          <p:nvPr>
            <p:ph type="title"/>
          </p:nvPr>
        </p:nvSpPr>
        <p:spPr>
          <a:xfrm>
            <a:off x="601579" y="453843"/>
            <a:ext cx="7736782" cy="95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dirty="0"/>
              <a:t>What are the objectives for today’s activity?</a:t>
            </a:r>
            <a:endParaRPr dirty="0"/>
          </a:p>
        </p:txBody>
      </p:sp>
      <p:sp>
        <p:nvSpPr>
          <p:cNvPr id="161" name="Google Shape;161;p18"/>
          <p:cNvSpPr txBox="1">
            <a:spLocks noGrp="1"/>
          </p:cNvSpPr>
          <p:nvPr>
            <p:ph type="body" idx="1"/>
          </p:nvPr>
        </p:nvSpPr>
        <p:spPr>
          <a:xfrm>
            <a:off x="819150" y="1342299"/>
            <a:ext cx="7505700" cy="3372294"/>
          </a:xfrm>
          <a:prstGeom prst="rect">
            <a:avLst/>
          </a:prstGeom>
          <a:noFill/>
          <a:ln>
            <a:noFill/>
          </a:ln>
        </p:spPr>
        <p:txBody>
          <a:bodyPr spcFirstLastPara="1" wrap="square" lIns="91425" tIns="91425" rIns="91425" bIns="91425" anchor="t" anchorCtr="0">
            <a:noAutofit/>
          </a:bodyPr>
          <a:lstStyle/>
          <a:p>
            <a:pPr marL="146050" lvl="0" indent="0" algn="l" rtl="0">
              <a:lnSpc>
                <a:spcPct val="115000"/>
              </a:lnSpc>
              <a:spcBef>
                <a:spcPts val="0"/>
              </a:spcBef>
              <a:spcAft>
                <a:spcPts val="0"/>
              </a:spcAft>
              <a:buSzPts val="1300"/>
              <a:buNone/>
            </a:pPr>
            <a:r>
              <a:rPr lang="en" sz="2400" dirty="0"/>
              <a:t>You will:</a:t>
            </a:r>
            <a:endParaRPr dirty="0"/>
          </a:p>
          <a:p>
            <a:pPr marL="457200" lvl="0" indent="-311150" algn="l" rtl="0">
              <a:lnSpc>
                <a:spcPct val="115000"/>
              </a:lnSpc>
              <a:spcBef>
                <a:spcPts val="0"/>
              </a:spcBef>
              <a:spcAft>
                <a:spcPts val="0"/>
              </a:spcAft>
              <a:buSzPts val="1300"/>
              <a:buChar char="●"/>
            </a:pPr>
            <a:r>
              <a:rPr lang="en" sz="2000" dirty="0"/>
              <a:t>Identify the locations of important dams along the Arizona portion of the Colorado River.</a:t>
            </a:r>
            <a:endParaRPr dirty="0"/>
          </a:p>
          <a:p>
            <a:pPr marL="457200" lvl="0" indent="-311150" algn="l" rtl="0">
              <a:lnSpc>
                <a:spcPct val="115000"/>
              </a:lnSpc>
              <a:spcBef>
                <a:spcPts val="0"/>
              </a:spcBef>
              <a:spcAft>
                <a:spcPts val="0"/>
              </a:spcAft>
              <a:buSzPts val="1300"/>
              <a:buChar char="●"/>
            </a:pPr>
            <a:r>
              <a:rPr lang="en" sz="2000" dirty="0"/>
              <a:t>Identify prominent cities/towns along the Colorado River as it borders Arizona.</a:t>
            </a:r>
            <a:endParaRPr dirty="0"/>
          </a:p>
          <a:p>
            <a:pPr marL="457200" lvl="0" indent="-311150" algn="l" rtl="0">
              <a:lnSpc>
                <a:spcPct val="115000"/>
              </a:lnSpc>
              <a:spcBef>
                <a:spcPts val="0"/>
              </a:spcBef>
              <a:spcAft>
                <a:spcPts val="0"/>
              </a:spcAft>
              <a:buSzPts val="1300"/>
              <a:buChar char="●"/>
            </a:pPr>
            <a:r>
              <a:rPr lang="en" sz="2000" dirty="0"/>
              <a:t>Identify and locate types of recreation found on the Arizona portion of the Colorado River.</a:t>
            </a:r>
            <a:endParaRPr dirty="0"/>
          </a:p>
          <a:p>
            <a:pPr marL="457200" lvl="0" indent="-311150" algn="l" rtl="0">
              <a:lnSpc>
                <a:spcPct val="115000"/>
              </a:lnSpc>
              <a:spcBef>
                <a:spcPts val="0"/>
              </a:spcBef>
              <a:spcAft>
                <a:spcPts val="0"/>
              </a:spcAft>
              <a:buSzPts val="1300"/>
              <a:buChar char="●"/>
            </a:pPr>
            <a:r>
              <a:rPr lang="en" sz="2000" dirty="0"/>
              <a:t>Describe how hydrology of the Colorado River has influenced the character of Arizona.  </a:t>
            </a:r>
            <a:endParaRPr dirty="0"/>
          </a:p>
          <a:p>
            <a:pPr marL="146050" lvl="0" indent="0" algn="l" rtl="0">
              <a:lnSpc>
                <a:spcPct val="115000"/>
              </a:lnSpc>
              <a:spcBef>
                <a:spcPts val="0"/>
              </a:spcBef>
              <a:spcAft>
                <a:spcPts val="0"/>
              </a:spcAft>
              <a:buSzPts val="1300"/>
              <a:buNone/>
            </a:pPr>
            <a:r>
              <a:rPr lang="en" sz="2400" dirty="0"/>
              <a:t>  </a:t>
            </a:r>
            <a:endParaRPr sz="2400" dirty="0"/>
          </a:p>
          <a:p>
            <a:pPr marL="0" lvl="0" indent="0" algn="l" rtl="0">
              <a:lnSpc>
                <a:spcPct val="115000"/>
              </a:lnSpc>
              <a:spcBef>
                <a:spcPts val="1600"/>
              </a:spcBef>
              <a:spcAft>
                <a:spcPts val="1600"/>
              </a:spcAft>
              <a:buSzPts val="1300"/>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9"/>
          <p:cNvSpPr txBox="1">
            <a:spLocks noGrp="1"/>
          </p:cNvSpPr>
          <p:nvPr>
            <p:ph type="body" idx="1"/>
          </p:nvPr>
        </p:nvSpPr>
        <p:spPr>
          <a:xfrm>
            <a:off x="575940" y="1112648"/>
            <a:ext cx="3686100" cy="3322993"/>
          </a:xfrm>
          <a:prstGeom prst="rect">
            <a:avLst/>
          </a:prstGeom>
          <a:noFill/>
          <a:ln>
            <a:noFill/>
          </a:ln>
        </p:spPr>
        <p:txBody>
          <a:bodyPr spcFirstLastPara="1" wrap="square" lIns="91425" tIns="91425" rIns="91425" bIns="91425" anchor="t" anchorCtr="0">
            <a:noAutofit/>
          </a:bodyPr>
          <a:lstStyle/>
          <a:p>
            <a:pPr marL="146050" indent="0">
              <a:buNone/>
            </a:pPr>
            <a:r>
              <a:rPr lang="en" sz="2000" dirty="0">
                <a:solidFill>
                  <a:schemeClr val="lt1"/>
                </a:solidFill>
              </a:rPr>
              <a:t>What are the major dams on the AZ portion of the Colorado River? </a:t>
            </a:r>
            <a:r>
              <a:rPr lang="en-US" sz="2000" dirty="0">
                <a:solidFill>
                  <a:schemeClr val="accent6"/>
                </a:solidFill>
              </a:rPr>
              <a:t>blue cubes</a:t>
            </a:r>
            <a:endParaRPr lang="en-US" sz="2000" dirty="0"/>
          </a:p>
          <a:p>
            <a:pPr marL="146050" lvl="0" indent="0" algn="l" rtl="0">
              <a:lnSpc>
                <a:spcPct val="115000"/>
              </a:lnSpc>
              <a:spcBef>
                <a:spcPts val="0"/>
              </a:spcBef>
              <a:spcAft>
                <a:spcPts val="0"/>
              </a:spcAft>
              <a:buSzPts val="1300"/>
              <a:buNone/>
            </a:pPr>
            <a:endParaRPr lang="en" sz="2000" dirty="0">
              <a:solidFill>
                <a:schemeClr val="lt1"/>
              </a:solidFill>
            </a:endParaRPr>
          </a:p>
          <a:p>
            <a:pPr marL="146050" lvl="0" indent="0" algn="l" rtl="0">
              <a:lnSpc>
                <a:spcPct val="115000"/>
              </a:lnSpc>
              <a:spcBef>
                <a:spcPts val="0"/>
              </a:spcBef>
              <a:spcAft>
                <a:spcPts val="0"/>
              </a:spcAft>
              <a:buSzPts val="1300"/>
              <a:buNone/>
            </a:pPr>
            <a:endParaRPr lang="en" sz="2000" dirty="0">
              <a:solidFill>
                <a:schemeClr val="lt1"/>
              </a:solidFill>
            </a:endParaRPr>
          </a:p>
          <a:p>
            <a:pPr marL="146050" indent="0">
              <a:buNone/>
            </a:pPr>
            <a:r>
              <a:rPr lang="en-US" sz="2000" dirty="0">
                <a:solidFill>
                  <a:schemeClr val="lt1"/>
                </a:solidFill>
              </a:rPr>
              <a:t>What are the major cities on the AZ portion of the Colorado River?  </a:t>
            </a:r>
            <a:r>
              <a:rPr lang="en-US" sz="2000" dirty="0">
                <a:solidFill>
                  <a:srgbClr val="FF0000"/>
                </a:solidFill>
              </a:rPr>
              <a:t>red cubes</a:t>
            </a:r>
            <a:endParaRPr lang="en-US" sz="2000" dirty="0"/>
          </a:p>
        </p:txBody>
      </p:sp>
      <p:pic>
        <p:nvPicPr>
          <p:cNvPr id="167" name="Google Shape;167;p19" descr="AZ-DAMS.PDF"/>
          <p:cNvPicPr preferRelativeResize="0"/>
          <p:nvPr/>
        </p:nvPicPr>
        <p:blipFill rotWithShape="1">
          <a:blip r:embed="rId3">
            <a:alphaModFix/>
          </a:blip>
          <a:srcRect/>
          <a:stretch/>
        </p:blipFill>
        <p:spPr>
          <a:xfrm>
            <a:off x="4296700" y="219938"/>
            <a:ext cx="3580584" cy="463369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9"/>
          <p:cNvSpPr txBox="1">
            <a:spLocks noGrp="1"/>
          </p:cNvSpPr>
          <p:nvPr>
            <p:ph type="body" idx="1"/>
          </p:nvPr>
        </p:nvSpPr>
        <p:spPr>
          <a:xfrm>
            <a:off x="575940" y="352926"/>
            <a:ext cx="4822228" cy="4331369"/>
          </a:xfrm>
          <a:prstGeom prst="rect">
            <a:avLst/>
          </a:prstGeom>
          <a:solidFill>
            <a:schemeClr val="tx2"/>
          </a:solidFill>
          <a:ln>
            <a:noFill/>
          </a:ln>
        </p:spPr>
        <p:txBody>
          <a:bodyPr spcFirstLastPara="1" wrap="square" lIns="91425" tIns="91425" rIns="91425" bIns="91425" anchor="t" anchorCtr="0">
            <a:noAutofit/>
          </a:bodyPr>
          <a:lstStyle/>
          <a:p>
            <a:pPr marL="146050" indent="0">
              <a:buNone/>
            </a:pPr>
            <a:r>
              <a:rPr lang="en-US" sz="2000" dirty="0">
                <a:solidFill>
                  <a:schemeClr val="lt1"/>
                </a:solidFill>
              </a:rPr>
              <a:t>Why was the dam built?</a:t>
            </a:r>
            <a:r>
              <a:rPr lang="en" sz="2000" dirty="0">
                <a:solidFill>
                  <a:schemeClr val="lt1"/>
                </a:solidFill>
              </a:rPr>
              <a:t>  </a:t>
            </a:r>
            <a:r>
              <a:rPr lang="en-US" sz="2000" dirty="0">
                <a:solidFill>
                  <a:schemeClr val="lt1"/>
                </a:solidFill>
              </a:rPr>
              <a:t>What are its current uses?</a:t>
            </a:r>
          </a:p>
          <a:p>
            <a:pPr marL="285750" lvl="0" indent="-285750">
              <a:lnSpc>
                <a:spcPct val="100000"/>
              </a:lnSpc>
              <a:buFont typeface="Wingdings" pitchFamily="2" charset="2"/>
              <a:buChar char="ü"/>
            </a:pPr>
            <a:r>
              <a:rPr lang="en-US" sz="1800" b="1" dirty="0">
                <a:solidFill>
                  <a:srgbClr val="FFE471"/>
                </a:solidFill>
              </a:rPr>
              <a:t>Yellow</a:t>
            </a:r>
            <a:r>
              <a:rPr lang="en-US" sz="1800" dirty="0"/>
              <a:t> cube = electric power </a:t>
            </a:r>
          </a:p>
          <a:p>
            <a:pPr marL="285750" lvl="0" indent="-285750">
              <a:lnSpc>
                <a:spcPct val="100000"/>
              </a:lnSpc>
              <a:spcBef>
                <a:spcPts val="1600"/>
              </a:spcBef>
              <a:buFont typeface="Wingdings" pitchFamily="2" charset="2"/>
              <a:buChar char="ü"/>
            </a:pPr>
            <a:r>
              <a:rPr lang="en-US" sz="1800" b="1" dirty="0">
                <a:solidFill>
                  <a:schemeClr val="accent4">
                    <a:lumMod val="50000"/>
                  </a:schemeClr>
                </a:solidFill>
              </a:rPr>
              <a:t>Green</a:t>
            </a:r>
            <a:r>
              <a:rPr lang="en-US" sz="1800" dirty="0"/>
              <a:t> cube = agriculture/farming</a:t>
            </a:r>
          </a:p>
          <a:p>
            <a:pPr marL="285750" lvl="0" indent="-285750">
              <a:lnSpc>
                <a:spcPct val="100000"/>
              </a:lnSpc>
              <a:spcBef>
                <a:spcPts val="1600"/>
              </a:spcBef>
              <a:buFont typeface="Wingdings" pitchFamily="2" charset="2"/>
              <a:buChar char="ü"/>
            </a:pPr>
            <a:r>
              <a:rPr lang="en-US" sz="1800" b="1" dirty="0">
                <a:solidFill>
                  <a:schemeClr val="accent3">
                    <a:lumMod val="75000"/>
                  </a:schemeClr>
                </a:solidFill>
              </a:rPr>
              <a:t>Brown</a:t>
            </a:r>
            <a:r>
              <a:rPr lang="en-US" sz="1800" dirty="0"/>
              <a:t> cube = diverting water into canals</a:t>
            </a:r>
          </a:p>
          <a:p>
            <a:pPr marL="285750" lvl="0" indent="-285750">
              <a:lnSpc>
                <a:spcPct val="100000"/>
              </a:lnSpc>
              <a:spcBef>
                <a:spcPts val="1600"/>
              </a:spcBef>
              <a:buFont typeface="Wingdings" pitchFamily="2" charset="2"/>
              <a:buChar char="ü"/>
            </a:pPr>
            <a:r>
              <a:rPr lang="en-US" sz="1800" b="1" dirty="0">
                <a:solidFill>
                  <a:schemeClr val="tx1">
                    <a:lumMod val="50000"/>
                  </a:schemeClr>
                </a:solidFill>
              </a:rPr>
              <a:t>Gray</a:t>
            </a:r>
            <a:r>
              <a:rPr lang="en-US" sz="1800" dirty="0"/>
              <a:t> cube = fishing</a:t>
            </a:r>
          </a:p>
          <a:p>
            <a:pPr marL="285750" lvl="0" indent="-285750">
              <a:lnSpc>
                <a:spcPct val="100000"/>
              </a:lnSpc>
              <a:spcBef>
                <a:spcPts val="1600"/>
              </a:spcBef>
              <a:buFont typeface="Wingdings" pitchFamily="2" charset="2"/>
              <a:buChar char="ü"/>
            </a:pPr>
            <a:r>
              <a:rPr lang="en-US" sz="1800" b="1" dirty="0"/>
              <a:t>White</a:t>
            </a:r>
            <a:r>
              <a:rPr lang="en-US" sz="1800" dirty="0"/>
              <a:t> cube = prevent flooding</a:t>
            </a:r>
          </a:p>
          <a:p>
            <a:pPr marL="285750" lvl="0" indent="-285750">
              <a:lnSpc>
                <a:spcPct val="100000"/>
              </a:lnSpc>
              <a:spcBef>
                <a:spcPts val="1600"/>
              </a:spcBef>
              <a:buFont typeface="Wingdings" pitchFamily="2" charset="2"/>
              <a:buChar char="ü"/>
            </a:pPr>
            <a:r>
              <a:rPr lang="en-US" sz="1800" b="1" dirty="0">
                <a:solidFill>
                  <a:srgbClr val="FF9300"/>
                </a:solidFill>
              </a:rPr>
              <a:t>Orange</a:t>
            </a:r>
            <a:r>
              <a:rPr lang="en-US" sz="1800" dirty="0"/>
              <a:t> cube = desilting, desalting</a:t>
            </a:r>
          </a:p>
          <a:p>
            <a:pPr marL="285750" lvl="0" indent="-285750">
              <a:lnSpc>
                <a:spcPct val="100000"/>
              </a:lnSpc>
              <a:spcBef>
                <a:spcPts val="1600"/>
              </a:spcBef>
              <a:buFont typeface="Wingdings" pitchFamily="2" charset="2"/>
              <a:buChar char="ü"/>
            </a:pPr>
            <a:r>
              <a:rPr lang="en-US" sz="1800" b="1" dirty="0"/>
              <a:t>Black</a:t>
            </a:r>
            <a:r>
              <a:rPr lang="en-US" sz="1800" dirty="0"/>
              <a:t> cube = other uses</a:t>
            </a:r>
          </a:p>
          <a:p>
            <a:pPr marL="146050" indent="0">
              <a:buNone/>
            </a:pPr>
            <a:endParaRPr lang="en-US" sz="2000" dirty="0">
              <a:solidFill>
                <a:schemeClr val="lt1"/>
              </a:solidFill>
            </a:endParaRPr>
          </a:p>
          <a:p>
            <a:pPr marL="146050" indent="0">
              <a:buNone/>
            </a:pPr>
            <a:endParaRPr lang="en-US" sz="2000" dirty="0"/>
          </a:p>
        </p:txBody>
      </p:sp>
      <p:pic>
        <p:nvPicPr>
          <p:cNvPr id="167" name="Google Shape;167;p19" descr="AZ-DAMS.PDF"/>
          <p:cNvPicPr preferRelativeResize="0"/>
          <p:nvPr/>
        </p:nvPicPr>
        <p:blipFill rotWithShape="1">
          <a:blip r:embed="rId3">
            <a:alphaModFix/>
          </a:blip>
          <a:srcRect/>
          <a:stretch/>
        </p:blipFill>
        <p:spPr>
          <a:xfrm>
            <a:off x="5398168" y="227959"/>
            <a:ext cx="3257158" cy="4103409"/>
          </a:xfrm>
          <a:prstGeom prst="rect">
            <a:avLst/>
          </a:prstGeom>
          <a:noFill/>
          <a:ln>
            <a:noFill/>
          </a:ln>
        </p:spPr>
      </p:pic>
    </p:spTree>
    <p:extLst>
      <p:ext uri="{BB962C8B-B14F-4D97-AF65-F5344CB8AC3E}">
        <p14:creationId xmlns:p14="http://schemas.microsoft.com/office/powerpoint/2010/main" val="3048261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7BA7A2E-4D99-594D-B372-7975129D9979}"/>
              </a:ext>
            </a:extLst>
          </p:cNvPr>
          <p:cNvGraphicFramePr>
            <a:graphicFrameLocks noGrp="1"/>
          </p:cNvGraphicFramePr>
          <p:nvPr>
            <p:extLst>
              <p:ext uri="{D42A27DB-BD31-4B8C-83A1-F6EECF244321}">
                <p14:modId xmlns:p14="http://schemas.microsoft.com/office/powerpoint/2010/main" val="762692789"/>
              </p:ext>
            </p:extLst>
          </p:nvPr>
        </p:nvGraphicFramePr>
        <p:xfrm>
          <a:off x="1524000" y="539750"/>
          <a:ext cx="6096000" cy="415036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3543910845"/>
                    </a:ext>
                  </a:extLst>
                </a:gridCol>
                <a:gridCol w="2032000">
                  <a:extLst>
                    <a:ext uri="{9D8B030D-6E8A-4147-A177-3AD203B41FA5}">
                      <a16:colId xmlns:a16="http://schemas.microsoft.com/office/drawing/2014/main" val="3904384409"/>
                    </a:ext>
                  </a:extLst>
                </a:gridCol>
                <a:gridCol w="2032000">
                  <a:extLst>
                    <a:ext uri="{9D8B030D-6E8A-4147-A177-3AD203B41FA5}">
                      <a16:colId xmlns:a16="http://schemas.microsoft.com/office/drawing/2014/main" val="3572743615"/>
                    </a:ext>
                  </a:extLst>
                </a:gridCol>
              </a:tblGrid>
              <a:tr h="370840">
                <a:tc>
                  <a:txBody>
                    <a:bodyPr/>
                    <a:lstStyle/>
                    <a:p>
                      <a:pPr algn="ctr"/>
                      <a:r>
                        <a:rPr lang="en-US" dirty="0"/>
                        <a:t>Vocabulary Word</a:t>
                      </a:r>
                    </a:p>
                  </a:txBody>
                  <a:tcPr/>
                </a:tc>
                <a:tc>
                  <a:txBody>
                    <a:bodyPr/>
                    <a:lstStyle/>
                    <a:p>
                      <a:pPr algn="ctr"/>
                      <a:r>
                        <a:rPr lang="en-US" dirty="0"/>
                        <a:t>Definition</a:t>
                      </a:r>
                    </a:p>
                  </a:txBody>
                  <a:tcPr/>
                </a:tc>
                <a:tc>
                  <a:txBody>
                    <a:bodyPr/>
                    <a:lstStyle/>
                    <a:p>
                      <a:pPr algn="ctr"/>
                      <a:r>
                        <a:rPr lang="en-US" dirty="0"/>
                        <a:t>Illustration</a:t>
                      </a:r>
                    </a:p>
                  </a:txBody>
                  <a:tcPr/>
                </a:tc>
                <a:extLst>
                  <a:ext uri="{0D108BD9-81ED-4DB2-BD59-A6C34878D82A}">
                    <a16:rowId xmlns:a16="http://schemas.microsoft.com/office/drawing/2014/main" val="1191845684"/>
                  </a:ext>
                </a:extLst>
              </a:tr>
              <a:tr h="370840">
                <a:tc>
                  <a:txBody>
                    <a:bodyPr/>
                    <a:lstStyle/>
                    <a:p>
                      <a:r>
                        <a:rPr lang="en-US" dirty="0">
                          <a:solidFill>
                            <a:schemeClr val="bg2"/>
                          </a:solidFill>
                        </a:rPr>
                        <a:t>hydrology</a:t>
                      </a:r>
                    </a:p>
                  </a:txBody>
                  <a:tcPr/>
                </a:tc>
                <a:tc>
                  <a:txBody>
                    <a:bodyPr/>
                    <a:lstStyle/>
                    <a:p>
                      <a:r>
                        <a:rPr lang="en-US" sz="1400" b="0" i="0" u="none" strike="noStrike" cap="none" dirty="0">
                          <a:solidFill>
                            <a:schemeClr val="bg2"/>
                          </a:solidFill>
                          <a:effectLst/>
                          <a:latin typeface="+mn-lt"/>
                          <a:ea typeface="+mn-ea"/>
                          <a:cs typeface="+mn-cs"/>
                          <a:sym typeface="Arial"/>
                        </a:rPr>
                        <a:t>science dealing with water on and below the earth’s surface and in the atmosphere</a:t>
                      </a:r>
                      <a:r>
                        <a:rPr lang="en-US" dirty="0">
                          <a:solidFill>
                            <a:schemeClr val="bg2"/>
                          </a:solidFill>
                          <a:effectLst/>
                        </a:rPr>
                        <a:t> </a:t>
                      </a:r>
                    </a:p>
                    <a:p>
                      <a:endParaRPr lang="en-US" dirty="0">
                        <a:solidFill>
                          <a:schemeClr val="bg2"/>
                        </a:solidFill>
                        <a:effectLst/>
                      </a:endParaRPr>
                    </a:p>
                    <a:p>
                      <a:endParaRPr lang="en-US" dirty="0">
                        <a:solidFill>
                          <a:schemeClr val="bg2"/>
                        </a:solidFill>
                      </a:endParaRPr>
                    </a:p>
                  </a:txBody>
                  <a:tcPr/>
                </a:tc>
                <a:tc>
                  <a:txBody>
                    <a:bodyPr/>
                    <a:lstStyle/>
                    <a:p>
                      <a:endParaRPr lang="en-US" dirty="0">
                        <a:solidFill>
                          <a:schemeClr val="bg2"/>
                        </a:solidFill>
                      </a:endParaRPr>
                    </a:p>
                    <a:p>
                      <a:endParaRPr lang="en-US" dirty="0">
                        <a:solidFill>
                          <a:schemeClr val="bg2"/>
                        </a:solidFill>
                      </a:endParaRPr>
                    </a:p>
                    <a:p>
                      <a:endParaRPr lang="en-US" dirty="0">
                        <a:solidFill>
                          <a:schemeClr val="bg2"/>
                        </a:solidFill>
                      </a:endParaRPr>
                    </a:p>
                  </a:txBody>
                  <a:tcPr/>
                </a:tc>
                <a:extLst>
                  <a:ext uri="{0D108BD9-81ED-4DB2-BD59-A6C34878D82A}">
                    <a16:rowId xmlns:a16="http://schemas.microsoft.com/office/drawing/2014/main" val="3315965439"/>
                  </a:ext>
                </a:extLst>
              </a:tr>
              <a:tr h="370840">
                <a:tc>
                  <a:txBody>
                    <a:bodyPr/>
                    <a:lstStyle/>
                    <a:p>
                      <a:r>
                        <a:rPr lang="en-US" dirty="0">
                          <a:solidFill>
                            <a:schemeClr val="bg2"/>
                          </a:solidFill>
                        </a:rPr>
                        <a:t>surface water</a:t>
                      </a:r>
                    </a:p>
                  </a:txBody>
                  <a:tcPr/>
                </a:tc>
                <a:tc>
                  <a:txBody>
                    <a:bodyPr/>
                    <a:lstStyle/>
                    <a:p>
                      <a:r>
                        <a:rPr lang="en-US" dirty="0">
                          <a:solidFill>
                            <a:schemeClr val="bg2"/>
                          </a:solidFill>
                        </a:rPr>
                        <a:t>water found on the top of the earth’s surface</a:t>
                      </a:r>
                    </a:p>
                    <a:p>
                      <a:endParaRPr lang="en-US" dirty="0">
                        <a:solidFill>
                          <a:schemeClr val="bg2"/>
                        </a:solidFill>
                      </a:endParaRPr>
                    </a:p>
                    <a:p>
                      <a:endParaRPr lang="en-US" dirty="0">
                        <a:solidFill>
                          <a:schemeClr val="bg2"/>
                        </a:solidFill>
                      </a:endParaRPr>
                    </a:p>
                  </a:txBody>
                  <a:tcPr/>
                </a:tc>
                <a:tc>
                  <a:txBody>
                    <a:bodyPr/>
                    <a:lstStyle/>
                    <a:p>
                      <a:endParaRPr lang="en-US" dirty="0">
                        <a:solidFill>
                          <a:schemeClr val="bg2"/>
                        </a:solidFill>
                      </a:endParaRPr>
                    </a:p>
                  </a:txBody>
                  <a:tcPr/>
                </a:tc>
                <a:extLst>
                  <a:ext uri="{0D108BD9-81ED-4DB2-BD59-A6C34878D82A}">
                    <a16:rowId xmlns:a16="http://schemas.microsoft.com/office/drawing/2014/main" val="3235254104"/>
                  </a:ext>
                </a:extLst>
              </a:tr>
              <a:tr h="370840">
                <a:tc>
                  <a:txBody>
                    <a:bodyPr/>
                    <a:lstStyle/>
                    <a:p>
                      <a:r>
                        <a:rPr lang="en-US" dirty="0">
                          <a:solidFill>
                            <a:schemeClr val="bg2"/>
                          </a:solidFill>
                        </a:rPr>
                        <a:t>groundwater</a:t>
                      </a:r>
                    </a:p>
                  </a:txBody>
                  <a:tcPr/>
                </a:tc>
                <a:tc>
                  <a:txBody>
                    <a:bodyPr/>
                    <a:lstStyle/>
                    <a:p>
                      <a:r>
                        <a:rPr lang="en-US" dirty="0">
                          <a:solidFill>
                            <a:schemeClr val="bg2"/>
                          </a:solidFill>
                        </a:rPr>
                        <a:t>water found within the earth</a:t>
                      </a:r>
                    </a:p>
                    <a:p>
                      <a:endParaRPr lang="en-US" dirty="0">
                        <a:solidFill>
                          <a:schemeClr val="bg2"/>
                        </a:solidFill>
                      </a:endParaRPr>
                    </a:p>
                  </a:txBody>
                  <a:tcPr/>
                </a:tc>
                <a:tc>
                  <a:txBody>
                    <a:bodyPr/>
                    <a:lstStyle/>
                    <a:p>
                      <a:pPr algn="ctr"/>
                      <a:endParaRPr lang="en-US" dirty="0">
                        <a:solidFill>
                          <a:schemeClr val="bg2"/>
                        </a:solidFill>
                      </a:endParaRPr>
                    </a:p>
                  </a:txBody>
                  <a:tcPr/>
                </a:tc>
                <a:extLst>
                  <a:ext uri="{0D108BD9-81ED-4DB2-BD59-A6C34878D82A}">
                    <a16:rowId xmlns:a16="http://schemas.microsoft.com/office/drawing/2014/main" val="1625177911"/>
                  </a:ext>
                </a:extLst>
              </a:tr>
              <a:tr h="370840">
                <a:tc>
                  <a:txBody>
                    <a:bodyPr/>
                    <a:lstStyle/>
                    <a:p>
                      <a:r>
                        <a:rPr lang="en-US" dirty="0">
                          <a:solidFill>
                            <a:schemeClr val="bg2"/>
                          </a:solidFill>
                        </a:rPr>
                        <a:t>reclaimed water</a:t>
                      </a:r>
                    </a:p>
                  </a:txBody>
                  <a:tcPr/>
                </a:tc>
                <a:tc>
                  <a:txBody>
                    <a:bodyPr/>
                    <a:lstStyle/>
                    <a:p>
                      <a:r>
                        <a:rPr lang="en-US" dirty="0">
                          <a:solidFill>
                            <a:schemeClr val="bg2"/>
                          </a:solidFill>
                        </a:rPr>
                        <a:t>water restored to previous natural state</a:t>
                      </a:r>
                    </a:p>
                    <a:p>
                      <a:endParaRPr lang="en-US" dirty="0">
                        <a:solidFill>
                          <a:schemeClr val="bg2"/>
                        </a:solidFill>
                      </a:endParaRPr>
                    </a:p>
                  </a:txBody>
                  <a:tcPr/>
                </a:tc>
                <a:tc>
                  <a:txBody>
                    <a:bodyPr/>
                    <a:lstStyle/>
                    <a:p>
                      <a:endParaRPr lang="en-US" dirty="0">
                        <a:solidFill>
                          <a:schemeClr val="bg2"/>
                        </a:solidFill>
                      </a:endParaRPr>
                    </a:p>
                  </a:txBody>
                  <a:tcPr/>
                </a:tc>
                <a:extLst>
                  <a:ext uri="{0D108BD9-81ED-4DB2-BD59-A6C34878D82A}">
                    <a16:rowId xmlns:a16="http://schemas.microsoft.com/office/drawing/2014/main" val="686249573"/>
                  </a:ext>
                </a:extLst>
              </a:tr>
            </a:tbl>
          </a:graphicData>
        </a:graphic>
      </p:graphicFrame>
      <p:pic>
        <p:nvPicPr>
          <p:cNvPr id="9" name="Picture 8">
            <a:extLst>
              <a:ext uri="{FF2B5EF4-FFF2-40B4-BE49-F238E27FC236}">
                <a16:creationId xmlns:a16="http://schemas.microsoft.com/office/drawing/2014/main" id="{6DE04BE3-A8D3-1D49-BF5B-E9DB2AAB2AD0}"/>
              </a:ext>
            </a:extLst>
          </p:cNvPr>
          <p:cNvPicPr>
            <a:picLocks noChangeAspect="1"/>
          </p:cNvPicPr>
          <p:nvPr/>
        </p:nvPicPr>
        <p:blipFill>
          <a:blip r:embed="rId3"/>
          <a:stretch>
            <a:fillRect/>
          </a:stretch>
        </p:blipFill>
        <p:spPr>
          <a:xfrm>
            <a:off x="6008145" y="2401570"/>
            <a:ext cx="1297628" cy="729916"/>
          </a:xfrm>
          <a:prstGeom prst="rect">
            <a:avLst/>
          </a:prstGeom>
        </p:spPr>
      </p:pic>
      <p:pic>
        <p:nvPicPr>
          <p:cNvPr id="13" name="Picture 12">
            <a:extLst>
              <a:ext uri="{FF2B5EF4-FFF2-40B4-BE49-F238E27FC236}">
                <a16:creationId xmlns:a16="http://schemas.microsoft.com/office/drawing/2014/main" id="{B2B00508-5E85-4148-B8E8-BA5A2CAC1E2D}"/>
              </a:ext>
            </a:extLst>
          </p:cNvPr>
          <p:cNvPicPr>
            <a:picLocks noChangeAspect="1"/>
          </p:cNvPicPr>
          <p:nvPr/>
        </p:nvPicPr>
        <p:blipFill>
          <a:blip r:embed="rId4"/>
          <a:stretch>
            <a:fillRect/>
          </a:stretch>
        </p:blipFill>
        <p:spPr>
          <a:xfrm>
            <a:off x="5817430" y="948949"/>
            <a:ext cx="1679057" cy="1269666"/>
          </a:xfrm>
          <a:prstGeom prst="rect">
            <a:avLst/>
          </a:prstGeom>
        </p:spPr>
      </p:pic>
      <p:pic>
        <p:nvPicPr>
          <p:cNvPr id="15" name="Picture 14">
            <a:extLst>
              <a:ext uri="{FF2B5EF4-FFF2-40B4-BE49-F238E27FC236}">
                <a16:creationId xmlns:a16="http://schemas.microsoft.com/office/drawing/2014/main" id="{74A715B7-22D9-D846-BA18-4AEEEDA06342}"/>
              </a:ext>
            </a:extLst>
          </p:cNvPr>
          <p:cNvPicPr>
            <a:picLocks noChangeAspect="1"/>
          </p:cNvPicPr>
          <p:nvPr/>
        </p:nvPicPr>
        <p:blipFill>
          <a:blip r:embed="rId5"/>
          <a:stretch>
            <a:fillRect/>
          </a:stretch>
        </p:blipFill>
        <p:spPr>
          <a:xfrm>
            <a:off x="5942380" y="3220999"/>
            <a:ext cx="1429156" cy="692924"/>
          </a:xfrm>
          <a:prstGeom prst="rect">
            <a:avLst/>
          </a:prstGeom>
        </p:spPr>
      </p:pic>
      <p:pic>
        <p:nvPicPr>
          <p:cNvPr id="18" name="Picture 17">
            <a:extLst>
              <a:ext uri="{FF2B5EF4-FFF2-40B4-BE49-F238E27FC236}">
                <a16:creationId xmlns:a16="http://schemas.microsoft.com/office/drawing/2014/main" id="{E4777A29-90D9-F445-878B-9E3F9B606560}"/>
              </a:ext>
            </a:extLst>
          </p:cNvPr>
          <p:cNvPicPr>
            <a:picLocks noChangeAspect="1"/>
          </p:cNvPicPr>
          <p:nvPr/>
        </p:nvPicPr>
        <p:blipFill>
          <a:blip r:embed="rId6"/>
          <a:stretch>
            <a:fillRect/>
          </a:stretch>
        </p:blipFill>
        <p:spPr>
          <a:xfrm>
            <a:off x="6330107" y="4003436"/>
            <a:ext cx="653702" cy="631596"/>
          </a:xfrm>
          <a:prstGeom prst="rect">
            <a:avLst/>
          </a:prstGeom>
        </p:spPr>
      </p:pic>
    </p:spTree>
    <p:extLst>
      <p:ext uri="{BB962C8B-B14F-4D97-AF65-F5344CB8AC3E}">
        <p14:creationId xmlns:p14="http://schemas.microsoft.com/office/powerpoint/2010/main" val="942867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0"/>
          <p:cNvSpPr txBox="1">
            <a:spLocks noGrp="1"/>
          </p:cNvSpPr>
          <p:nvPr>
            <p:ph type="title"/>
          </p:nvPr>
        </p:nvSpPr>
        <p:spPr>
          <a:xfrm>
            <a:off x="819150" y="845600"/>
            <a:ext cx="7505700" cy="3694316"/>
          </a:xfrm>
          <a:prstGeom prst="rect">
            <a:avLst/>
          </a:prstGeom>
          <a:noFill/>
          <a:ln>
            <a:noFill/>
          </a:ln>
        </p:spPr>
        <p:txBody>
          <a:bodyPr spcFirstLastPara="1" wrap="square" lIns="91425" tIns="91425" rIns="91425" bIns="91425" anchor="t" anchorCtr="0">
            <a:noAutofit/>
          </a:bodyPr>
          <a:lstStyle/>
          <a:p>
            <a:pPr marL="285750" indent="-285750">
              <a:lnSpc>
                <a:spcPct val="115000"/>
              </a:lnSpc>
              <a:spcAft>
                <a:spcPts val="1600"/>
              </a:spcAft>
              <a:buFont typeface="Wingdings" pitchFamily="2" charset="2"/>
              <a:buChar char="ü"/>
            </a:pPr>
            <a:r>
              <a:rPr lang="en" sz="1800" dirty="0">
                <a:solidFill>
                  <a:srgbClr val="002060"/>
                </a:solidFill>
                <a:latin typeface="Arial"/>
                <a:ea typeface="Arial"/>
                <a:cs typeface="Arial"/>
                <a:sym typeface="Arial"/>
              </a:rPr>
              <a:t>Discussion Questions:</a:t>
            </a:r>
            <a:br>
              <a:rPr lang="en" sz="1800" dirty="0">
                <a:solidFill>
                  <a:srgbClr val="002060"/>
                </a:solidFill>
                <a:latin typeface="Arial"/>
                <a:ea typeface="Arial"/>
                <a:cs typeface="Arial"/>
                <a:sym typeface="Arial"/>
              </a:rPr>
            </a:br>
            <a:br>
              <a:rPr lang="en" sz="1800" dirty="0">
                <a:solidFill>
                  <a:srgbClr val="002060"/>
                </a:solidFill>
                <a:latin typeface="Arial"/>
                <a:ea typeface="Arial"/>
                <a:cs typeface="Arial"/>
                <a:sym typeface="Arial"/>
              </a:rPr>
            </a:br>
            <a:r>
              <a:rPr lang="en-US" sz="1800" dirty="0">
                <a:solidFill>
                  <a:srgbClr val="002060"/>
                </a:solidFill>
              </a:rPr>
              <a:t>What types of controversy surround this dam? Examples could be:  loss of native species, loss of communities, historical issues, ecological issues, rights of Native Americans, rights of other states, quality of the water, decrease of wildlife, etc.</a:t>
            </a:r>
            <a:br>
              <a:rPr lang="en-US" sz="1800" dirty="0">
                <a:solidFill>
                  <a:srgbClr val="002060"/>
                </a:solidFill>
              </a:rPr>
            </a:br>
            <a:br>
              <a:rPr lang="en-US" sz="1800" dirty="0">
                <a:solidFill>
                  <a:srgbClr val="002060"/>
                </a:solidFill>
              </a:rPr>
            </a:br>
            <a:r>
              <a:rPr lang="en" sz="1800" dirty="0">
                <a:solidFill>
                  <a:srgbClr val="002060"/>
                </a:solidFill>
                <a:latin typeface="Arial"/>
                <a:ea typeface="Arial"/>
                <a:cs typeface="Arial"/>
                <a:sym typeface="Arial"/>
              </a:rPr>
              <a:t>In Arizona, how </a:t>
            </a:r>
            <a:r>
              <a:rPr lang="en" sz="1800">
                <a:solidFill>
                  <a:srgbClr val="002060"/>
                </a:solidFill>
                <a:latin typeface="Arial"/>
                <a:ea typeface="Arial"/>
                <a:cs typeface="Arial"/>
                <a:sym typeface="Arial"/>
              </a:rPr>
              <a:t>has hydrology </a:t>
            </a:r>
            <a:r>
              <a:rPr lang="en" sz="1800" dirty="0">
                <a:solidFill>
                  <a:srgbClr val="002060"/>
                </a:solidFill>
                <a:latin typeface="Arial"/>
                <a:ea typeface="Arial"/>
                <a:cs typeface="Arial"/>
                <a:sym typeface="Arial"/>
              </a:rPr>
              <a:t>influenced the natural character of a place?</a:t>
            </a:r>
            <a:br>
              <a:rPr lang="en" sz="1800" dirty="0">
                <a:solidFill>
                  <a:srgbClr val="002060"/>
                </a:solidFill>
                <a:latin typeface="Arial"/>
                <a:ea typeface="Arial"/>
                <a:cs typeface="Arial"/>
                <a:sym typeface="Arial"/>
              </a:rPr>
            </a:br>
            <a:br>
              <a:rPr lang="en" sz="1800" dirty="0">
                <a:solidFill>
                  <a:srgbClr val="002060"/>
                </a:solidFill>
                <a:latin typeface="Arial"/>
                <a:ea typeface="Arial"/>
                <a:cs typeface="Arial"/>
                <a:sym typeface="Arial"/>
              </a:rPr>
            </a:br>
            <a:r>
              <a:rPr lang="en" sz="1800" dirty="0">
                <a:solidFill>
                  <a:srgbClr val="002060"/>
                </a:solidFill>
                <a:latin typeface="Arial"/>
                <a:ea typeface="Arial"/>
                <a:cs typeface="Arial"/>
                <a:sym typeface="Arial"/>
              </a:rPr>
              <a:t>What human actions are directly related to the Colorado River?</a:t>
            </a:r>
            <a:br>
              <a:rPr lang="en" sz="1800" dirty="0">
                <a:solidFill>
                  <a:srgbClr val="000000"/>
                </a:solidFill>
                <a:latin typeface="Arial"/>
                <a:ea typeface="Arial"/>
                <a:cs typeface="Arial"/>
                <a:sym typeface="Arial"/>
              </a:rPr>
            </a:br>
            <a:endParaRPr dirty="0"/>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TotalTime>
  <Words>400</Words>
  <Application>Microsoft Macintosh PowerPoint</Application>
  <PresentationFormat>On-screen Show (16:9)</PresentationFormat>
  <Paragraphs>46</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Nunito</vt:lpstr>
      <vt:lpstr>Wingdings</vt:lpstr>
      <vt:lpstr>Arial</vt:lpstr>
      <vt:lpstr>Shift</vt:lpstr>
      <vt:lpstr>Arizona and the  Colorado River</vt:lpstr>
      <vt:lpstr>Where does the Colorado River Start?</vt:lpstr>
      <vt:lpstr>How does the Colorado River get to Arizona?</vt:lpstr>
      <vt:lpstr>What are the two basins of the Colorado River?</vt:lpstr>
      <vt:lpstr>What are the objectives for today’s activity?</vt:lpstr>
      <vt:lpstr>PowerPoint Presentation</vt:lpstr>
      <vt:lpstr>PowerPoint Presentation</vt:lpstr>
      <vt:lpstr>PowerPoint Presentation</vt:lpstr>
      <vt:lpstr>Discussion Questions:  What types of controversy surround this dam? Examples could be:  loss of native species, loss of communities, historical issues, ecological issues, rights of Native Americans, rights of other states, quality of the water, decrease of wildlife, etc.  In Arizona, how has hydrology influenced the natural character of a place?  What human actions are directly related to the Colorado River?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Arizona and the  Colorado River</dc:title>
  <cp:lastModifiedBy>Gale Ekiss</cp:lastModifiedBy>
  <cp:revision>13</cp:revision>
  <dcterms:modified xsi:type="dcterms:W3CDTF">2019-01-15T21:37:18Z</dcterms:modified>
</cp:coreProperties>
</file>